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7" r:id="rId9"/>
    <p:sldId id="262" r:id="rId10"/>
    <p:sldId id="263" r:id="rId11"/>
    <p:sldId id="275" r:id="rId12"/>
    <p:sldId id="276" r:id="rId13"/>
    <p:sldId id="273" r:id="rId14"/>
    <p:sldId id="270" r:id="rId15"/>
    <p:sldId id="269" r:id="rId16"/>
    <p:sldId id="267" r:id="rId17"/>
    <p:sldId id="266" r:id="rId18"/>
    <p:sldId id="268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49906B-87F5-42FE-AF98-7A26E26EBC47}" type="datetimeFigureOut">
              <a:rPr lang="en-US"/>
              <a:pPr>
                <a:defRPr/>
              </a:pPr>
              <a:t>11/3/2009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6C7B84-DCC7-4BCE-B4B7-9A3A3614F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3F61D37C-01D0-4EE8-B346-6B4E5D0B93B8}" type="slidenum">
              <a:rPr lang="en-US" sz="1200">
                <a:latin typeface="Times New Roman" pitchFamily="18" charset="0"/>
              </a:rPr>
              <a:pPr algn="r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D1729783-69C1-43D1-B0C7-488D1DB6363E}" type="slidenum">
              <a:rPr lang="en-US" sz="1200">
                <a:latin typeface="Times New Roman" pitchFamily="18" charset="0"/>
              </a:rPr>
              <a:pPr algn="r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77057C02-6BD3-4B61-88A0-12F3C91CF370}" type="slidenum">
              <a:rPr lang="en-US" sz="1200">
                <a:latin typeface="Times New Roman" pitchFamily="18" charset="0"/>
              </a:rPr>
              <a:pPr algn="r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DD0CF-7004-4ADB-8F30-5A9DB98482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2A4FE-C14F-49D4-AC4E-D1DBBC58DA9D}" type="datetime1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6E2B2-875D-4A77-99CF-224FFB199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5094-A469-41A8-AF7E-BAE0B601E674}" type="datetime1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BAB6-C284-4E93-8DBF-BB273E1B5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33AB-3FBD-4FD7-A59A-5F32A4AE7393}" type="datetime1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18069-87D7-408E-B593-84C24C6C3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F5B9-11F1-474B-B1F5-80A2BF563344}" type="datetime1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2954-9609-4EE9-9DB5-B0A87BE79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5E38-D13E-45C9-A5D5-03A6846DA53B}" type="datetime1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0D5A-C3CA-4EF6-BAE1-AA497C106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FC69-AB22-4685-9DD5-E3948FF88FC8}" type="datetime1">
              <a:rPr lang="en-US" smtClean="0"/>
              <a:t>11/3/2009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C11E-343C-496A-B11D-7E0A109E2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9B825-3636-4977-B06D-42016B622DFA}" type="datetime1">
              <a:rPr lang="en-US" smtClean="0"/>
              <a:t>11/3/2009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D680-CF38-4FBD-936E-A0F9D0824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AE07-BBCD-4E62-B5EE-A30B538FFE98}" type="datetime1">
              <a:rPr lang="en-US" smtClean="0"/>
              <a:t>11/3/2009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5DF1-5BAF-4B41-936C-B8F889917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69009-EB87-4C71-A5CE-1B1DB0B58A05}" type="datetime1">
              <a:rPr lang="en-US" smtClean="0"/>
              <a:t>11/3/2009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45AC-DA46-4979-A03B-604E8B32A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0763-5F00-40FA-91EA-284146BDB844}" type="datetime1">
              <a:rPr lang="en-US" smtClean="0"/>
              <a:t>11/3/2009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E774-B36B-4D54-A74E-5B51FE996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8C9D-9015-4924-B239-623342ED4924}" type="datetime1">
              <a:rPr lang="en-US" smtClean="0"/>
              <a:t>11/3/2009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2B28-0EFE-471A-8B9E-4B38F7384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5465C7-3F4A-4C4D-B336-6AA4C80BA582}" type="datetime1">
              <a:rPr lang="en-US" smtClean="0"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2ECED8-631F-4CA0-9A1D-62576BCF5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chive.com/artchive/K/kahlo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8/89/Tizian_07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a.gov/cgi-bin/tsearch?artistid=138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ga.gov/cgi-bin/tsearch?artistid=109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c/Johann_Heinrich_F%C3%BCssli_066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Henry_Fuseli" TargetMode="Externa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b/Escaping_criticism_by_Caso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dcmemorials.com/index_indiv0006200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lickr.com/photos/iglobe/358120622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flickr.com/photos/castaway_in_wales/300896264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Elements of Visual Art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905000" y="1524000"/>
            <a:ext cx="6400800" cy="1752600"/>
          </a:xfrm>
        </p:spPr>
        <p:txBody>
          <a:bodyPr/>
          <a:lstStyle/>
          <a:p>
            <a:pPr eaLnBrk="1" hangingPunct="1"/>
            <a:r>
              <a:rPr lang="en-US" sz="9600" dirty="0" smtClean="0">
                <a:solidFill>
                  <a:schemeClr val="tx1"/>
                </a:solidFill>
                <a:latin typeface="Burnstown Dam" pitchFamily="2" charset="0"/>
              </a:rPr>
              <a:t>Texture</a:t>
            </a:r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685800" y="2590800"/>
            <a:ext cx="3886200" cy="2362200"/>
            <a:chOff x="768" y="1344"/>
            <a:chExt cx="2448" cy="1488"/>
          </a:xfrm>
        </p:grpSpPr>
        <p:sp>
          <p:nvSpPr>
            <p:cNvPr id="14340" name="Rectangle 5" descr="Canvas"/>
            <p:cNvSpPr>
              <a:spLocks noChangeArrowheads="1"/>
            </p:cNvSpPr>
            <p:nvPr/>
          </p:nvSpPr>
          <p:spPr bwMode="auto">
            <a:xfrm>
              <a:off x="768" y="1344"/>
              <a:ext cx="1104" cy="10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1" name="Rectangle 4" descr="Paper bag"/>
            <p:cNvSpPr>
              <a:spLocks noChangeArrowheads="1"/>
            </p:cNvSpPr>
            <p:nvPr/>
          </p:nvSpPr>
          <p:spPr bwMode="auto">
            <a:xfrm>
              <a:off x="1584" y="1536"/>
              <a:ext cx="1008" cy="129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2" name="Rectangle 6" descr="Denim"/>
            <p:cNvSpPr>
              <a:spLocks noChangeArrowheads="1"/>
            </p:cNvSpPr>
            <p:nvPr/>
          </p:nvSpPr>
          <p:spPr bwMode="auto">
            <a:xfrm>
              <a:off x="2160" y="1872"/>
              <a:ext cx="1056" cy="67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" y="4953000"/>
            <a:ext cx="4572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i="1">
                <a:latin typeface="Calibri" pitchFamily="34" charset="0"/>
              </a:rPr>
              <a:t>Featherwork</a:t>
            </a:r>
            <a:r>
              <a:rPr lang="en-US" sz="1100" i="1">
                <a:latin typeface="Calibri" pitchFamily="34" charset="0"/>
              </a:rPr>
              <a:t> tabard</a:t>
            </a:r>
            <a:br>
              <a:rPr lang="en-US" sz="1100" i="1">
                <a:latin typeface="Calibri" pitchFamily="34" charset="0"/>
              </a:rPr>
            </a:br>
            <a:r>
              <a:rPr lang="en-US" sz="1100" i="1">
                <a:latin typeface="Calibri" pitchFamily="34" charset="0"/>
              </a:rPr>
              <a:t>Peru, north coast, Chimu style</a:t>
            </a:r>
            <a:br>
              <a:rPr lang="en-US" sz="1100" i="1">
                <a:latin typeface="Calibri" pitchFamily="34" charset="0"/>
              </a:rPr>
            </a:br>
            <a:r>
              <a:rPr lang="en-US" sz="1100" i="1">
                <a:latin typeface="Calibri" pitchFamily="34" charset="0"/>
              </a:rPr>
              <a:t>ca. 15th century</a:t>
            </a:r>
            <a:br>
              <a:rPr lang="en-US" sz="1100" i="1">
                <a:latin typeface="Calibri" pitchFamily="34" charset="0"/>
              </a:rPr>
            </a:br>
            <a:r>
              <a:rPr lang="en-US" sz="1100" i="1">
                <a:latin typeface="Calibri" pitchFamily="34" charset="0"/>
              </a:rPr>
              <a:t>Cotton and feathers</a:t>
            </a:r>
            <a:br>
              <a:rPr lang="en-US" sz="1100" i="1">
                <a:latin typeface="Calibri" pitchFamily="34" charset="0"/>
              </a:rPr>
            </a:br>
            <a:r>
              <a:rPr lang="en-US" sz="1100" i="1">
                <a:latin typeface="Calibri" pitchFamily="34" charset="0"/>
              </a:rPr>
              <a:t>The Textile Museum</a:t>
            </a:r>
            <a:endParaRPr lang="en-US" sz="1100">
              <a:latin typeface="Calibri" pitchFamily="34" charset="0"/>
            </a:endParaRPr>
          </a:p>
        </p:txBody>
      </p:sp>
      <p:pic>
        <p:nvPicPr>
          <p:cNvPr id="24578" name="Picture 2" descr="http://sites.google.com/site/2009crossingborders/Home/lesson-plans/lisa-melmed/IMG_0233.JPG?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98613"/>
            <a:ext cx="44196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www.textilemuseum.org/images/exhibitions/west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990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http://www.textilemuseum.org/images/totm/m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895600"/>
            <a:ext cx="3505200" cy="324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200400" y="5410200"/>
            <a:ext cx="4572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Bag</a:t>
            </a:r>
            <a:br>
              <a:rPr lang="en-US" sz="1100" b="1">
                <a:latin typeface="Calibri" pitchFamily="34" charset="0"/>
              </a:rPr>
            </a:br>
            <a:r>
              <a:rPr lang="en-US" sz="1100" b="1">
                <a:latin typeface="Calibri" pitchFamily="34" charset="0"/>
              </a:rPr>
              <a:t>Turkey, Bergama region</a:t>
            </a:r>
            <a:br>
              <a:rPr lang="en-US" sz="1100" b="1">
                <a:latin typeface="Calibri" pitchFamily="34" charset="0"/>
              </a:rPr>
            </a:br>
            <a:r>
              <a:rPr lang="en-US" sz="1100" b="1">
                <a:latin typeface="Calibri" pitchFamily="34" charset="0"/>
              </a:rPr>
              <a:t>First half of the 20th century</a:t>
            </a:r>
          </a:p>
          <a:p>
            <a:r>
              <a:rPr lang="en-US" sz="1100" i="1">
                <a:latin typeface="Calibri" pitchFamily="34" charset="0"/>
              </a:rPr>
              <a:t>The Textile Museum 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  <p:pic>
        <p:nvPicPr>
          <p:cNvPr id="24582" name="Picture 8" descr="Mayan Stela with Queen Ix Mutal Ahaw Limestone 761 CE Mexico Guatemala or Belize by mharrsch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10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6629400" y="990600"/>
            <a:ext cx="182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Mayan Stela with Queen Ix Mutal Ahaw Limestone </a:t>
            </a:r>
          </a:p>
          <a:p>
            <a:r>
              <a:rPr lang="en-US" sz="1100" b="1">
                <a:latin typeface="Calibri" pitchFamily="34" charset="0"/>
              </a:rPr>
              <a:t>761 CE </a:t>
            </a:r>
          </a:p>
          <a:p>
            <a:r>
              <a:rPr lang="en-US" sz="1100" b="1">
                <a:latin typeface="Calibri" pitchFamily="34" charset="0"/>
              </a:rPr>
              <a:t>Mexico Guatemala or Belize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rembrandt-sp-turned-up-collar-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5638800" y="4572000"/>
            <a:ext cx="3505200" cy="141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  <a:cs typeface="Tahoma" pitchFamily="34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Impasto</a:t>
            </a:r>
            <a:r>
              <a:rPr lang="en-US" sz="2400">
                <a:latin typeface="Tahoma" pitchFamily="34" charset="0"/>
                <a:cs typeface="Tahoma" pitchFamily="34" charset="0"/>
              </a:rPr>
              <a:t>– </a:t>
            </a:r>
            <a:r>
              <a:rPr lang="en-US">
                <a:latin typeface="Tahoma" pitchFamily="34" charset="0"/>
                <a:cs typeface="Tahoma" pitchFamily="34" charset="0"/>
              </a:rPr>
              <a:t>the application of thick oil paint in a texture that would be rough if you were to touch it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7315200" y="60960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DDDDDD"/>
                </a:solidFill>
              </a:rPr>
              <a:t>Rembrandt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000" b="1" smtClean="0">
                <a:latin typeface="Garamond" pitchFamily="18" charset="0"/>
              </a:rPr>
              <a:t>VAN GOGH, Vincent</a:t>
            </a:r>
            <a:r>
              <a:rPr lang="en-US" sz="2000" smtClean="0">
                <a:latin typeface="Garamond" pitchFamily="18" charset="0"/>
              </a:rPr>
              <a:t/>
            </a:r>
            <a:br>
              <a:rPr lang="en-US" sz="2000" smtClean="0">
                <a:latin typeface="Garamond" pitchFamily="18" charset="0"/>
              </a:rPr>
            </a:br>
            <a:r>
              <a:rPr lang="en-US" sz="2000" i="1" smtClean="0">
                <a:latin typeface="Garamond" pitchFamily="18" charset="0"/>
              </a:rPr>
              <a:t>The Starry Night</a:t>
            </a:r>
            <a:br>
              <a:rPr lang="en-US" sz="2000" i="1" smtClean="0">
                <a:latin typeface="Garamond" pitchFamily="18" charset="0"/>
              </a:rPr>
            </a:br>
            <a:r>
              <a:rPr lang="en-US" sz="2000" smtClean="0">
                <a:latin typeface="Garamond" pitchFamily="18" charset="0"/>
              </a:rPr>
              <a:t>1889, Oil on canvas, 29 x 36 1/4 in</a:t>
            </a:r>
          </a:p>
        </p:txBody>
      </p:sp>
      <p:pic>
        <p:nvPicPr>
          <p:cNvPr id="27650" name="Picture 3" descr="STARRY_N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044219"/>
            <a:ext cx="6338888" cy="505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2484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SAILSS/Supporting Arts Integrated Learning for Student Success  Wiley H. Bates M.S.   C. </a:t>
            </a:r>
            <a:r>
              <a:rPr lang="en-US" dirty="0" err="1" smtClean="0"/>
              <a:t>Caple</a:t>
            </a:r>
            <a:r>
              <a:rPr lang="en-US" dirty="0" smtClean="0"/>
              <a:t> and P. </a:t>
            </a:r>
            <a:r>
              <a:rPr lang="en-US" dirty="0" err="1" smtClean="0"/>
              <a:t>Klos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smtClean="0"/>
              <a:t/>
            </a:r>
            <a:br>
              <a:rPr lang="en-US" sz="9600" smtClean="0"/>
            </a:br>
            <a:r>
              <a:rPr lang="en-US" sz="9600" smtClean="0"/>
              <a:t>Visual</a:t>
            </a:r>
            <a:br>
              <a:rPr lang="en-US" sz="9600" smtClean="0"/>
            </a:br>
            <a:r>
              <a:rPr lang="en-US" sz="9600" smtClean="0"/>
              <a:t>Implied </a:t>
            </a:r>
            <a:br>
              <a:rPr lang="en-US" sz="9600" smtClean="0"/>
            </a:br>
            <a:r>
              <a:rPr lang="en-US" sz="9600" smtClean="0"/>
              <a:t>Simulated</a:t>
            </a:r>
            <a:br>
              <a:rPr lang="en-US" sz="9600" smtClean="0"/>
            </a:br>
            <a:r>
              <a:rPr lang="en-US" sz="9600" smtClean="0">
                <a:latin typeface="Burnstown Dam" pitchFamily="2" charset="0"/>
              </a:rPr>
              <a:t>Texture</a:t>
            </a:r>
            <a:r>
              <a:rPr lang="en-US" sz="9600" smtClean="0"/>
              <a:t/>
            </a:r>
            <a:br>
              <a:rPr lang="en-US" sz="96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9698" name="AutoShape 6"/>
          <p:cNvSpPr>
            <a:spLocks noChangeArrowheads="1"/>
          </p:cNvSpPr>
          <p:nvPr/>
        </p:nvSpPr>
        <p:spPr bwMode="auto">
          <a:xfrm>
            <a:off x="0" y="762000"/>
            <a:ext cx="3429000" cy="3200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What </a:t>
            </a:r>
            <a:r>
              <a:rPr lang="en-US" sz="3600" b="1">
                <a:solidFill>
                  <a:schemeClr val="bg1"/>
                </a:solidFill>
                <a:latin typeface="Burnstown Dam" pitchFamily="2" charset="0"/>
              </a:rPr>
              <a:t>TEXTURE</a:t>
            </a:r>
            <a:r>
              <a:rPr lang="en-US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do you see?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artchive.com/artchive/k/kahlo/kahlo_self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762000"/>
            <a:ext cx="403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2590800"/>
            <a:ext cx="3276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hlinkClick r:id="rId3" action="ppaction://hlinkfile"/>
              </a:rPr>
              <a:t>Kahlo, Frida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Self-Portrait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1940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Oil on canvas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24 1/2 x 18 3/4 in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Harry Ransom Humanities Research Center, Austin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ile:Tizian 0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4486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5181600" y="228600"/>
            <a:ext cx="2971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i="1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Titian</a:t>
            </a:r>
          </a:p>
          <a:p>
            <a:r>
              <a:rPr lang="en-US" b="1" i="1">
                <a:latin typeface="Calibri" pitchFamily="34" charset="0"/>
              </a:rPr>
              <a:t>Portrait of a Man.</a:t>
            </a:r>
            <a:r>
              <a:rPr lang="en-US">
                <a:latin typeface="Calibri" pitchFamily="34" charset="0"/>
              </a:rPr>
              <a:t> c.1512. Oil on canvas. The National Gallery, London, UK.</a:t>
            </a:r>
          </a:p>
        </p:txBody>
      </p:sp>
      <p:pic>
        <p:nvPicPr>
          <p:cNvPr id="31747" name="Picture 4" descr="Titian. Portrait of Charles V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786063"/>
            <a:ext cx="21336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6629400" y="1676400"/>
            <a:ext cx="2057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alibri" pitchFamily="34" charset="0"/>
              </a:rPr>
              <a:t>Portrait of Charles V.</a:t>
            </a:r>
            <a:r>
              <a:rPr lang="en-US">
                <a:latin typeface="Calibri" pitchFamily="34" charset="0"/>
              </a:rPr>
              <a:t> 1533. Oil on canvas. Museo del Prado, Madrid, Spain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nga.gov:80/image/a0001f/a0001f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7239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600200" y="5257800"/>
            <a:ext cx="4572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  <a:hlinkClick r:id="rId3" action="ppaction://hlinkfile"/>
              </a:rPr>
              <a:t>Martin Johnson Heade</a:t>
            </a:r>
            <a:r>
              <a:rPr lang="en-US" sz="1400">
                <a:latin typeface="Calibri" pitchFamily="34" charset="0"/>
              </a:rPr>
              <a:t> (painter)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American, 1819 - 1904</a:t>
            </a:r>
            <a:br>
              <a:rPr lang="en-US" sz="1400">
                <a:latin typeface="Calibri" pitchFamily="34" charset="0"/>
              </a:rPr>
            </a:br>
            <a:r>
              <a:rPr lang="en-US" sz="1400" b="1" i="1">
                <a:latin typeface="Calibri" pitchFamily="34" charset="0"/>
              </a:rPr>
              <a:t>Giant Magnolias on a Blue Velvet Cloth</a:t>
            </a:r>
            <a:r>
              <a:rPr lang="en-US" sz="1400">
                <a:latin typeface="Calibri" pitchFamily="34" charset="0"/>
              </a:rPr>
              <a:t>, c. 1890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oil on canvas</a:t>
            </a:r>
          </a:p>
          <a:p>
            <a:r>
              <a:rPr lang="en-US" sz="1400">
                <a:latin typeface="Calibri" pitchFamily="34" charset="0"/>
              </a:rPr>
              <a:t>National Gallery of Art</a:t>
            </a:r>
            <a:br>
              <a:rPr lang="en-US" sz="1400">
                <a:latin typeface="Calibri" pitchFamily="34" charset="0"/>
              </a:rPr>
            </a:br>
            <a:endParaRPr lang="en-US" sz="140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www.nga.gov:80/image/a00004/a000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43084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876800" y="914400"/>
            <a:ext cx="45720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American 19th Century</a:t>
            </a:r>
            <a:r>
              <a:rPr lang="en-US" sz="1100">
                <a:latin typeface="Calibri" pitchFamily="34" charset="0"/>
              </a:rPr>
              <a:t/>
            </a:r>
            <a:br>
              <a:rPr lang="en-US" sz="1100">
                <a:latin typeface="Calibri" pitchFamily="34" charset="0"/>
              </a:rPr>
            </a:br>
            <a:r>
              <a:rPr lang="en-US" sz="1100" i="1">
                <a:latin typeface="Calibri" pitchFamily="34" charset="0"/>
              </a:rPr>
              <a:t>Watermelon on a Plate</a:t>
            </a:r>
            <a:r>
              <a:rPr lang="en-US" sz="1100">
                <a:latin typeface="Calibri" pitchFamily="34" charset="0"/>
              </a:rPr>
              <a:t>, mid 19th century</a:t>
            </a:r>
            <a:br>
              <a:rPr lang="en-US" sz="1100">
                <a:latin typeface="Calibri" pitchFamily="34" charset="0"/>
              </a:rPr>
            </a:br>
            <a:r>
              <a:rPr lang="en-US" sz="1100">
                <a:latin typeface="Calibri" pitchFamily="34" charset="0"/>
              </a:rPr>
              <a:t>National Gallery of Art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  <p:pic>
        <p:nvPicPr>
          <p:cNvPr id="33795" name="Picture 4" descr="http://www.nga.gov:80/image/a00000/a000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362200" y="4876800"/>
            <a:ext cx="4572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 action="ppaction://hlinkfile"/>
              </a:rPr>
              <a:t>Emil Carlsen</a:t>
            </a:r>
            <a:r>
              <a:rPr lang="en-US" sz="1100">
                <a:latin typeface="Calibri" pitchFamily="34" charset="0"/>
              </a:rPr>
              <a:t> (artist)</a:t>
            </a:r>
            <a:br>
              <a:rPr lang="en-US" sz="1100">
                <a:latin typeface="Calibri" pitchFamily="34" charset="0"/>
              </a:rPr>
            </a:br>
            <a:r>
              <a:rPr lang="en-US" sz="1100">
                <a:latin typeface="Calibri" pitchFamily="34" charset="0"/>
              </a:rPr>
              <a:t>American, 1853 - 1932</a:t>
            </a:r>
            <a:br>
              <a:rPr lang="en-US" sz="1100">
                <a:latin typeface="Calibri" pitchFamily="34" charset="0"/>
              </a:rPr>
            </a:br>
            <a:r>
              <a:rPr lang="en-US" sz="1100" b="1" i="1">
                <a:latin typeface="Calibri" pitchFamily="34" charset="0"/>
              </a:rPr>
              <a:t>Still Life with Fish</a:t>
            </a:r>
            <a:r>
              <a:rPr lang="en-US" sz="1100">
                <a:latin typeface="Calibri" pitchFamily="34" charset="0"/>
              </a:rPr>
              <a:t>, 1882</a:t>
            </a:r>
            <a:br>
              <a:rPr lang="en-US" sz="1100">
                <a:latin typeface="Calibri" pitchFamily="34" charset="0"/>
              </a:rPr>
            </a:br>
            <a:r>
              <a:rPr lang="en-US" sz="1100">
                <a:latin typeface="Calibri" pitchFamily="34" charset="0"/>
              </a:rPr>
              <a:t>oil on canvas</a:t>
            </a:r>
          </a:p>
          <a:p>
            <a:r>
              <a:rPr lang="en-US" sz="1100">
                <a:latin typeface="Calibri" pitchFamily="34" charset="0"/>
              </a:rPr>
              <a:t>National Gallery of Art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www.nga.gov:80/image/a00052/a00052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3417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5181600"/>
            <a:ext cx="4572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John Frederick Peto</a:t>
            </a:r>
            <a:r>
              <a:rPr lang="en-US" sz="1400">
                <a:latin typeface="Calibri" pitchFamily="34" charset="0"/>
              </a:rPr>
              <a:t/>
            </a:r>
            <a:br>
              <a:rPr lang="en-US" sz="1400">
                <a:latin typeface="Calibri" pitchFamily="34" charset="0"/>
              </a:rPr>
            </a:br>
            <a:r>
              <a:rPr lang="en-US" sz="1400" i="1">
                <a:latin typeface="Calibri" pitchFamily="34" charset="0"/>
              </a:rPr>
              <a:t>Breakfast</a:t>
            </a:r>
            <a:r>
              <a:rPr lang="en-US" sz="1400">
                <a:latin typeface="Calibri" pitchFamily="34" charset="0"/>
              </a:rPr>
              <a:t>, c. 1890s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Collection of Mr. and Mrs. Paul Mellon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1999.79.29 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381000" y="533400"/>
            <a:ext cx="8382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Trompe l’oeil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/>
              <a:t>(trump loy, French)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means </a:t>
            </a:r>
            <a:r>
              <a:rPr lang="en-US" sz="2400" i="1">
                <a:latin typeface="Calibri" pitchFamily="34" charset="0"/>
              </a:rPr>
              <a:t>to fool the eye</a:t>
            </a:r>
            <a:r>
              <a:rPr lang="en-US" sz="2400">
                <a:latin typeface="Calibri" pitchFamily="34" charset="0"/>
              </a:rPr>
              <a:t> . </a:t>
            </a:r>
            <a:r>
              <a:rPr lang="en-US"/>
              <a:t>Trompe l’oeil painting tricks the viewer into perceiving that the actual objects represented are in fact there; usually a still-life painting and used in murals. It is an art technique involving extremely realistic imagery in order to create the </a:t>
            </a:r>
            <a:r>
              <a:rPr lang="en-US" b="1"/>
              <a:t>illusion</a:t>
            </a:r>
            <a:r>
              <a:rPr lang="en-US"/>
              <a:t> that the depicted objects have texture and to be in three dimensions.</a:t>
            </a:r>
          </a:p>
        </p:txBody>
      </p:sp>
      <p:pic>
        <p:nvPicPr>
          <p:cNvPr id="34820" name="Picture 4" descr="File:Johann Heinrich Füssli 06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447664"/>
            <a:ext cx="2552700" cy="350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410200" y="59436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err="1">
                <a:latin typeface="Calibri" pitchFamily="34" charset="0"/>
              </a:rPr>
              <a:t>Trompe</a:t>
            </a:r>
            <a:r>
              <a:rPr lang="en-US" sz="1400" i="1" dirty="0">
                <a:latin typeface="Calibri" pitchFamily="34" charset="0"/>
              </a:rPr>
              <a:t> </a:t>
            </a:r>
            <a:r>
              <a:rPr lang="en-US" sz="1400" i="1" dirty="0" err="1">
                <a:latin typeface="Calibri" pitchFamily="34" charset="0"/>
              </a:rPr>
              <a:t>l'œil</a:t>
            </a:r>
            <a:r>
              <a:rPr lang="en-US" sz="1400" dirty="0">
                <a:latin typeface="Calibri" pitchFamily="34" charset="0"/>
              </a:rPr>
              <a:t> by </a:t>
            </a:r>
            <a:r>
              <a:rPr lang="en-US" sz="1400" dirty="0">
                <a:latin typeface="Calibri" pitchFamily="34" charset="0"/>
                <a:hlinkClick r:id="rId5" action="ppaction://hlinkfile" tooltip="Henry Fuseli"/>
              </a:rPr>
              <a:t>Henry Fuseli</a:t>
            </a:r>
            <a:r>
              <a:rPr lang="en-US" sz="1400" dirty="0">
                <a:latin typeface="Calibri" pitchFamily="34" charset="0"/>
              </a:rPr>
              <a:t> (1750)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ile:Escaping criticism by Cas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29813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04800" y="5029200"/>
            <a:ext cx="457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i="1">
                <a:latin typeface="Calibri" pitchFamily="34" charset="0"/>
              </a:rPr>
              <a:t>Escaping Criticism</a:t>
            </a:r>
            <a:r>
              <a:rPr lang="it-IT" sz="1100">
                <a:latin typeface="Calibri" pitchFamily="34" charset="0"/>
              </a:rPr>
              <a:t> by Pere Borrell del Caso, 1874</a:t>
            </a:r>
            <a:endParaRPr lang="en-US" sz="1100">
              <a:latin typeface="Calibri" pitchFamily="34" charset="0"/>
            </a:endParaRPr>
          </a:p>
        </p:txBody>
      </p:sp>
      <p:pic>
        <p:nvPicPr>
          <p:cNvPr id="35843" name="Picture 4" descr="http://www.google.com/url?source=imgres&amp;ct=img&amp;q=http://upload.wikimedia.org/wikipedia/commons/4/4c/Agde_Trompe_l%2527oeil.jpg&amp;usg=AFQjCNE-mNxhHCmfTI_pkvfwYkMklmWhk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5238" y="457200"/>
            <a:ext cx="4924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Open Missal, c. 15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886200"/>
            <a:ext cx="2333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010400" y="4572000"/>
            <a:ext cx="2286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Ludger tom Ring the Younger</a:t>
            </a:r>
            <a:br>
              <a:rPr lang="en-US" sz="1100">
                <a:latin typeface="Calibri" pitchFamily="34" charset="0"/>
              </a:rPr>
            </a:br>
            <a:r>
              <a:rPr lang="en-US" sz="1100" i="1">
                <a:latin typeface="Calibri" pitchFamily="34" charset="0"/>
              </a:rPr>
              <a:t>Open Missal,</a:t>
            </a:r>
            <a:r>
              <a:rPr lang="en-US" sz="1100">
                <a:latin typeface="Calibri" pitchFamily="34" charset="0"/>
              </a:rPr>
              <a:t> c. 1570</a:t>
            </a:r>
            <a:br>
              <a:rPr lang="en-US" sz="1100">
                <a:latin typeface="Calibri" pitchFamily="34" charset="0"/>
              </a:rPr>
            </a:br>
            <a:r>
              <a:rPr lang="en-US" sz="1100">
                <a:latin typeface="Calibri" pitchFamily="34" charset="0"/>
              </a:rPr>
              <a:t>oil on oak panel transferred to Masonite</a:t>
            </a:r>
          </a:p>
          <a:p>
            <a:r>
              <a:rPr lang="en-US" sz="1100">
                <a:latin typeface="Calibri" pitchFamily="34" charset="0"/>
              </a:rPr>
              <a:t>National Gallery Of Art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stellar" pitchFamily="18" charset="0"/>
              </a:rPr>
              <a:t>The Elements of Visual Art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Artists use the </a:t>
            </a:r>
            <a:r>
              <a:rPr lang="en-US" sz="2200" smtClean="0">
                <a:latin typeface="Batik Regular"/>
              </a:rPr>
              <a:t>elements of art</a:t>
            </a:r>
            <a:r>
              <a:rPr lang="en-US" sz="2200" smtClean="0"/>
              <a:t>, the basic parts and symbols of artwork, to create visual arts . The seven </a:t>
            </a:r>
            <a:r>
              <a:rPr lang="en-US" sz="2200" smtClean="0">
                <a:latin typeface="Batik Regular"/>
              </a:rPr>
              <a:t>elements of art </a:t>
            </a:r>
            <a:r>
              <a:rPr lang="en-US" sz="2200" smtClean="0"/>
              <a:t>include: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/>
              <a:t>Line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/>
              <a:t>Shape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/>
              <a:t>Form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/>
              <a:t>Space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/>
              <a:t>Value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/>
              <a:t>Color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4800" b="1" smtClean="0">
                <a:solidFill>
                  <a:srgbClr val="FF0000"/>
                </a:solidFill>
              </a:rPr>
              <a:t>Texture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smtClean="0"/>
              <a:t>Every artwork includes some of these elements  and many artworks include them all.  The ways in which artists have used and combined these elements make each artwork unique. 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					</a:t>
            </a:r>
            <a:r>
              <a:rPr lang="en-US" sz="1000" smtClean="0"/>
              <a:t>ART  (Blue) , Scott Foresman , p. 15</a:t>
            </a:r>
            <a:endParaRPr lang="en-US" sz="2000" smtClean="0"/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 rot="10800000">
            <a:off x="3886200" y="4191000"/>
            <a:ext cx="1219200" cy="533400"/>
          </a:xfrm>
          <a:custGeom>
            <a:avLst/>
            <a:gdLst>
              <a:gd name="T0" fmla="*/ 914400 w 21600"/>
              <a:gd name="T1" fmla="*/ 0 h 21600"/>
              <a:gd name="T2" fmla="*/ 0 w 21600"/>
              <a:gd name="T3" fmla="*/ 266700 h 21600"/>
              <a:gd name="T4" fmla="*/ 914400 w 21600"/>
              <a:gd name="T5" fmla="*/ 533400 h 21600"/>
              <a:gd name="T6" fmla="*/ 12192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atik Regular"/>
              </a:rPr>
              <a:t>Texture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marL="342900" lvl="2" indent="-342900" eaLnBrk="1" hangingPunct="1">
              <a:lnSpc>
                <a:spcPct val="80000"/>
              </a:lnSpc>
            </a:pPr>
            <a:r>
              <a:rPr lang="en-US" sz="2100" dirty="0" smtClean="0"/>
              <a:t>The element of art that refers to </a:t>
            </a:r>
            <a:r>
              <a:rPr lang="en-US" b="1" dirty="0" smtClean="0"/>
              <a:t>how things feel, or look</a:t>
            </a:r>
            <a:r>
              <a:rPr lang="en-US" sz="2100" dirty="0" smtClean="0"/>
              <a:t> as if they might feel if touched.  Texture is perceived by touch and sight; objects can have rough or smooth textures and matt or shiny surfaces..  </a:t>
            </a:r>
            <a:r>
              <a:rPr lang="en-US" sz="800" dirty="0" smtClean="0"/>
              <a:t>AACPS Art Office, 7-04</a:t>
            </a:r>
            <a:endParaRPr lang="en-US" sz="15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400" b="1" dirty="0" smtClean="0"/>
              <a:t>surface quality</a:t>
            </a:r>
            <a:r>
              <a:rPr lang="en-US" sz="2000" dirty="0" smtClean="0"/>
              <a:t> of an object that we sense through touch. All objects have a physical texture. Artists can also convey texture visually in two dimensions. Texture is found on the surface of </a:t>
            </a:r>
            <a:r>
              <a:rPr lang="en-US" sz="2400" b="1" dirty="0" smtClean="0"/>
              <a:t>painting, sculpture, and building materials.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 a two-dimensional work of art, texture gives a </a:t>
            </a:r>
            <a:r>
              <a:rPr lang="en-US" sz="2400" b="1" dirty="0" smtClean="0"/>
              <a:t>visual sense</a:t>
            </a:r>
            <a:r>
              <a:rPr lang="en-US" sz="2000" b="1" dirty="0" smtClean="0"/>
              <a:t> </a:t>
            </a:r>
            <a:r>
              <a:rPr lang="en-US" sz="2400" b="1" dirty="0" smtClean="0"/>
              <a:t>of how an object depicted would feel in real life if touched</a:t>
            </a:r>
            <a:r>
              <a:rPr lang="en-US" sz="2000" dirty="0" smtClean="0"/>
              <a:t>: hard, soft, rough, smooth, hairy, leathery, sharp, fuzzy, slick, grainy etc. In three-dimensional works, artists use actual texture to add a tactile quality to the work. </a:t>
            </a:r>
            <a:r>
              <a:rPr lang="en-US" sz="1000" dirty="0" smtClean="0"/>
              <a:t>http://www.getty.edu/education/for_teachers/building_lessons/elements.html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Textures can also be described by the way they reflect light, such as matte or glossy.   </a:t>
            </a:r>
            <a:r>
              <a:rPr lang="en-US" sz="1300" dirty="0" smtClean="0"/>
              <a:t>Chapman, Laura</a:t>
            </a:r>
            <a:r>
              <a:rPr lang="en-US" sz="1300" i="1" dirty="0" smtClean="0"/>
              <a:t>. Art : Images and Ideas</a:t>
            </a:r>
            <a:r>
              <a:rPr lang="en-US" sz="1300" dirty="0" smtClean="0"/>
              <a:t>. Davis1992 </a:t>
            </a:r>
            <a:r>
              <a:rPr lang="en-US" sz="1800" dirty="0" smtClean="0"/>
              <a:t>	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Texture can be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tactile </a:t>
            </a:r>
            <a:r>
              <a:rPr lang="en-US" sz="2400" b="1" dirty="0" smtClean="0"/>
              <a:t>or</a:t>
            </a:r>
            <a:r>
              <a:rPr lang="en-US" sz="2400" b="1" dirty="0" smtClean="0">
                <a:solidFill>
                  <a:srgbClr val="FF0000"/>
                </a:solidFill>
              </a:rPr>
              <a:t> visual.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Trompe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l’oeil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is way to imitate texture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7200" smtClean="0">
                <a:latin typeface="Burnstown Dam" pitchFamily="2" charset="0"/>
              </a:rPr>
              <a:t>Texture</a:t>
            </a:r>
            <a:r>
              <a:rPr lang="en-US" sz="4000" smtClean="0"/>
              <a:t>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3733800" cy="1600200"/>
          </a:xfrm>
        </p:spPr>
        <p:txBody>
          <a:bodyPr/>
          <a:lstStyle/>
          <a:p>
            <a:pPr eaLnBrk="1" hangingPunct="1"/>
            <a:r>
              <a:rPr lang="en-US" sz="2000" i="1" smtClean="0"/>
              <a:t>Tactile texture </a:t>
            </a:r>
            <a:r>
              <a:rPr lang="en-US" sz="2000" smtClean="0"/>
              <a:t>is REAL or ACTUAL texture and is the way a surface would feel if you could touch it.</a:t>
            </a:r>
          </a:p>
          <a:p>
            <a:pPr eaLnBrk="1" hangingPunct="1">
              <a:buFont typeface="Arial" charset="0"/>
              <a:buNone/>
            </a:pPr>
            <a:endParaRPr lang="en-US" sz="2000" smtClean="0"/>
          </a:p>
        </p:txBody>
      </p:sp>
      <p:pic>
        <p:nvPicPr>
          <p:cNvPr id="17411" name="Picture 2" descr="http://africa.si.edu/collections/images/full/D20000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1871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14600" y="2667000"/>
            <a:ext cx="21336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Maskette </a:t>
            </a:r>
            <a:br>
              <a:rPr lang="en-US" sz="1100">
                <a:latin typeface="Calibri" pitchFamily="34" charset="0"/>
              </a:rPr>
            </a:br>
            <a:r>
              <a:rPr lang="en-US" sz="1100">
                <a:latin typeface="Calibri" pitchFamily="34" charset="0"/>
              </a:rPr>
              <a:t>(lukwakongo) </a:t>
            </a:r>
            <a:br>
              <a:rPr lang="en-US" sz="1100">
                <a:latin typeface="Calibri" pitchFamily="34" charset="0"/>
              </a:rPr>
            </a:br>
            <a:r>
              <a:rPr lang="en-US" sz="1100">
                <a:latin typeface="Calibri" pitchFamily="34" charset="0"/>
              </a:rPr>
              <a:t>Lega peoples </a:t>
            </a:r>
            <a:br>
              <a:rPr lang="en-US" sz="1100">
                <a:latin typeface="Calibri" pitchFamily="34" charset="0"/>
              </a:rPr>
            </a:br>
            <a:r>
              <a:rPr lang="en-US" sz="1100">
                <a:latin typeface="Calibri" pitchFamily="34" charset="0"/>
              </a:rPr>
              <a:t>Democratic Republic of the Congo </a:t>
            </a:r>
            <a:br>
              <a:rPr lang="en-US" sz="1100">
                <a:latin typeface="Calibri" pitchFamily="34" charset="0"/>
              </a:rPr>
            </a:br>
            <a:r>
              <a:rPr lang="en-US" sz="1100">
                <a:latin typeface="Calibri" pitchFamily="34" charset="0"/>
              </a:rPr>
              <a:t>Late 19th-early 20th century </a:t>
            </a:r>
            <a:br>
              <a:rPr lang="en-US" sz="1100">
                <a:latin typeface="Calibri" pitchFamily="34" charset="0"/>
              </a:rPr>
            </a:br>
            <a:r>
              <a:rPr lang="en-US" sz="1100">
                <a:latin typeface="Calibri" pitchFamily="34" charset="0"/>
              </a:rPr>
              <a:t>Wood, plant fiber, pigment </a:t>
            </a:r>
            <a:br>
              <a:rPr lang="en-US" sz="1100">
                <a:latin typeface="Calibri" pitchFamily="34" charset="0"/>
              </a:rPr>
            </a:br>
            <a:endParaRPr lang="en-US" sz="1100">
              <a:latin typeface="Calibri" pitchFamily="34" charset="0"/>
            </a:endParaRPr>
          </a:p>
        </p:txBody>
      </p:sp>
      <p:sp>
        <p:nvSpPr>
          <p:cNvPr id="17413" name="Content Placeholder 2"/>
          <p:cNvSpPr>
            <a:spLocks/>
          </p:cNvSpPr>
          <p:nvPr/>
        </p:nvSpPr>
        <p:spPr bwMode="auto">
          <a:xfrm>
            <a:off x="5029200" y="1066800"/>
            <a:ext cx="350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000" i="1">
                <a:latin typeface="Calibri" pitchFamily="34" charset="0"/>
              </a:rPr>
              <a:t>Visual texture</a:t>
            </a:r>
            <a:r>
              <a:rPr lang="en-US" sz="2000">
                <a:latin typeface="Calibri" pitchFamily="34" charset="0"/>
              </a:rPr>
              <a:t> is sometimes called SIMULATED</a:t>
            </a:r>
            <a:r>
              <a:rPr lang="en-US" sz="2000" i="1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or IMPLIED texture. It is the way a surface appears through the sense of  vision.</a:t>
            </a:r>
            <a:r>
              <a:rPr lang="en-US" sz="3200">
                <a:latin typeface="Calibri" pitchFamily="34" charset="0"/>
              </a:rPr>
              <a:t> </a:t>
            </a:r>
            <a:endParaRPr lang="en-US" sz="1100">
              <a:latin typeface="Calibri" pitchFamily="34" charset="0"/>
            </a:endParaRPr>
          </a:p>
        </p:txBody>
      </p:sp>
      <p:pic>
        <p:nvPicPr>
          <p:cNvPr id="17414" name="Picture 2" descr="http://www.nga.gov:80/image/a00057/a00057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0" y="2743200"/>
            <a:ext cx="238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3810000" y="5029200"/>
            <a:ext cx="4572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John James Audubon</a:t>
            </a:r>
            <a:r>
              <a:rPr lang="en-US" sz="1400" dirty="0">
                <a:latin typeface="Calibri" pitchFamily="34" charset="0"/>
              </a:rPr>
              <a:t/>
            </a:r>
            <a:br>
              <a:rPr lang="en-US" sz="1400" dirty="0">
                <a:latin typeface="Calibri" pitchFamily="34" charset="0"/>
              </a:rPr>
            </a:br>
            <a:r>
              <a:rPr lang="en-US" sz="1400" dirty="0" err="1">
                <a:latin typeface="Calibri" pitchFamily="34" charset="0"/>
              </a:rPr>
              <a:t>Artic</a:t>
            </a:r>
            <a:r>
              <a:rPr lang="en-US" sz="1400" dirty="0">
                <a:latin typeface="Calibri" pitchFamily="34" charset="0"/>
              </a:rPr>
              <a:t> Hare, c 1841</a:t>
            </a:r>
          </a:p>
          <a:p>
            <a:r>
              <a:rPr lang="en-US" sz="1400" i="1" dirty="0">
                <a:latin typeface="Calibri" pitchFamily="34" charset="0"/>
              </a:rPr>
              <a:t>Osprey and Weakfish</a:t>
            </a:r>
            <a:r>
              <a:rPr lang="en-US" sz="1400" dirty="0">
                <a:latin typeface="Calibri" pitchFamily="34" charset="0"/>
              </a:rPr>
              <a:t>, 1829</a:t>
            </a:r>
          </a:p>
          <a:p>
            <a:r>
              <a:rPr lang="en-US" sz="1400" dirty="0">
                <a:latin typeface="Calibri" pitchFamily="34" charset="0"/>
              </a:rPr>
              <a:t>National Gallery of Art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Tactile</a:t>
            </a:r>
            <a:br>
              <a:rPr lang="en-US" sz="9600" dirty="0" smtClean="0"/>
            </a:br>
            <a:r>
              <a:rPr lang="en-US" sz="9600" dirty="0" smtClean="0"/>
              <a:t>Real</a:t>
            </a:r>
            <a:br>
              <a:rPr lang="en-US" sz="9600" dirty="0" smtClean="0"/>
            </a:br>
            <a:r>
              <a:rPr lang="en-US" sz="9600" dirty="0" smtClean="0"/>
              <a:t>Actual</a:t>
            </a:r>
            <a:br>
              <a:rPr lang="en-US" sz="9600" dirty="0" smtClean="0"/>
            </a:br>
            <a:r>
              <a:rPr lang="en-US" sz="9600" dirty="0" smtClean="0">
                <a:latin typeface="Burnstown Dam" pitchFamily="2" charset="0"/>
              </a:rPr>
              <a:t>Texture</a:t>
            </a:r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 rot="800064">
            <a:off x="6553200" y="838200"/>
            <a:ext cx="192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sculpture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 rot="1679007">
            <a:off x="6705600" y="3505200"/>
            <a:ext cx="192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painting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 rot="-1751849">
            <a:off x="609600" y="1828800"/>
            <a:ext cx="192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superficial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 rot="869524">
            <a:off x="457200" y="3733800"/>
            <a:ext cx="27781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smooth or three- dimensional</a:t>
            </a:r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 rot="-2071045">
            <a:off x="6324600" y="1981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architecture</a:t>
            </a:r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 rot="-2436216">
            <a:off x="6705600" y="4572000"/>
            <a:ext cx="192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textiles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americanart.si.edu/images/1975/1975.48_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7290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04800" y="3962400"/>
            <a:ext cx="457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Banquet</a:t>
            </a:r>
          </a:p>
          <a:p>
            <a:r>
              <a:rPr lang="en-US" sz="1100">
                <a:latin typeface="Calibri" pitchFamily="34" charset="0"/>
              </a:rPr>
              <a:t>1961 </a:t>
            </a:r>
            <a:r>
              <a:rPr lang="en-US" sz="1100" b="1">
                <a:latin typeface="Calibri" pitchFamily="34" charset="0"/>
              </a:rPr>
              <a:t>Ibram Lassaw</a:t>
            </a:r>
            <a:r>
              <a:rPr lang="en-US" sz="1100">
                <a:latin typeface="Calibri" pitchFamily="34" charset="0"/>
              </a:rPr>
              <a:t> Born: Alexandria, Egypt 1913 Died: East Hampton, New York 2003 bronze 32 x 38 x 25 in. (81.2 x 96.4 x 63.5 cm.) Smithsonian American Art Museum</a:t>
            </a:r>
          </a:p>
        </p:txBody>
      </p:sp>
      <p:pic>
        <p:nvPicPr>
          <p:cNvPr id="19459" name="Picture 4" descr="http://americanart.si.edu/images/1988/1988.74.1_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83100"/>
            <a:ext cx="28956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066800" y="5334000"/>
            <a:ext cx="4572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Bottlecap Snake</a:t>
            </a:r>
          </a:p>
          <a:p>
            <a:r>
              <a:rPr lang="en-US" sz="1100">
                <a:latin typeface="Calibri" pitchFamily="34" charset="0"/>
              </a:rPr>
              <a:t>1975 </a:t>
            </a:r>
            <a:r>
              <a:rPr lang="en-US" sz="1100" b="1">
                <a:latin typeface="Calibri" pitchFamily="34" charset="0"/>
              </a:rPr>
              <a:t>Felipe Archuleta</a:t>
            </a:r>
            <a:r>
              <a:rPr lang="en-US" sz="1100">
                <a:latin typeface="Calibri" pitchFamily="34" charset="0"/>
              </a:rPr>
              <a:t> Born: Santa Cruz, New Mexico 1910 Died: Tesuque, New Mexico 1991 mixed media: bottlecaps, carved wood, inner tube, wire, ink marker, paint, wood pulp, and adhesive 1 3/4 x 80 7/8 x 1 3/4 in. (4.5 x 205.5 x 4.5 cm) Smithsonian American Art Museum</a:t>
            </a:r>
          </a:p>
        </p:txBody>
      </p:sp>
      <p:pic>
        <p:nvPicPr>
          <p:cNvPr id="19461" name="Picture 2" descr="http://dcmemorials.com/Img/0006000/06200_001000044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04800"/>
            <a:ext cx="25225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6172200" y="3405188"/>
            <a:ext cx="2133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i="1">
                <a:latin typeface="Calibri" pitchFamily="34" charset="0"/>
              </a:rPr>
              <a:t>Olmec Head</a:t>
            </a:r>
          </a:p>
          <a:p>
            <a:r>
              <a:rPr lang="en-US" sz="1100">
                <a:latin typeface="Calibri" pitchFamily="34" charset="0"/>
              </a:rPr>
              <a:t>Mexico</a:t>
            </a:r>
          </a:p>
          <a:p>
            <a:r>
              <a:rPr lang="en-US" sz="1100">
                <a:latin typeface="Calibri" pitchFamily="34" charset="0"/>
              </a:rPr>
              <a:t>Circa 800 BC</a:t>
            </a:r>
          </a:p>
          <a:p>
            <a:r>
              <a:rPr lang="en-US" sz="1100">
                <a:latin typeface="Calibri" pitchFamily="34" charset="0"/>
              </a:rPr>
              <a:t>National Museum of Natural History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americanart.si.edu/images/1983/1983.105.2_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3162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4724400"/>
            <a:ext cx="457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Autoportrait</a:t>
            </a:r>
          </a:p>
          <a:p>
            <a:r>
              <a:rPr lang="en-US" sz="1100">
                <a:latin typeface="Calibri" pitchFamily="34" charset="0"/>
              </a:rPr>
              <a:t>1933 </a:t>
            </a:r>
            <a:r>
              <a:rPr lang="en-US" sz="1100" b="1">
                <a:latin typeface="Calibri" pitchFamily="34" charset="0"/>
              </a:rPr>
              <a:t>Man Ray</a:t>
            </a:r>
            <a:r>
              <a:rPr lang="en-US" sz="1100">
                <a:latin typeface="Calibri" pitchFamily="34" charset="0"/>
              </a:rPr>
              <a:t> Born: Philadelphia, Pennsylvania 1890 Died: Paris, France 1976 mixed media: bronze, glass, wood, and newsprint 14 x 8 1/4 x 5 3/8 in. (35.6 x 21.1 x 13.7 cm.) Smithsonian American Art Museum</a:t>
            </a:r>
          </a:p>
        </p:txBody>
      </p:sp>
      <p:pic>
        <p:nvPicPr>
          <p:cNvPr id="20483" name="Picture 4" descr="http://americanart.si.edu/images/1976/1976.127.3_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3205163" cy="46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029200" y="609600"/>
            <a:ext cx="38862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Bacchic Dancer</a:t>
            </a:r>
          </a:p>
          <a:p>
            <a:r>
              <a:rPr lang="en-US" sz="1100">
                <a:latin typeface="Calibri" pitchFamily="34" charset="0"/>
              </a:rPr>
              <a:t>1909 </a:t>
            </a:r>
            <a:r>
              <a:rPr lang="en-US" sz="1100" b="1">
                <a:latin typeface="Calibri" pitchFamily="34" charset="0"/>
              </a:rPr>
              <a:t>Emily Clayton Bishop</a:t>
            </a:r>
            <a:r>
              <a:rPr lang="en-US" sz="1100">
                <a:latin typeface="Calibri" pitchFamily="34" charset="0"/>
              </a:rPr>
              <a:t> Born: Smithsburg, Maryland 1883 Died: Smithsburg, Maryland 1912 cast bronze mounted on wood 15 1/4 x 10 5/8 x 1 1/8 in. (38.6 x 27.0 x 3.0 cm.) Smithsonian American Art Museum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953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Meret Oppenheim, </a:t>
            </a:r>
            <a:r>
              <a:rPr lang="en-US" sz="3200" i="1" smtClean="0">
                <a:solidFill>
                  <a:srgbClr val="966C3E"/>
                </a:solidFill>
              </a:rPr>
              <a:t>Fur covered cup, saucer, and spoon</a:t>
            </a:r>
            <a:r>
              <a:rPr lang="en-US" sz="3200" smtClean="0">
                <a:solidFill>
                  <a:srgbClr val="966C3E"/>
                </a:solidFill>
              </a:rPr>
              <a:t>, 1936 (a.k.a. </a:t>
            </a:r>
            <a:r>
              <a:rPr lang="en-US" sz="3200" i="1" smtClean="0">
                <a:solidFill>
                  <a:srgbClr val="966C3E"/>
                </a:solidFill>
              </a:rPr>
              <a:t>The Object</a:t>
            </a:r>
            <a:r>
              <a:rPr lang="en-US" sz="3200" smtClean="0">
                <a:solidFill>
                  <a:srgbClr val="966C3E"/>
                </a:solidFill>
              </a:rPr>
              <a:t>)</a:t>
            </a:r>
          </a:p>
        </p:txBody>
      </p:sp>
      <p:pic>
        <p:nvPicPr>
          <p:cNvPr id="21506" name="Picture 3" descr="oppenheim Object 19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46113"/>
            <a:ext cx="5562600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farm4.static.flickr.com/3148/3008962646_d1c1a27702.jpg?v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4191000" y="1295400"/>
            <a:ext cx="4572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  <a:hlinkClick r:id="rId4"/>
              </a:rPr>
              <a:t>Aztec Serpent Mosaic, 15th Century,</a:t>
            </a:r>
          </a:p>
          <a:p>
            <a:r>
              <a:rPr lang="en-US" sz="1100">
                <a:latin typeface="Calibri" pitchFamily="34" charset="0"/>
                <a:hlinkClick r:id="rId4"/>
              </a:rPr>
              <a:t> British Museum – Castaway in Wales</a:t>
            </a:r>
            <a:endParaRPr lang="en-US" sz="1100">
              <a:latin typeface="Calibri" pitchFamily="34" charset="0"/>
            </a:endParaRPr>
          </a:p>
        </p:txBody>
      </p:sp>
      <p:pic>
        <p:nvPicPr>
          <p:cNvPr id="23555" name="Picture 8" descr="http://www.carearts.org/images/lessons/print/1991_82_p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685800"/>
            <a:ext cx="226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brancusi sleeping muse I 19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200400"/>
            <a:ext cx="3784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486400" y="3657600"/>
            <a:ext cx="30480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err="1">
                <a:latin typeface="Calibri" pitchFamily="34" charset="0"/>
              </a:rPr>
              <a:t>Myochin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err="1">
                <a:latin typeface="Calibri" pitchFamily="34" charset="0"/>
              </a:rPr>
              <a:t>Morisuke</a:t>
            </a:r>
            <a:r>
              <a:rPr lang="en-US" sz="1100" dirty="0">
                <a:latin typeface="Calibri" pitchFamily="34" charset="0"/>
              </a:rPr>
              <a:t/>
            </a:r>
            <a:br>
              <a:rPr lang="en-US" sz="1100" dirty="0">
                <a:latin typeface="Calibri" pitchFamily="34" charset="0"/>
              </a:rPr>
            </a:br>
            <a:r>
              <a:rPr lang="en-US" sz="1100" dirty="0">
                <a:latin typeface="Calibri" pitchFamily="34" charset="0"/>
              </a:rPr>
              <a:t>Japan, 1573-1602</a:t>
            </a:r>
            <a:br>
              <a:rPr lang="en-US" sz="1100" dirty="0">
                <a:latin typeface="Calibri" pitchFamily="34" charset="0"/>
              </a:rPr>
            </a:br>
            <a:r>
              <a:rPr lang="en-US" sz="1100" i="1" dirty="0">
                <a:latin typeface="Calibri" pitchFamily="34" charset="0"/>
              </a:rPr>
              <a:t>Suit of Armor</a:t>
            </a:r>
            <a:r>
              <a:rPr lang="en-US" sz="1100" dirty="0">
                <a:latin typeface="Calibri" pitchFamily="34" charset="0"/>
              </a:rPr>
              <a:t/>
            </a:r>
            <a:br>
              <a:rPr lang="en-US" sz="1100" dirty="0">
                <a:latin typeface="Calibri" pitchFamily="34" charset="0"/>
              </a:rPr>
            </a:br>
            <a:r>
              <a:rPr lang="en-US" sz="1100" dirty="0">
                <a:latin typeface="Calibri" pitchFamily="34" charset="0"/>
              </a:rPr>
              <a:t>Iron lames with silk tapes, brocade, and other materials, </a:t>
            </a:r>
            <a:r>
              <a:rPr lang="en-US" sz="1100" dirty="0" err="1">
                <a:latin typeface="Calibri" pitchFamily="34" charset="0"/>
              </a:rPr>
              <a:t>Momoyama</a:t>
            </a:r>
            <a:r>
              <a:rPr lang="en-US" sz="1100" dirty="0">
                <a:latin typeface="Calibri" pitchFamily="34" charset="0"/>
              </a:rPr>
              <a:t> period, 1578</a:t>
            </a:r>
            <a:br>
              <a:rPr lang="en-US" sz="1100" dirty="0">
                <a:latin typeface="Calibri" pitchFamily="34" charset="0"/>
              </a:rPr>
            </a:br>
            <a:r>
              <a:rPr lang="en-US" sz="1100" dirty="0">
                <a:latin typeface="Calibri" pitchFamily="34" charset="0"/>
              </a:rPr>
              <a:t>San Diego Museum of Art</a:t>
            </a:r>
            <a:br>
              <a:rPr lang="en-US" sz="1100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4343400" y="4876800"/>
            <a:ext cx="3014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Constantin</a:t>
            </a:r>
            <a:r>
              <a:rPr lang="en-US" sz="1200" b="1" dirty="0">
                <a:solidFill>
                  <a:srgbClr val="000000"/>
                </a:solidFill>
              </a:rPr>
              <a:t> Brancusi</a:t>
            </a:r>
            <a:r>
              <a:rPr lang="en-US" sz="1200" dirty="0">
                <a:solidFill>
                  <a:srgbClr val="000000"/>
                </a:solidFill>
              </a:rPr>
              <a:t/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French, b. </a:t>
            </a:r>
            <a:r>
              <a:rPr lang="en-US" sz="1200" dirty="0" err="1">
                <a:solidFill>
                  <a:srgbClr val="000000"/>
                </a:solidFill>
              </a:rPr>
              <a:t>Hobitza</a:t>
            </a:r>
            <a:r>
              <a:rPr lang="en-US" sz="1200" dirty="0">
                <a:solidFill>
                  <a:srgbClr val="000000"/>
                </a:solidFill>
              </a:rPr>
              <a:t>, Romania, 1876 - 1957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 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b="1" i="1" dirty="0">
                <a:solidFill>
                  <a:srgbClr val="000000"/>
                </a:solidFill>
              </a:rPr>
              <a:t>Sleeping Muse I, </a:t>
            </a:r>
            <a:r>
              <a:rPr lang="en-US" sz="1200" dirty="0">
                <a:solidFill>
                  <a:srgbClr val="000000"/>
                </a:solidFill>
              </a:rPr>
              <a:t>(1909-1910)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Marble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6 3/4 x 10 7/8 x 8 3/8 in.</a:t>
            </a: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457200" y="60198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Texture can be SMOOTH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SAILSS/Supporting Arts Integrated Learning for Student Success  Wiley H. Bates M.S.   C. Caple and P. Klos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1151</Words>
  <Application>Microsoft Office PowerPoint</Application>
  <PresentationFormat>On-screen Show (4:3)</PresentationFormat>
  <Paragraphs>104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Elements of Visual Art</vt:lpstr>
      <vt:lpstr>The Elements of Visual Art</vt:lpstr>
      <vt:lpstr>Texture definitions</vt:lpstr>
      <vt:lpstr>Texture </vt:lpstr>
      <vt:lpstr> Tactile Real Actual Texture</vt:lpstr>
      <vt:lpstr>Slide 6</vt:lpstr>
      <vt:lpstr>Slide 7</vt:lpstr>
      <vt:lpstr>Meret Oppenheim, Fur covered cup, saucer, and spoon, 1936 (a.k.a. The Object)</vt:lpstr>
      <vt:lpstr>Slide 9</vt:lpstr>
      <vt:lpstr>Slide 10</vt:lpstr>
      <vt:lpstr>Slide 11</vt:lpstr>
      <vt:lpstr>VAN GOGH, Vincent The Starry Night 1889, Oil on canvas, 29 x 36 1/4 in</vt:lpstr>
      <vt:lpstr> Visual Implied  Simulated Texture  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pklos</cp:lastModifiedBy>
  <cp:revision>23</cp:revision>
  <dcterms:created xsi:type="dcterms:W3CDTF">2009-07-25T17:50:24Z</dcterms:created>
  <dcterms:modified xsi:type="dcterms:W3CDTF">2009-11-03T15:44:45Z</dcterms:modified>
</cp:coreProperties>
</file>