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0178" autoAdjust="0"/>
  </p:normalViewPr>
  <p:slideViewPr>
    <p:cSldViewPr snapToGrid="0">
      <p:cViewPr varScale="1">
        <p:scale>
          <a:sx n="47" d="100"/>
          <a:sy n="47" d="100"/>
        </p:scale>
        <p:origin x="221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B7A7E-E816-4EE3-8C9B-312F2C2E524A}"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3049A-9DF4-49C0-AB03-F0AE70924455}" type="slidenum">
              <a:rPr lang="en-US" smtClean="0"/>
              <a:t>‹#›</a:t>
            </a:fld>
            <a:endParaRPr lang="en-US"/>
          </a:p>
        </p:txBody>
      </p:sp>
    </p:spTree>
    <p:extLst>
      <p:ext uri="{BB962C8B-B14F-4D97-AF65-F5344CB8AC3E}">
        <p14:creationId xmlns:p14="http://schemas.microsoft.com/office/powerpoint/2010/main" val="3773574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opportunity</a:t>
            </a:r>
            <a:r>
              <a:rPr lang="en-US" baseline="0" dirty="0" smtClean="0"/>
              <a:t> to define fact and opinion. Students use the artwork to come to an understanding of what a fact and opinion is.  This is meant as a quick lesson to teach fact and opinion and then lead into choosing credible sources. Students look at a “false fact” and discuss where they could search to prove this fact. Use this an opportunity to transition into teaching credible sources. </a:t>
            </a:r>
            <a:endParaRPr lang="en-US" dirty="0"/>
          </a:p>
        </p:txBody>
      </p:sp>
      <p:sp>
        <p:nvSpPr>
          <p:cNvPr id="4" name="Slide Number Placeholder 3"/>
          <p:cNvSpPr>
            <a:spLocks noGrp="1"/>
          </p:cNvSpPr>
          <p:nvPr>
            <p:ph type="sldNum" sz="quarter" idx="10"/>
          </p:nvPr>
        </p:nvSpPr>
        <p:spPr/>
        <p:txBody>
          <a:bodyPr/>
          <a:lstStyle/>
          <a:p>
            <a:fld id="{E213049A-9DF4-49C0-AB03-F0AE70924455}" type="slidenum">
              <a:rPr lang="en-US" smtClean="0"/>
              <a:t>1</a:t>
            </a:fld>
            <a:endParaRPr lang="en-US"/>
          </a:p>
        </p:txBody>
      </p:sp>
    </p:spTree>
    <p:extLst>
      <p:ext uri="{BB962C8B-B14F-4D97-AF65-F5344CB8AC3E}">
        <p14:creationId xmlns:p14="http://schemas.microsoft.com/office/powerpoint/2010/main" val="257730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notes: Let students share out some of the</a:t>
            </a:r>
            <a:r>
              <a:rPr lang="en-US" baseline="0" dirty="0" smtClean="0"/>
              <a:t> things they see.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213049A-9DF4-49C0-AB03-F0AE70924455}" type="slidenum">
              <a:rPr lang="en-US" smtClean="0"/>
              <a:t>2</a:t>
            </a:fld>
            <a:endParaRPr lang="en-US"/>
          </a:p>
        </p:txBody>
      </p:sp>
    </p:spTree>
    <p:extLst>
      <p:ext uri="{BB962C8B-B14F-4D97-AF65-F5344CB8AC3E}">
        <p14:creationId xmlns:p14="http://schemas.microsoft.com/office/powerpoint/2010/main" val="118997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note: Let students share out what they feel. </a:t>
            </a:r>
          </a:p>
          <a:p>
            <a:endParaRPr lang="en-US" baseline="0" dirty="0" smtClean="0"/>
          </a:p>
          <a:p>
            <a:r>
              <a:rPr lang="en-US" baseline="0" dirty="0" smtClean="0"/>
              <a:t>Compare some of the feelings. Is </a:t>
            </a:r>
            <a:r>
              <a:rPr lang="en-US" baseline="0" dirty="0" err="1" smtClean="0"/>
              <a:t>is</a:t>
            </a:r>
            <a:r>
              <a:rPr lang="en-US" baseline="0" dirty="0" smtClean="0"/>
              <a:t> ok that some of us feel different things about this painting?</a:t>
            </a:r>
            <a:endParaRPr lang="en-US" dirty="0"/>
          </a:p>
        </p:txBody>
      </p:sp>
      <p:sp>
        <p:nvSpPr>
          <p:cNvPr id="4" name="Slide Number Placeholder 3"/>
          <p:cNvSpPr>
            <a:spLocks noGrp="1"/>
          </p:cNvSpPr>
          <p:nvPr>
            <p:ph type="sldNum" sz="quarter" idx="10"/>
          </p:nvPr>
        </p:nvSpPr>
        <p:spPr/>
        <p:txBody>
          <a:bodyPr/>
          <a:lstStyle/>
          <a:p>
            <a:fld id="{E213049A-9DF4-49C0-AB03-F0AE70924455}" type="slidenum">
              <a:rPr lang="en-US" smtClean="0"/>
              <a:t>3</a:t>
            </a:fld>
            <a:endParaRPr lang="en-US"/>
          </a:p>
        </p:txBody>
      </p:sp>
    </p:spTree>
    <p:extLst>
      <p:ext uri="{BB962C8B-B14F-4D97-AF65-F5344CB8AC3E}">
        <p14:creationId xmlns:p14="http://schemas.microsoft.com/office/powerpoint/2010/main" val="20210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a:t>
            </a:r>
            <a:r>
              <a:rPr lang="en-US" baseline="0" dirty="0" smtClean="0"/>
              <a:t>er note: Go back to the examples of what they see.  Does everyone see the same thing? (For example, I see trees in the background. Does everyone see trees in the background? Yes. This is true about the painting)</a:t>
            </a:r>
          </a:p>
          <a:p>
            <a:endParaRPr lang="en-US" baseline="0" dirty="0" smtClean="0"/>
          </a:p>
          <a:p>
            <a:r>
              <a:rPr lang="en-US" baseline="0" dirty="0" smtClean="0"/>
              <a:t>How about how we feel? Is that the same for everyone? (No, students will feel differently about the painting) </a:t>
            </a:r>
          </a:p>
          <a:p>
            <a:endParaRPr lang="en-US" baseline="0" dirty="0" smtClean="0"/>
          </a:p>
          <a:p>
            <a:r>
              <a:rPr lang="en-US" baseline="0" dirty="0" smtClean="0"/>
              <a:t>Pose the question, why are there many different answers when I ask you how you feel? Share out.</a:t>
            </a:r>
            <a:endParaRPr lang="en-US" dirty="0"/>
          </a:p>
        </p:txBody>
      </p:sp>
      <p:sp>
        <p:nvSpPr>
          <p:cNvPr id="4" name="Slide Number Placeholder 3"/>
          <p:cNvSpPr>
            <a:spLocks noGrp="1"/>
          </p:cNvSpPr>
          <p:nvPr>
            <p:ph type="sldNum" sz="quarter" idx="10"/>
          </p:nvPr>
        </p:nvSpPr>
        <p:spPr/>
        <p:txBody>
          <a:bodyPr/>
          <a:lstStyle/>
          <a:p>
            <a:fld id="{E213049A-9DF4-49C0-AB03-F0AE70924455}" type="slidenum">
              <a:rPr lang="en-US" smtClean="0"/>
              <a:t>4</a:t>
            </a:fld>
            <a:endParaRPr lang="en-US"/>
          </a:p>
        </p:txBody>
      </p:sp>
    </p:spTree>
    <p:extLst>
      <p:ext uri="{BB962C8B-B14F-4D97-AF65-F5344CB8AC3E}">
        <p14:creationId xmlns:p14="http://schemas.microsoft.com/office/powerpoint/2010/main" val="134846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 feel about something</a:t>
            </a:r>
            <a:r>
              <a:rPr lang="en-US" baseline="0" dirty="0" smtClean="0"/>
              <a:t> is an example of an opinion. Does anyone know what we call something that is true for everyone? (A fact)</a:t>
            </a:r>
          </a:p>
          <a:p>
            <a:endParaRPr lang="en-US" baseline="0" dirty="0" smtClean="0"/>
          </a:p>
          <a:p>
            <a:r>
              <a:rPr lang="en-US" baseline="0" dirty="0" smtClean="0"/>
              <a:t>Share examples. Ask students, is this a fact/true/can be proven or is it an opinion? How do you know? Challenge the students to change the statement to make it a fact if they can. </a:t>
            </a:r>
          </a:p>
          <a:p>
            <a:endParaRPr lang="en-US" baseline="0" dirty="0" smtClean="0"/>
          </a:p>
          <a:p>
            <a:r>
              <a:rPr lang="en-US" baseline="0" dirty="0" smtClean="0"/>
              <a:t>When a fact appears, ask students how they know it is a fact. (it can be proven) How can we prove it? What sources will help us prove this statement?</a:t>
            </a:r>
          </a:p>
          <a:p>
            <a:endParaRPr lang="en-US" baseline="0" dirty="0" smtClean="0"/>
          </a:p>
          <a:p>
            <a:r>
              <a:rPr lang="en-US" dirty="0" smtClean="0"/>
              <a:t>The</a:t>
            </a:r>
            <a:r>
              <a:rPr lang="en-US" baseline="0" dirty="0" smtClean="0"/>
              <a:t> final statement about the Chesapeake Bay bridge is not an opinion, but it is also not a fact. Use this as an opportunity to explain that there are statements that appear to be facts, but are in fact not true. We call these false facts. Challenge students to come up with ways to prove this statement (internet search). </a:t>
            </a:r>
          </a:p>
        </p:txBody>
      </p:sp>
      <p:sp>
        <p:nvSpPr>
          <p:cNvPr id="4" name="Slide Number Placeholder 3"/>
          <p:cNvSpPr>
            <a:spLocks noGrp="1"/>
          </p:cNvSpPr>
          <p:nvPr>
            <p:ph type="sldNum" sz="quarter" idx="10"/>
          </p:nvPr>
        </p:nvSpPr>
        <p:spPr/>
        <p:txBody>
          <a:bodyPr/>
          <a:lstStyle/>
          <a:p>
            <a:fld id="{E213049A-9DF4-49C0-AB03-F0AE70924455}" type="slidenum">
              <a:rPr lang="en-US" smtClean="0"/>
              <a:t>5</a:t>
            </a:fld>
            <a:endParaRPr lang="en-US"/>
          </a:p>
        </p:txBody>
      </p:sp>
    </p:spTree>
    <p:extLst>
      <p:ext uri="{BB962C8B-B14F-4D97-AF65-F5344CB8AC3E}">
        <p14:creationId xmlns:p14="http://schemas.microsoft.com/office/powerpoint/2010/main" val="23607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Revisit our statements</a:t>
            </a:r>
            <a:r>
              <a:rPr lang="en-US" baseline="0" dirty="0" smtClean="0"/>
              <a:t> about what we saw in the first image…Were these statements facts? How do you know?</a:t>
            </a:r>
            <a:endParaRPr lang="en-US" dirty="0" smtClean="0"/>
          </a:p>
          <a:p>
            <a:endParaRPr lang="en-US" dirty="0"/>
          </a:p>
        </p:txBody>
      </p:sp>
      <p:sp>
        <p:nvSpPr>
          <p:cNvPr id="4" name="Slide Number Placeholder 3"/>
          <p:cNvSpPr>
            <a:spLocks noGrp="1"/>
          </p:cNvSpPr>
          <p:nvPr>
            <p:ph type="sldNum" sz="quarter" idx="10"/>
          </p:nvPr>
        </p:nvSpPr>
        <p:spPr/>
        <p:txBody>
          <a:bodyPr/>
          <a:lstStyle/>
          <a:p>
            <a:fld id="{E213049A-9DF4-49C0-AB03-F0AE70924455}" type="slidenum">
              <a:rPr lang="en-US" smtClean="0"/>
              <a:t>6</a:t>
            </a:fld>
            <a:endParaRPr lang="en-US"/>
          </a:p>
        </p:txBody>
      </p:sp>
    </p:spTree>
    <p:extLst>
      <p:ext uri="{BB962C8B-B14F-4D97-AF65-F5344CB8AC3E}">
        <p14:creationId xmlns:p14="http://schemas.microsoft.com/office/powerpoint/2010/main" val="284435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to question information, is it a opinion, a fact or is it a false fact? How would you find out? What do you need to consider when trying to prove if information is actually a fact?</a:t>
            </a:r>
          </a:p>
          <a:p>
            <a:endParaRPr lang="en-US" baseline="0" dirty="0" smtClean="0"/>
          </a:p>
          <a:p>
            <a:r>
              <a:rPr lang="en-US" baseline="0" dirty="0" smtClean="0"/>
              <a:t>This will lead into the idea of using credible sources when looking for facts. </a:t>
            </a:r>
          </a:p>
          <a:p>
            <a:endParaRPr lang="en-US" baseline="0" dirty="0" smtClean="0"/>
          </a:p>
          <a:p>
            <a:r>
              <a:rPr lang="en-US" baseline="0" dirty="0" smtClean="0"/>
              <a:t>If students need more practice with fact and opinion, provide additional examples or challenge them to create their own examples of each, including a possible false fact. </a:t>
            </a:r>
          </a:p>
          <a:p>
            <a:endParaRPr lang="en-US" dirty="0"/>
          </a:p>
        </p:txBody>
      </p:sp>
      <p:sp>
        <p:nvSpPr>
          <p:cNvPr id="4" name="Slide Number Placeholder 3"/>
          <p:cNvSpPr>
            <a:spLocks noGrp="1"/>
          </p:cNvSpPr>
          <p:nvPr>
            <p:ph type="sldNum" sz="quarter" idx="10"/>
          </p:nvPr>
        </p:nvSpPr>
        <p:spPr/>
        <p:txBody>
          <a:bodyPr/>
          <a:lstStyle/>
          <a:p>
            <a:fld id="{E213049A-9DF4-49C0-AB03-F0AE70924455}" type="slidenum">
              <a:rPr lang="en-US" smtClean="0"/>
              <a:t>7</a:t>
            </a:fld>
            <a:endParaRPr lang="en-US"/>
          </a:p>
        </p:txBody>
      </p:sp>
    </p:spTree>
    <p:extLst>
      <p:ext uri="{BB962C8B-B14F-4D97-AF65-F5344CB8AC3E}">
        <p14:creationId xmlns:p14="http://schemas.microsoft.com/office/powerpoint/2010/main" val="386971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3815A5-280F-4FE5-B8B1-93AF5FA1C7F9}"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154383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815A5-280F-4FE5-B8B1-93AF5FA1C7F9}"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169698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815A5-280F-4FE5-B8B1-93AF5FA1C7F9}"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1789665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815A5-280F-4FE5-B8B1-93AF5FA1C7F9}"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196066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3815A5-280F-4FE5-B8B1-93AF5FA1C7F9}"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99858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3815A5-280F-4FE5-B8B1-93AF5FA1C7F9}"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223963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3815A5-280F-4FE5-B8B1-93AF5FA1C7F9}"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278616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3815A5-280F-4FE5-B8B1-93AF5FA1C7F9}"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11416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815A5-280F-4FE5-B8B1-93AF5FA1C7F9}"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97431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815A5-280F-4FE5-B8B1-93AF5FA1C7F9}"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266861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3815A5-280F-4FE5-B8B1-93AF5FA1C7F9}"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6D244-D9E0-41C6-8399-A89A30D2A0C6}" type="slidenum">
              <a:rPr lang="en-US" smtClean="0"/>
              <a:t>‹#›</a:t>
            </a:fld>
            <a:endParaRPr lang="en-US"/>
          </a:p>
        </p:txBody>
      </p:sp>
    </p:spTree>
    <p:extLst>
      <p:ext uri="{BB962C8B-B14F-4D97-AF65-F5344CB8AC3E}">
        <p14:creationId xmlns:p14="http://schemas.microsoft.com/office/powerpoint/2010/main" val="248918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815A5-280F-4FE5-B8B1-93AF5FA1C7F9}"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6D244-D9E0-41C6-8399-A89A30D2A0C6}" type="slidenum">
              <a:rPr lang="en-US" smtClean="0"/>
              <a:t>‹#›</a:t>
            </a:fld>
            <a:endParaRPr lang="en-US"/>
          </a:p>
        </p:txBody>
      </p:sp>
    </p:spTree>
    <p:extLst>
      <p:ext uri="{BB962C8B-B14F-4D97-AF65-F5344CB8AC3E}">
        <p14:creationId xmlns:p14="http://schemas.microsoft.com/office/powerpoint/2010/main" val="222558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Fact and Opinion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2381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562" y="362294"/>
            <a:ext cx="8552985" cy="5979806"/>
          </a:xfrm>
          <a:prstGeom prst="rect">
            <a:avLst/>
          </a:prstGeom>
        </p:spPr>
      </p:pic>
      <p:sp>
        <p:nvSpPr>
          <p:cNvPr id="3" name="TextBox 2"/>
          <p:cNvSpPr txBox="1"/>
          <p:nvPr/>
        </p:nvSpPr>
        <p:spPr>
          <a:xfrm>
            <a:off x="9556595" y="1616927"/>
            <a:ext cx="1750742" cy="3108543"/>
          </a:xfrm>
          <a:prstGeom prst="rect">
            <a:avLst/>
          </a:prstGeom>
          <a:noFill/>
        </p:spPr>
        <p:txBody>
          <a:bodyPr wrap="square" rtlCol="0">
            <a:spAutoFit/>
          </a:bodyPr>
          <a:lstStyle/>
          <a:p>
            <a:r>
              <a:rPr lang="en-US" sz="2800" dirty="0" smtClean="0"/>
              <a:t>Write down 3 things you see in this painting</a:t>
            </a:r>
            <a:endParaRPr lang="en-US" sz="2800" dirty="0"/>
          </a:p>
          <a:p>
            <a:endParaRPr lang="en-US" sz="2800" dirty="0" smtClean="0"/>
          </a:p>
          <a:p>
            <a:r>
              <a:rPr lang="en-US" sz="2800" dirty="0" smtClean="0"/>
              <a:t>I see….</a:t>
            </a:r>
            <a:endParaRPr lang="en-US" sz="2800" dirty="0"/>
          </a:p>
        </p:txBody>
      </p:sp>
    </p:spTree>
    <p:extLst>
      <p:ext uri="{BB962C8B-B14F-4D97-AF65-F5344CB8AC3E}">
        <p14:creationId xmlns:p14="http://schemas.microsoft.com/office/powerpoint/2010/main" val="591900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562" y="362294"/>
            <a:ext cx="8552985" cy="5979806"/>
          </a:xfrm>
          <a:prstGeom prst="rect">
            <a:avLst/>
          </a:prstGeom>
        </p:spPr>
      </p:pic>
      <p:sp>
        <p:nvSpPr>
          <p:cNvPr id="3" name="TextBox 2"/>
          <p:cNvSpPr txBox="1"/>
          <p:nvPr/>
        </p:nvSpPr>
        <p:spPr>
          <a:xfrm>
            <a:off x="9556595" y="1616927"/>
            <a:ext cx="1750742" cy="3539430"/>
          </a:xfrm>
          <a:prstGeom prst="rect">
            <a:avLst/>
          </a:prstGeom>
          <a:noFill/>
        </p:spPr>
        <p:txBody>
          <a:bodyPr wrap="square" rtlCol="0">
            <a:spAutoFit/>
          </a:bodyPr>
          <a:lstStyle/>
          <a:p>
            <a:r>
              <a:rPr lang="en-US" sz="2800" dirty="0" smtClean="0"/>
              <a:t>Write down 3 things you feel about this painting</a:t>
            </a:r>
            <a:endParaRPr lang="en-US" sz="2800" dirty="0"/>
          </a:p>
          <a:p>
            <a:endParaRPr lang="en-US" sz="2800" dirty="0" smtClean="0"/>
          </a:p>
          <a:p>
            <a:r>
              <a:rPr lang="en-US" sz="2800" dirty="0" smtClean="0"/>
              <a:t>I feel…</a:t>
            </a:r>
            <a:endParaRPr lang="en-US" sz="2800" dirty="0"/>
          </a:p>
        </p:txBody>
      </p:sp>
    </p:spTree>
    <p:extLst>
      <p:ext uri="{BB962C8B-B14F-4D97-AF65-F5344CB8AC3E}">
        <p14:creationId xmlns:p14="http://schemas.microsoft.com/office/powerpoint/2010/main" val="309559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7562" y="362294"/>
            <a:ext cx="8552985" cy="5979806"/>
          </a:xfrm>
          <a:prstGeom prst="rect">
            <a:avLst/>
          </a:prstGeom>
        </p:spPr>
      </p:pic>
      <p:sp>
        <p:nvSpPr>
          <p:cNvPr id="3" name="TextBox 2"/>
          <p:cNvSpPr txBox="1"/>
          <p:nvPr/>
        </p:nvSpPr>
        <p:spPr>
          <a:xfrm>
            <a:off x="9556594" y="1616927"/>
            <a:ext cx="1962615" cy="2246769"/>
          </a:xfrm>
          <a:prstGeom prst="rect">
            <a:avLst/>
          </a:prstGeom>
          <a:noFill/>
        </p:spPr>
        <p:txBody>
          <a:bodyPr wrap="square" rtlCol="0">
            <a:spAutoFit/>
          </a:bodyPr>
          <a:lstStyle/>
          <a:p>
            <a:r>
              <a:rPr lang="en-US" sz="2800" dirty="0" smtClean="0"/>
              <a:t>How is what you see different from what you feel?</a:t>
            </a:r>
            <a:endParaRPr lang="en-US" sz="2800" dirty="0"/>
          </a:p>
        </p:txBody>
      </p:sp>
    </p:spTree>
    <p:extLst>
      <p:ext uri="{BB962C8B-B14F-4D97-AF65-F5344CB8AC3E}">
        <p14:creationId xmlns:p14="http://schemas.microsoft.com/office/powerpoint/2010/main" val="155124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936701" y="880947"/>
            <a:ext cx="7527073" cy="584775"/>
          </a:xfrm>
          <a:prstGeom prst="rect">
            <a:avLst/>
          </a:prstGeom>
          <a:noFill/>
        </p:spPr>
        <p:txBody>
          <a:bodyPr wrap="square" rtlCol="0">
            <a:spAutoFit/>
          </a:bodyPr>
          <a:lstStyle/>
          <a:p>
            <a:r>
              <a:rPr lang="en-US" sz="3200" dirty="0" smtClean="0"/>
              <a:t>Blue is the best color.</a:t>
            </a:r>
            <a:endParaRPr lang="en-US" sz="3200" dirty="0"/>
          </a:p>
        </p:txBody>
      </p:sp>
      <p:sp>
        <p:nvSpPr>
          <p:cNvPr id="10" name="TextBox 9"/>
          <p:cNvSpPr txBox="1"/>
          <p:nvPr/>
        </p:nvSpPr>
        <p:spPr>
          <a:xfrm>
            <a:off x="936701" y="1868493"/>
            <a:ext cx="7359804" cy="584775"/>
          </a:xfrm>
          <a:prstGeom prst="rect">
            <a:avLst/>
          </a:prstGeom>
          <a:noFill/>
        </p:spPr>
        <p:txBody>
          <a:bodyPr wrap="square" rtlCol="0">
            <a:spAutoFit/>
          </a:bodyPr>
          <a:lstStyle/>
          <a:p>
            <a:r>
              <a:rPr lang="en-US" sz="3200" dirty="0" smtClean="0"/>
              <a:t>You go to school in Anne Arundel County. </a:t>
            </a:r>
            <a:endParaRPr lang="en-US" sz="3200" dirty="0"/>
          </a:p>
        </p:txBody>
      </p:sp>
      <p:sp>
        <p:nvSpPr>
          <p:cNvPr id="12" name="TextBox 11"/>
          <p:cNvSpPr txBox="1"/>
          <p:nvPr/>
        </p:nvSpPr>
        <p:spPr>
          <a:xfrm>
            <a:off x="936701" y="2988526"/>
            <a:ext cx="8028878" cy="584775"/>
          </a:xfrm>
          <a:prstGeom prst="rect">
            <a:avLst/>
          </a:prstGeom>
          <a:noFill/>
        </p:spPr>
        <p:txBody>
          <a:bodyPr wrap="square" rtlCol="0">
            <a:spAutoFit/>
          </a:bodyPr>
          <a:lstStyle/>
          <a:p>
            <a:r>
              <a:rPr lang="en-US" sz="3200" dirty="0" smtClean="0"/>
              <a:t>George Washington was a great president. </a:t>
            </a:r>
            <a:endParaRPr lang="en-US" sz="3200" dirty="0"/>
          </a:p>
        </p:txBody>
      </p:sp>
      <p:sp>
        <p:nvSpPr>
          <p:cNvPr id="13" name="TextBox 12"/>
          <p:cNvSpPr txBox="1"/>
          <p:nvPr/>
        </p:nvSpPr>
        <p:spPr>
          <a:xfrm>
            <a:off x="936701" y="4215161"/>
            <a:ext cx="9489688" cy="1077218"/>
          </a:xfrm>
          <a:prstGeom prst="rect">
            <a:avLst/>
          </a:prstGeom>
          <a:noFill/>
        </p:spPr>
        <p:txBody>
          <a:bodyPr wrap="square" rtlCol="0">
            <a:spAutoFit/>
          </a:bodyPr>
          <a:lstStyle/>
          <a:p>
            <a:r>
              <a:rPr lang="en-US" sz="3200" dirty="0" smtClean="0"/>
              <a:t>The Chesapeake Bay Bridge is the longest bridge in America. </a:t>
            </a:r>
            <a:endParaRPr lang="en-US" sz="3200" dirty="0"/>
          </a:p>
        </p:txBody>
      </p:sp>
    </p:spTree>
    <p:extLst>
      <p:ext uri="{BB962C8B-B14F-4D97-AF65-F5344CB8AC3E}">
        <p14:creationId xmlns:p14="http://schemas.microsoft.com/office/powerpoint/2010/main" val="216499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 your facts pass the test?</a:t>
            </a:r>
            <a:endParaRPr lang="en-US" dirty="0"/>
          </a:p>
        </p:txBody>
      </p:sp>
      <p:sp>
        <p:nvSpPr>
          <p:cNvPr id="3" name="Content Placeholder 2"/>
          <p:cNvSpPr>
            <a:spLocks noGrp="1"/>
          </p:cNvSpPr>
          <p:nvPr>
            <p:ph sz="half" idx="1"/>
          </p:nvPr>
        </p:nvSpPr>
        <p:spPr>
          <a:xfrm>
            <a:off x="575732" y="2113492"/>
            <a:ext cx="10778067" cy="4351338"/>
          </a:xfrm>
        </p:spPr>
        <p:txBody>
          <a:bodyPr>
            <a:normAutofit/>
          </a:bodyPr>
          <a:lstStyle/>
          <a:p>
            <a:pPr marL="0" indent="0">
              <a:buNone/>
            </a:pPr>
            <a:r>
              <a:rPr lang="en-US" sz="3600" dirty="0" smtClean="0"/>
              <a:t>A fact is…</a:t>
            </a:r>
          </a:p>
          <a:p>
            <a:pPr marL="0" indent="0">
              <a:buNone/>
            </a:pPr>
            <a:endParaRPr lang="en-US" sz="3600" dirty="0" smtClean="0"/>
          </a:p>
          <a:p>
            <a:pPr marL="0" indent="0">
              <a:buNone/>
            </a:pPr>
            <a:r>
              <a:rPr lang="en-US" sz="3600" dirty="0" smtClean="0"/>
              <a:t>accurate</a:t>
            </a:r>
          </a:p>
          <a:p>
            <a:pPr marL="0" indent="0">
              <a:buNone/>
            </a:pPr>
            <a:r>
              <a:rPr lang="en-US" sz="3600" dirty="0"/>
              <a:t>t</a:t>
            </a:r>
            <a:r>
              <a:rPr lang="en-US" sz="3600" dirty="0" smtClean="0"/>
              <a:t>rue </a:t>
            </a:r>
          </a:p>
          <a:p>
            <a:pPr marL="0" indent="0">
              <a:buNone/>
            </a:pPr>
            <a:r>
              <a:rPr lang="en-US" sz="3600" dirty="0"/>
              <a:t>c</a:t>
            </a:r>
            <a:r>
              <a:rPr lang="en-US" sz="3600" dirty="0" smtClean="0"/>
              <a:t>an be proven</a:t>
            </a:r>
            <a:endParaRPr lang="en-US" sz="3600" dirty="0"/>
          </a:p>
        </p:txBody>
      </p:sp>
    </p:spTree>
    <p:extLst>
      <p:ext uri="{BB962C8B-B14F-4D97-AF65-F5344CB8AC3E}">
        <p14:creationId xmlns:p14="http://schemas.microsoft.com/office/powerpoint/2010/main" val="4067441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08000" y="406401"/>
            <a:ext cx="11159067" cy="6524863"/>
          </a:xfrm>
          <a:prstGeom prst="rect">
            <a:avLst/>
          </a:prstGeom>
          <a:noFill/>
        </p:spPr>
        <p:txBody>
          <a:bodyPr wrap="square" rtlCol="0">
            <a:spAutoFit/>
          </a:bodyPr>
          <a:lstStyle/>
          <a:p>
            <a:r>
              <a:rPr lang="en-US" sz="4000" dirty="0" smtClean="0"/>
              <a:t>All facts are not created equal. </a:t>
            </a:r>
          </a:p>
          <a:p>
            <a:endParaRPr lang="en-US" sz="4000" dirty="0"/>
          </a:p>
          <a:p>
            <a:endParaRPr lang="en-US" sz="4000" dirty="0" smtClean="0"/>
          </a:p>
          <a:p>
            <a:r>
              <a:rPr lang="en-US" sz="4000" dirty="0" smtClean="0"/>
              <a:t>It is OK to question facts…think about who said it!</a:t>
            </a:r>
          </a:p>
          <a:p>
            <a:endParaRPr lang="en-US" sz="4000" dirty="0"/>
          </a:p>
          <a:p>
            <a:endParaRPr lang="en-US" sz="4000" dirty="0" smtClean="0"/>
          </a:p>
          <a:p>
            <a:r>
              <a:rPr lang="en-US" sz="4000" dirty="0" smtClean="0"/>
              <a:t>If a friend says you are sick…is that a fact? Do you trust the source? </a:t>
            </a:r>
            <a:endParaRPr lang="en-US" sz="4000" dirty="0"/>
          </a:p>
          <a:p>
            <a:r>
              <a:rPr lang="en-US" sz="4000" dirty="0" smtClean="0"/>
              <a:t>What if a doctor says you are sick? How does that change your feelings?</a:t>
            </a:r>
          </a:p>
          <a:p>
            <a:endParaRPr lang="en-US" dirty="0"/>
          </a:p>
        </p:txBody>
      </p:sp>
    </p:spTree>
    <p:extLst>
      <p:ext uri="{BB962C8B-B14F-4D97-AF65-F5344CB8AC3E}">
        <p14:creationId xmlns:p14="http://schemas.microsoft.com/office/powerpoint/2010/main" val="668731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637</Words>
  <Application>Microsoft Office PowerPoint</Application>
  <PresentationFormat>Widescreen</PresentationFormat>
  <Paragraphs>56</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Fact and Opinion</vt:lpstr>
      <vt:lpstr>PowerPoint Presentation</vt:lpstr>
      <vt:lpstr>PowerPoint Presentation</vt:lpstr>
      <vt:lpstr>PowerPoint Presentation</vt:lpstr>
      <vt:lpstr>PowerPoint Presentation</vt:lpstr>
      <vt:lpstr>Do your facts pass the test?</vt:lpstr>
      <vt:lpstr>PowerPoint Presentation</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and Opinion</dc:title>
  <dc:creator>Wakshul, Angela M</dc:creator>
  <cp:lastModifiedBy>SDTC-WS2</cp:lastModifiedBy>
  <cp:revision>10</cp:revision>
  <dcterms:created xsi:type="dcterms:W3CDTF">2017-02-01T16:00:53Z</dcterms:created>
  <dcterms:modified xsi:type="dcterms:W3CDTF">2017-04-19T22:20:31Z</dcterms:modified>
</cp:coreProperties>
</file>