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61" r:id="rId6"/>
    <p:sldId id="258" r:id="rId7"/>
    <p:sldId id="259"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1129" autoAdjust="0"/>
  </p:normalViewPr>
  <p:slideViewPr>
    <p:cSldViewPr snapToGrid="0">
      <p:cViewPr varScale="1">
        <p:scale>
          <a:sx n="76" d="100"/>
          <a:sy n="76"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7236E-794F-4B5D-AA07-80B5C890379C}"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5E248-60F4-4079-A0F6-9A31B4B26111}" type="slidenum">
              <a:rPr lang="en-US" smtClean="0"/>
              <a:t>‹#›</a:t>
            </a:fld>
            <a:endParaRPr lang="en-US"/>
          </a:p>
        </p:txBody>
      </p:sp>
    </p:spTree>
    <p:extLst>
      <p:ext uri="{BB962C8B-B14F-4D97-AF65-F5344CB8AC3E}">
        <p14:creationId xmlns:p14="http://schemas.microsoft.com/office/powerpoint/2010/main" val="18305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Freeze Frame we use all</a:t>
            </a:r>
            <a:r>
              <a:rPr lang="en-US" baseline="0" dirty="0" smtClean="0"/>
              <a:t> of the actor’s tools except Voice!</a:t>
            </a:r>
          </a:p>
          <a:p>
            <a:endParaRPr lang="en-US" dirty="0" smtClean="0"/>
          </a:p>
          <a:p>
            <a:r>
              <a:rPr lang="en-US" dirty="0" smtClean="0"/>
              <a:t>Imagination – You must imagine what it looks like and what it feels like to be the character in the scene. You </a:t>
            </a:r>
          </a:p>
          <a:p>
            <a:r>
              <a:rPr lang="en-US" dirty="0" smtClean="0"/>
              <a:t>•	Agree to pretend to be characters and objects in different settings.</a:t>
            </a:r>
          </a:p>
          <a:p>
            <a:r>
              <a:rPr lang="en-US" dirty="0" smtClean="0"/>
              <a:t>•	Interact with real and /or imagined characters and objects.</a:t>
            </a:r>
          </a:p>
          <a:p>
            <a:r>
              <a:rPr lang="en-US" dirty="0" smtClean="0"/>
              <a:t>•	React to imaginary sights, sounds, smells, tastes, and textures.</a:t>
            </a:r>
          </a:p>
          <a:p>
            <a:r>
              <a:rPr lang="en-US" dirty="0" smtClean="0"/>
              <a:t>Mind – In your mind, when you plan, enact, observe and reflect on your work you</a:t>
            </a:r>
          </a:p>
          <a:p>
            <a:r>
              <a:rPr lang="en-US" dirty="0" smtClean="0"/>
              <a:t>•	Analyze a character’s personality, traits, thoughts, and feelings</a:t>
            </a:r>
          </a:p>
          <a:p>
            <a:r>
              <a:rPr lang="en-US" dirty="0" smtClean="0"/>
              <a:t>•	Differentiate between reality and fantasy</a:t>
            </a:r>
          </a:p>
          <a:p>
            <a:r>
              <a:rPr lang="en-US" dirty="0" smtClean="0"/>
              <a:t>•	Recall and/or retell the predetermined story in correct sequence</a:t>
            </a:r>
          </a:p>
          <a:p>
            <a:r>
              <a:rPr lang="en-US" dirty="0" smtClean="0"/>
              <a:t>•	Reflect upon dramatic work to improve its quality. </a:t>
            </a:r>
          </a:p>
          <a:p>
            <a:r>
              <a:rPr lang="en-US" dirty="0" smtClean="0"/>
              <a:t>Voice – If you incorporate dialogue to communicate information you</a:t>
            </a:r>
          </a:p>
          <a:p>
            <a:r>
              <a:rPr lang="en-US" dirty="0" smtClean="0"/>
              <a:t>•	Vary vocal tone and pitch to create character voices and/or sound effects</a:t>
            </a:r>
          </a:p>
          <a:p>
            <a:r>
              <a:rPr lang="en-US" dirty="0" smtClean="0"/>
              <a:t>•	Create and deliver dialogue that is in character – accurately  communicating information about the character and his/her circumstances</a:t>
            </a:r>
          </a:p>
          <a:p>
            <a:r>
              <a:rPr lang="en-US" dirty="0" smtClean="0"/>
              <a:t>•	Speak with expression that reflects the personality, traits, thoughts, and feelings of the character.</a:t>
            </a:r>
          </a:p>
          <a:p>
            <a:r>
              <a:rPr lang="en-US" dirty="0" smtClean="0"/>
              <a:t>o	Project – speak loudly enough to be heard</a:t>
            </a:r>
          </a:p>
          <a:p>
            <a:r>
              <a:rPr lang="en-US" dirty="0" smtClean="0"/>
              <a:t>o	Articulate – speak  clearly enough to be understood</a:t>
            </a:r>
          </a:p>
          <a:p>
            <a:r>
              <a:rPr lang="en-US" dirty="0" smtClean="0"/>
              <a:t>o	Modify word tempo – speak slowly enough to be understood</a:t>
            </a:r>
          </a:p>
          <a:p>
            <a:r>
              <a:rPr lang="en-US" dirty="0" smtClean="0"/>
              <a:t>Cooperation –its important to cooperate to make the audience see the ideas and/or feelings you are trying to communicate as a whole.  You</a:t>
            </a:r>
          </a:p>
          <a:p>
            <a:r>
              <a:rPr lang="en-US" dirty="0" smtClean="0"/>
              <a:t>•	Follow instructions</a:t>
            </a:r>
          </a:p>
          <a:p>
            <a:r>
              <a:rPr lang="en-US" dirty="0" smtClean="0"/>
              <a:t>•	Listen to peers and the teacher</a:t>
            </a:r>
          </a:p>
          <a:p>
            <a:r>
              <a:rPr lang="en-US" dirty="0" smtClean="0"/>
              <a:t>•	Remain silent when cued</a:t>
            </a:r>
          </a:p>
          <a:p>
            <a:r>
              <a:rPr lang="en-US" dirty="0" smtClean="0"/>
              <a:t>•	Remain frozen when cued</a:t>
            </a:r>
          </a:p>
          <a:p>
            <a:r>
              <a:rPr lang="en-US" dirty="0" smtClean="0"/>
              <a:t>•	Collaborate with peers and the teachers</a:t>
            </a:r>
          </a:p>
          <a:p>
            <a:r>
              <a:rPr lang="en-US" dirty="0" smtClean="0"/>
              <a:t>•	Alter actions and responses based on side coaching—suggestions and prompts provided by the teacher during the drama</a:t>
            </a:r>
          </a:p>
          <a:p>
            <a:r>
              <a:rPr lang="en-US" dirty="0" smtClean="0"/>
              <a:t>•	Demonstrate respect for ideas contributed by peers</a:t>
            </a:r>
          </a:p>
          <a:p>
            <a:r>
              <a:rPr lang="en-US" dirty="0" smtClean="0"/>
              <a:t>Concentration- You must be able to focus intently on the given drama task.  You</a:t>
            </a:r>
          </a:p>
          <a:p>
            <a:r>
              <a:rPr lang="en-US" dirty="0" smtClean="0"/>
              <a:t>•	Remain in character</a:t>
            </a:r>
          </a:p>
          <a:p>
            <a:r>
              <a:rPr lang="en-US" dirty="0" smtClean="0"/>
              <a:t>•	Speak only as the character</a:t>
            </a:r>
          </a:p>
          <a:p>
            <a:r>
              <a:rPr lang="en-US" dirty="0" smtClean="0"/>
              <a:t>•	Control inappropriate laughter</a:t>
            </a:r>
          </a:p>
          <a:p>
            <a:r>
              <a:rPr lang="en-US" dirty="0" smtClean="0"/>
              <a:t>•	Attend and respond appropriately to the other characters</a:t>
            </a:r>
          </a:p>
          <a:p>
            <a:r>
              <a:rPr lang="en-US" dirty="0" smtClean="0"/>
              <a:t>•	Disregard actions and noises unrelated to the drama </a:t>
            </a:r>
          </a:p>
          <a:p>
            <a:r>
              <a:rPr lang="en-US" dirty="0" smtClean="0"/>
              <a:t>Audience- When you are an audience member observing the work of others, you</a:t>
            </a:r>
          </a:p>
          <a:p>
            <a:r>
              <a:rPr lang="en-US" dirty="0" smtClean="0"/>
              <a:t>•	Differentiate  reality from fantasy</a:t>
            </a:r>
          </a:p>
          <a:p>
            <a:r>
              <a:rPr lang="en-US" dirty="0" smtClean="0"/>
              <a:t>•	Agree to pretend and accept the fictional world of drama</a:t>
            </a:r>
          </a:p>
          <a:p>
            <a:r>
              <a:rPr lang="en-US" dirty="0" smtClean="0"/>
              <a:t>•	Demonstrate respect for the work of the actors</a:t>
            </a:r>
          </a:p>
          <a:p>
            <a:r>
              <a:rPr lang="en-US" dirty="0" smtClean="0"/>
              <a:t>o	Watch quietly</a:t>
            </a:r>
          </a:p>
          <a:p>
            <a:r>
              <a:rPr lang="en-US" dirty="0" smtClean="0"/>
              <a:t>o	Listen carefully</a:t>
            </a:r>
          </a:p>
          <a:p>
            <a:r>
              <a:rPr lang="en-US" dirty="0" smtClean="0"/>
              <a:t>o	Refrain from distracting others</a:t>
            </a:r>
          </a:p>
          <a:p>
            <a:r>
              <a:rPr lang="en-US" dirty="0" smtClean="0"/>
              <a:t>o	Show appreciation</a:t>
            </a:r>
          </a:p>
          <a:p>
            <a:endParaRPr lang="en-US" dirty="0"/>
          </a:p>
        </p:txBody>
      </p:sp>
      <p:sp>
        <p:nvSpPr>
          <p:cNvPr id="4" name="Slide Number Placeholder 3"/>
          <p:cNvSpPr>
            <a:spLocks noGrp="1"/>
          </p:cNvSpPr>
          <p:nvPr>
            <p:ph type="sldNum" sz="quarter" idx="10"/>
          </p:nvPr>
        </p:nvSpPr>
        <p:spPr/>
        <p:txBody>
          <a:bodyPr/>
          <a:lstStyle/>
          <a:p>
            <a:fld id="{0DB5E248-60F4-4079-A0F6-9A31B4B26111}" type="slidenum">
              <a:rPr lang="en-US" smtClean="0"/>
              <a:t>2</a:t>
            </a:fld>
            <a:endParaRPr lang="en-US"/>
          </a:p>
        </p:txBody>
      </p:sp>
    </p:spTree>
    <p:extLst>
      <p:ext uri="{BB962C8B-B14F-4D97-AF65-F5344CB8AC3E}">
        <p14:creationId xmlns:p14="http://schemas.microsoft.com/office/powerpoint/2010/main" val="277928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dirty="0" smtClean="0"/>
              <a:t>Creates a safe personal space in which to experiment with drama or dance.</a:t>
            </a:r>
          </a:p>
          <a:p>
            <a:pPr>
              <a:buFont typeface="Arial" pitchFamily="34" charset="0"/>
              <a:buChar char="•"/>
            </a:pPr>
            <a:r>
              <a:rPr lang="en-US" sz="1200" dirty="0" smtClean="0"/>
              <a:t>Guided imagery helps establish the fictional reality.</a:t>
            </a:r>
          </a:p>
          <a:p>
            <a:pPr>
              <a:buFont typeface="Arial" pitchFamily="34" charset="0"/>
              <a:buChar char="•"/>
            </a:pPr>
            <a:r>
              <a:rPr lang="en-US" sz="1200" dirty="0" smtClean="0"/>
              <a:t>Facilitates classroom management.   “If you bump</a:t>
            </a:r>
            <a:r>
              <a:rPr lang="en-US" sz="1200" baseline="0" dirty="0" smtClean="0"/>
              <a:t> into someone else’s bubble- it will break and you must sit down to repair it.”</a:t>
            </a:r>
            <a:endParaRPr lang="en-US" sz="1200" dirty="0" smtClean="0"/>
          </a:p>
          <a:p>
            <a:pPr>
              <a:buFont typeface="Arial" pitchFamily="34" charset="0"/>
              <a:buChar char="•"/>
            </a:pPr>
            <a:r>
              <a:rPr lang="en-US" sz="1200" dirty="0" smtClean="0"/>
              <a:t>Practice moving around in the personal space, play a few rounds of elimination exercises.</a:t>
            </a:r>
          </a:p>
          <a:p>
            <a:pPr>
              <a:buFont typeface="Arial" pitchFamily="34" charset="0"/>
              <a:buChar char="•"/>
            </a:pPr>
            <a:r>
              <a:rPr lang="en-US" sz="1200" dirty="0" smtClean="0"/>
              <a:t>Students must have arms</a:t>
            </a:r>
            <a:r>
              <a:rPr lang="en-US" sz="1200" baseline="0" dirty="0" smtClean="0"/>
              <a:t> length space in front, back and side.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1CA4438-5283-4C6A-BE29-131FF0BB8C0A}" type="slidenum">
              <a:rPr lang="en-US" smtClean="0"/>
              <a:pPr>
                <a:defRPr/>
              </a:pPr>
              <a:t>3</a:t>
            </a:fld>
            <a:endParaRPr lang="en-US"/>
          </a:p>
        </p:txBody>
      </p:sp>
    </p:spTree>
    <p:extLst>
      <p:ext uri="{BB962C8B-B14F-4D97-AF65-F5344CB8AC3E}">
        <p14:creationId xmlns:p14="http://schemas.microsoft.com/office/powerpoint/2010/main" val="284292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Shake and Freeze</a:t>
            </a:r>
            <a:r>
              <a:rPr lang="en-US" sz="1200" b="1" i="1" kern="1200" dirty="0" smtClean="0">
                <a:solidFill>
                  <a:schemeClr val="tx1"/>
                </a:solidFill>
                <a:effectLst/>
                <a:latin typeface="+mn-lt"/>
                <a:ea typeface="+mn-ea"/>
                <a:cs typeface="+mn-cs"/>
              </a:rPr>
              <a:t> –to introduce Freeze Frame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activity students hone their concentration skills by learning to fix their eyes and energy on one particular focal point.</a:t>
            </a:r>
          </a:p>
          <a:p>
            <a:r>
              <a:rPr lang="en-US" sz="1200" kern="1200" dirty="0" smtClean="0">
                <a:solidFill>
                  <a:schemeClr val="tx1"/>
                </a:solidFill>
                <a:effectLst/>
                <a:latin typeface="+mn-lt"/>
                <a:ea typeface="+mn-ea"/>
                <a:cs typeface="+mn-cs"/>
              </a:rPr>
              <a:t>1. Invite students to stand in their Personal Space. </a:t>
            </a:r>
          </a:p>
          <a:p>
            <a:r>
              <a:rPr lang="en-US" sz="1200" kern="1200" dirty="0" smtClean="0">
                <a:solidFill>
                  <a:schemeClr val="tx1"/>
                </a:solidFill>
                <a:effectLst/>
                <a:latin typeface="+mn-lt"/>
                <a:ea typeface="+mn-ea"/>
                <a:cs typeface="+mn-cs"/>
              </a:rPr>
              <a:t>2. Provide for the students a specific spot that you want them to focus on, e.g. the letter b in the alphabet chart on the wall, the doorknob, the purple magnet on the board, etc. Make the spot very specific.  Explain to the students that this spot is called their Point of Concentration. Explain to the students that when you say, “Freeze!” you want their eyes fixed on that dot or spot. </a:t>
            </a:r>
          </a:p>
          <a:p>
            <a:r>
              <a:rPr lang="en-US" sz="1200" kern="1200" dirty="0" smtClean="0">
                <a:solidFill>
                  <a:schemeClr val="tx1"/>
                </a:solidFill>
                <a:effectLst/>
                <a:latin typeface="+mn-lt"/>
                <a:ea typeface="+mn-ea"/>
                <a:cs typeface="+mn-cs"/>
              </a:rPr>
              <a:t>3.  Ask the students to shake their arms, legs, heads, shoulders walk around in circle, reverse the pattern and then say, “Freeze!”  The students should then focus their eyes on the Point of Concentration.  </a:t>
            </a:r>
          </a:p>
          <a:p>
            <a:r>
              <a:rPr lang="en-US" sz="1200" kern="1200" dirty="0" smtClean="0">
                <a:solidFill>
                  <a:schemeClr val="tx1"/>
                </a:solidFill>
                <a:effectLst/>
                <a:latin typeface="+mn-lt"/>
                <a:ea typeface="+mn-ea"/>
                <a:cs typeface="+mn-cs"/>
              </a:rPr>
              <a:t>4.  Ask the students to stay focused on that spot as you walk around the room and look at each of them. Side coach the students as you walk.</a:t>
            </a:r>
          </a:p>
          <a:p>
            <a:r>
              <a:rPr lang="en-US" sz="1200" kern="1200" dirty="0" smtClean="0">
                <a:solidFill>
                  <a:schemeClr val="tx1"/>
                </a:solidFill>
                <a:effectLst/>
                <a:latin typeface="+mn-lt"/>
                <a:ea typeface="+mn-ea"/>
                <a:cs typeface="+mn-cs"/>
              </a:rPr>
              <a:t>5. If this is difficult for the students, have them hold their concentration for a shorter period of time or don’t walk around the room at first. Give them time to build their ability to focus. Once the students get better at this you can increase the challenge by having them:</a:t>
            </a:r>
          </a:p>
          <a:p>
            <a:pPr lvl="0"/>
            <a:r>
              <a:rPr lang="en-US" sz="1200" kern="1200" dirty="0" smtClean="0">
                <a:solidFill>
                  <a:schemeClr val="tx1"/>
                </a:solidFill>
                <a:effectLst/>
                <a:latin typeface="+mn-lt"/>
                <a:ea typeface="+mn-ea"/>
                <a:cs typeface="+mn-cs"/>
              </a:rPr>
              <a:t>Find their own Point of Concentration when you say, “Freeze!” Side coach them to be sure to choose a spot that does not move and is not a person. If they are facing another person, the spot should be over that person’s head. </a:t>
            </a:r>
          </a:p>
          <a:p>
            <a:pPr lvl="0"/>
            <a:r>
              <a:rPr lang="en-US" sz="1200" kern="1200" dirty="0" smtClean="0">
                <a:solidFill>
                  <a:schemeClr val="tx1"/>
                </a:solidFill>
                <a:effectLst/>
                <a:latin typeface="+mn-lt"/>
                <a:ea typeface="+mn-ea"/>
                <a:cs typeface="+mn-cs"/>
              </a:rPr>
              <a:t>Find their Point of Concentration in a different direction than their body is facing when they you say, “Freeze!” For example, if when you stop them they are facing the window, they would need to instantly find a Point of Concentration behind them, beside them, etc. </a:t>
            </a:r>
          </a:p>
          <a:p>
            <a:pPr lvl="0"/>
            <a:r>
              <a:rPr lang="en-US" sz="1200" kern="1200" dirty="0" smtClean="0">
                <a:solidFill>
                  <a:schemeClr val="tx1"/>
                </a:solidFill>
                <a:effectLst/>
                <a:latin typeface="+mn-lt"/>
                <a:ea typeface="+mn-ea"/>
                <a:cs typeface="+mn-cs"/>
              </a:rPr>
              <a:t>Have a student walk around the room instead of the teacher and look at each student. It is more difficult for students to remain focused when a peer looks at them. </a:t>
            </a:r>
          </a:p>
          <a:p>
            <a:r>
              <a:rPr lang="en-US" sz="1200" kern="1200" dirty="0" smtClean="0">
                <a:solidFill>
                  <a:schemeClr val="tx1"/>
                </a:solidFill>
                <a:effectLst/>
                <a:latin typeface="+mn-lt"/>
                <a:ea typeface="+mn-ea"/>
                <a:cs typeface="+mn-cs"/>
              </a:rPr>
              <a:t>6.  Ask the students to relax and discuss what they learned through the activity. </a:t>
            </a:r>
          </a:p>
          <a:p>
            <a:endParaRPr lang="en-US" dirty="0"/>
          </a:p>
        </p:txBody>
      </p:sp>
      <p:sp>
        <p:nvSpPr>
          <p:cNvPr id="4" name="Slide Number Placeholder 3"/>
          <p:cNvSpPr>
            <a:spLocks noGrp="1"/>
          </p:cNvSpPr>
          <p:nvPr>
            <p:ph type="sldNum" sz="quarter" idx="10"/>
          </p:nvPr>
        </p:nvSpPr>
        <p:spPr/>
        <p:txBody>
          <a:bodyPr/>
          <a:lstStyle/>
          <a:p>
            <a:pPr>
              <a:defRPr/>
            </a:pPr>
            <a:fld id="{C1CA4438-5283-4C6A-BE29-131FF0BB8C0A}" type="slidenum">
              <a:rPr lang="en-US" smtClean="0"/>
              <a:pPr>
                <a:defRPr/>
              </a:pPr>
              <a:t>4</a:t>
            </a:fld>
            <a:endParaRPr lang="en-US"/>
          </a:p>
        </p:txBody>
      </p:sp>
    </p:spTree>
    <p:extLst>
      <p:ext uri="{BB962C8B-B14F-4D97-AF65-F5344CB8AC3E}">
        <p14:creationId xmlns:p14="http://schemas.microsoft.com/office/powerpoint/2010/main" val="398575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b="1" dirty="0" smtClean="0"/>
              <a:t>Use for word development, concepts, parts of speech, character traits, concepts . . .</a:t>
            </a:r>
          </a:p>
          <a:p>
            <a:pPr>
              <a:buFont typeface="Arial" pitchFamily="34" charset="0"/>
              <a:buChar char="•"/>
            </a:pPr>
            <a:r>
              <a:rPr lang="en-US" sz="1200" b="1" dirty="0" smtClean="0"/>
              <a:t>Individual, pair, or small group</a:t>
            </a:r>
          </a:p>
          <a:p>
            <a:r>
              <a:rPr lang="en-US" sz="1200" b="1" kern="1200" dirty="0" smtClean="0">
                <a:solidFill>
                  <a:schemeClr val="tx1"/>
                </a:solidFill>
                <a:effectLst/>
                <a:latin typeface="+mn-lt"/>
                <a:ea typeface="+mn-ea"/>
                <a:cs typeface="+mn-cs"/>
              </a:rPr>
              <a:t>Drama CUES to Use: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Actors, show me you are ready for drama</a:t>
            </a:r>
            <a:r>
              <a:rPr lang="en-US" sz="1200" kern="1200" dirty="0" smtClean="0">
                <a:solidFill>
                  <a:schemeClr val="tx1"/>
                </a:solidFill>
                <a:effectLst/>
                <a:latin typeface="+mn-lt"/>
                <a:ea typeface="+mn-ea"/>
                <a:cs typeface="+mn-cs"/>
              </a:rPr>
              <a:t>--Hands and laps clear. All eyes focused on the speaker.</a:t>
            </a:r>
          </a:p>
          <a:p>
            <a:pPr lvl="0"/>
            <a:r>
              <a:rPr lang="en-US" sz="1200" b="1" kern="1200" dirty="0" smtClean="0">
                <a:solidFill>
                  <a:schemeClr val="tx1"/>
                </a:solidFill>
                <a:effectLst/>
                <a:latin typeface="+mn-lt"/>
                <a:ea typeface="+mn-ea"/>
                <a:cs typeface="+mn-cs"/>
              </a:rPr>
              <a:t>When I say go, but not before I say go</a:t>
            </a:r>
            <a:r>
              <a:rPr lang="en-US" sz="1200" kern="1200" dirty="0" smtClean="0">
                <a:solidFill>
                  <a:schemeClr val="tx1"/>
                </a:solidFill>
                <a:effectLst/>
                <a:latin typeface="+mn-lt"/>
                <a:ea typeface="+mn-ea"/>
                <a:cs typeface="+mn-cs"/>
              </a:rPr>
              <a:t>--Students watch, listen and wait for further instructions. </a:t>
            </a:r>
          </a:p>
          <a:p>
            <a:pPr lvl="0"/>
            <a:r>
              <a:rPr lang="en-US" sz="1200" b="1" kern="1200" dirty="0" smtClean="0">
                <a:solidFill>
                  <a:schemeClr val="tx1"/>
                </a:solidFill>
                <a:effectLst/>
                <a:latin typeface="+mn-lt"/>
                <a:ea typeface="+mn-ea"/>
                <a:cs typeface="+mn-cs"/>
              </a:rPr>
              <a:t>Places--</a:t>
            </a:r>
            <a:r>
              <a:rPr lang="en-US" sz="1200" kern="1200" dirty="0" smtClean="0">
                <a:solidFill>
                  <a:schemeClr val="tx1"/>
                </a:solidFill>
                <a:effectLst/>
                <a:latin typeface="+mn-lt"/>
                <a:ea typeface="+mn-ea"/>
                <a:cs typeface="+mn-cs"/>
              </a:rPr>
              <a:t>Students stand in their correct places prepared to begin the drama.</a:t>
            </a:r>
          </a:p>
          <a:p>
            <a:pPr lvl="0"/>
            <a:r>
              <a:rPr lang="en-US" sz="1200" b="1" kern="1200" dirty="0" smtClean="0">
                <a:solidFill>
                  <a:schemeClr val="tx1"/>
                </a:solidFill>
                <a:effectLst/>
                <a:latin typeface="+mn-lt"/>
                <a:ea typeface="+mn-ea"/>
                <a:cs typeface="+mn-cs"/>
              </a:rPr>
              <a:t>Action</a:t>
            </a:r>
            <a:r>
              <a:rPr lang="en-US" sz="1200" kern="1200" dirty="0" smtClean="0">
                <a:solidFill>
                  <a:schemeClr val="tx1"/>
                </a:solidFill>
                <a:effectLst/>
                <a:latin typeface="+mn-lt"/>
                <a:ea typeface="+mn-ea"/>
                <a:cs typeface="+mn-cs"/>
              </a:rPr>
              <a:t>--Students begin acting.  They move and/or speak as their characters. </a:t>
            </a:r>
          </a:p>
          <a:p>
            <a:pPr lvl="0"/>
            <a:r>
              <a:rPr lang="en-US" sz="1200" b="1" kern="1200" dirty="0" smtClean="0">
                <a:solidFill>
                  <a:schemeClr val="tx1"/>
                </a:solidFill>
                <a:effectLst/>
                <a:latin typeface="+mn-lt"/>
                <a:ea typeface="+mn-ea"/>
                <a:cs typeface="+mn-cs"/>
              </a:rPr>
              <a:t>Freeze</a:t>
            </a:r>
            <a:r>
              <a:rPr lang="en-US" sz="1200" kern="1200" dirty="0" smtClean="0">
                <a:solidFill>
                  <a:schemeClr val="tx1"/>
                </a:solidFill>
                <a:effectLst/>
                <a:latin typeface="+mn-lt"/>
                <a:ea typeface="+mn-ea"/>
                <a:cs typeface="+mn-cs"/>
              </a:rPr>
              <a:t>--Students stop whatever they are doing, are silent, and stand still. </a:t>
            </a:r>
          </a:p>
          <a:p>
            <a:pPr lvl="0"/>
            <a:r>
              <a:rPr lang="en-US" sz="1200" b="1" kern="1200" dirty="0" smtClean="0">
                <a:solidFill>
                  <a:schemeClr val="tx1"/>
                </a:solidFill>
                <a:effectLst/>
                <a:latin typeface="+mn-lt"/>
                <a:ea typeface="+mn-ea"/>
                <a:cs typeface="+mn-cs"/>
              </a:rPr>
              <a:t>Curtain</a:t>
            </a:r>
            <a:r>
              <a:rPr lang="en-US" sz="1200" kern="1200" dirty="0" smtClean="0">
                <a:solidFill>
                  <a:schemeClr val="tx1"/>
                </a:solidFill>
                <a:effectLst/>
                <a:latin typeface="+mn-lt"/>
                <a:ea typeface="+mn-ea"/>
                <a:cs typeface="+mn-cs"/>
              </a:rPr>
              <a:t>--Indicates the end of the scene or drama. Upon hearing this students are no longer in character.</a:t>
            </a:r>
          </a:p>
          <a:p>
            <a:endParaRPr lang="en-US" dirty="0"/>
          </a:p>
        </p:txBody>
      </p:sp>
      <p:sp>
        <p:nvSpPr>
          <p:cNvPr id="4" name="Slide Number Placeholder 3"/>
          <p:cNvSpPr>
            <a:spLocks noGrp="1"/>
          </p:cNvSpPr>
          <p:nvPr>
            <p:ph type="sldNum" sz="quarter" idx="10"/>
          </p:nvPr>
        </p:nvSpPr>
        <p:spPr/>
        <p:txBody>
          <a:bodyPr/>
          <a:lstStyle/>
          <a:p>
            <a:pPr>
              <a:defRPr/>
            </a:pPr>
            <a:fld id="{C1CA4438-5283-4C6A-BE29-131FF0BB8C0A}" type="slidenum">
              <a:rPr lang="en-US" smtClean="0"/>
              <a:pPr>
                <a:defRPr/>
              </a:pPr>
              <a:t>5</a:t>
            </a:fld>
            <a:endParaRPr lang="en-US"/>
          </a:p>
        </p:txBody>
      </p:sp>
    </p:spTree>
    <p:extLst>
      <p:ext uri="{BB962C8B-B14F-4D97-AF65-F5344CB8AC3E}">
        <p14:creationId xmlns:p14="http://schemas.microsoft.com/office/powerpoint/2010/main" val="338184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5E248-60F4-4079-A0F6-9A31B4B26111}" type="slidenum">
              <a:rPr lang="en-US" smtClean="0"/>
              <a:t>6</a:t>
            </a:fld>
            <a:endParaRPr lang="en-US"/>
          </a:p>
        </p:txBody>
      </p:sp>
    </p:spTree>
    <p:extLst>
      <p:ext uri="{BB962C8B-B14F-4D97-AF65-F5344CB8AC3E}">
        <p14:creationId xmlns:p14="http://schemas.microsoft.com/office/powerpoint/2010/main" val="216685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800A0-FB53-435A-942D-3B54D99436E8}"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83521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800A0-FB53-435A-942D-3B54D99436E8}"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411197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800A0-FB53-435A-942D-3B54D99436E8}"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195511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800A0-FB53-435A-942D-3B54D99436E8}"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422823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800A0-FB53-435A-942D-3B54D99436E8}"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342985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800A0-FB53-435A-942D-3B54D99436E8}"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259551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800A0-FB53-435A-942D-3B54D99436E8}"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139576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800A0-FB53-435A-942D-3B54D99436E8}"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93776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800A0-FB53-435A-942D-3B54D99436E8}"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27304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800A0-FB53-435A-942D-3B54D99436E8}"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25976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800A0-FB53-435A-942D-3B54D99436E8}"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277E3-224B-4286-8327-B243D17E3FAE}" type="slidenum">
              <a:rPr lang="en-US" smtClean="0"/>
              <a:t>‹#›</a:t>
            </a:fld>
            <a:endParaRPr lang="en-US"/>
          </a:p>
        </p:txBody>
      </p:sp>
    </p:spTree>
    <p:extLst>
      <p:ext uri="{BB962C8B-B14F-4D97-AF65-F5344CB8AC3E}">
        <p14:creationId xmlns:p14="http://schemas.microsoft.com/office/powerpoint/2010/main" val="257390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800A0-FB53-435A-942D-3B54D99436E8}"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277E3-224B-4286-8327-B243D17E3FAE}" type="slidenum">
              <a:rPr lang="en-US" smtClean="0"/>
              <a:t>‹#›</a:t>
            </a:fld>
            <a:endParaRPr lang="en-US"/>
          </a:p>
        </p:txBody>
      </p:sp>
    </p:spTree>
    <p:extLst>
      <p:ext uri="{BB962C8B-B14F-4D97-AF65-F5344CB8AC3E}">
        <p14:creationId xmlns:p14="http://schemas.microsoft.com/office/powerpoint/2010/main" val="247521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992" y="541336"/>
            <a:ext cx="9960963" cy="1470025"/>
          </a:xfrm>
        </p:spPr>
        <p:txBody>
          <a:bodyPr>
            <a:normAutofit fontScale="90000"/>
          </a:bodyPr>
          <a:lstStyle/>
          <a:p>
            <a:r>
              <a:rPr lang="en-US" dirty="0" smtClean="0"/>
              <a:t>Drama Strategy: </a:t>
            </a:r>
            <a:r>
              <a:rPr lang="en-US" dirty="0" smtClean="0">
                <a:latin typeface="Aharoni" panose="02010803020104030203" pitchFamily="2" charset="-79"/>
                <a:cs typeface="Aharoni" panose="02010803020104030203" pitchFamily="2" charset="-79"/>
              </a:rPr>
              <a:t>Freeze Frame </a:t>
            </a:r>
            <a:r>
              <a:rPr lang="en-US" dirty="0" smtClean="0"/>
              <a:t/>
            </a:r>
            <a:br>
              <a:rPr lang="en-US" dirty="0" smtClean="0"/>
            </a:br>
            <a:r>
              <a:rPr lang="en-US" sz="2000" dirty="0"/>
              <a:t>(</a:t>
            </a:r>
            <a:r>
              <a:rPr lang="en-US" sz="2000" dirty="0" smtClean="0"/>
              <a:t> frozen statue)</a:t>
            </a:r>
            <a:endParaRPr lang="en-US" sz="2000" dirty="0"/>
          </a:p>
        </p:txBody>
      </p:sp>
      <p:sp>
        <p:nvSpPr>
          <p:cNvPr id="4" name="Footer Placeholder 3"/>
          <p:cNvSpPr>
            <a:spLocks noGrp="1"/>
          </p:cNvSpPr>
          <p:nvPr>
            <p:ph type="ftr" sz="quarter" idx="11"/>
          </p:nvPr>
        </p:nvSpPr>
        <p:spPr/>
        <p:txBody>
          <a:bodyPr/>
          <a:lstStyle/>
          <a:p>
            <a:pPr>
              <a:defRPr/>
            </a:pPr>
            <a:r>
              <a:rPr lang="en-US" smtClean="0"/>
              <a:t>Arts Integration in AACPS/P klos  </a:t>
            </a:r>
            <a:endParaRPr lang="en-US"/>
          </a:p>
        </p:txBody>
      </p:sp>
      <p:sp>
        <p:nvSpPr>
          <p:cNvPr id="5" name="Slide Number Placeholder 4"/>
          <p:cNvSpPr>
            <a:spLocks noGrp="1"/>
          </p:cNvSpPr>
          <p:nvPr>
            <p:ph type="sldNum" sz="quarter" idx="12"/>
          </p:nvPr>
        </p:nvSpPr>
        <p:spPr/>
        <p:txBody>
          <a:bodyPr/>
          <a:lstStyle/>
          <a:p>
            <a:pPr>
              <a:defRPr/>
            </a:pPr>
            <a:fld id="{0ADB3647-4B49-4396-9A27-3EC7D25B77D7}" type="slidenum">
              <a:rPr lang="en-US" smtClean="0"/>
              <a:pPr>
                <a:defRPr/>
              </a:pPr>
              <a:t>1</a:t>
            </a:fld>
            <a:endParaRPr lang="en-US"/>
          </a:p>
        </p:txBody>
      </p:sp>
      <p:pic>
        <p:nvPicPr>
          <p:cNvPr id="6" name="Picture 5"/>
          <p:cNvPicPr>
            <a:picLocks noChangeAspect="1"/>
          </p:cNvPicPr>
          <p:nvPr/>
        </p:nvPicPr>
        <p:blipFill>
          <a:blip r:embed="rId2"/>
          <a:stretch>
            <a:fillRect/>
          </a:stretch>
        </p:blipFill>
        <p:spPr>
          <a:xfrm>
            <a:off x="9148985" y="3749551"/>
            <a:ext cx="2359356" cy="2365453"/>
          </a:xfrm>
          <a:prstGeom prst="rect">
            <a:avLst/>
          </a:prstGeom>
        </p:spPr>
      </p:pic>
      <p:pic>
        <p:nvPicPr>
          <p:cNvPr id="7" name="Picture 6"/>
          <p:cNvPicPr>
            <a:picLocks noChangeAspect="1"/>
          </p:cNvPicPr>
          <p:nvPr/>
        </p:nvPicPr>
        <p:blipFill>
          <a:blip r:embed="rId3"/>
          <a:stretch>
            <a:fillRect/>
          </a:stretch>
        </p:blipFill>
        <p:spPr>
          <a:xfrm>
            <a:off x="701447" y="2062516"/>
            <a:ext cx="5145470" cy="3859102"/>
          </a:xfrm>
          <a:prstGeom prst="rect">
            <a:avLst/>
          </a:prstGeom>
        </p:spPr>
      </p:pic>
      <p:pic>
        <p:nvPicPr>
          <p:cNvPr id="8" name="Picture 7"/>
          <p:cNvPicPr>
            <a:picLocks noChangeAspect="1"/>
          </p:cNvPicPr>
          <p:nvPr/>
        </p:nvPicPr>
        <p:blipFill>
          <a:blip r:embed="rId4"/>
          <a:stretch>
            <a:fillRect/>
          </a:stretch>
        </p:blipFill>
        <p:spPr>
          <a:xfrm>
            <a:off x="6428442" y="4268899"/>
            <a:ext cx="2139018" cy="1607285"/>
          </a:xfrm>
          <a:prstGeom prst="rect">
            <a:avLst/>
          </a:prstGeom>
        </p:spPr>
      </p:pic>
      <p:pic>
        <p:nvPicPr>
          <p:cNvPr id="1030" name="Picture 6" descr="http://everyarteverychild.org/assets/images/teachingstrategies/tableau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137" y="2062516"/>
            <a:ext cx="282892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5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Arial Rounded MT Bold"/>
                <a:cs typeface="Arial Rounded MT Bold"/>
              </a:rPr>
              <a:t>Acting Tools and Skills</a:t>
            </a:r>
            <a:endParaRPr lang="en-US" b="1" dirty="0">
              <a:latin typeface="Arial Rounded MT Bold"/>
              <a:cs typeface="Arial Rounded MT Bold"/>
            </a:endParaRPr>
          </a:p>
        </p:txBody>
      </p:sp>
      <p:sp>
        <p:nvSpPr>
          <p:cNvPr id="6" name="Content Placeholder 5"/>
          <p:cNvSpPr>
            <a:spLocks noGrp="1"/>
          </p:cNvSpPr>
          <p:nvPr>
            <p:ph idx="1"/>
          </p:nvPr>
        </p:nvSpPr>
        <p:spPr>
          <a:xfrm>
            <a:off x="1981200" y="1417639"/>
            <a:ext cx="8229600" cy="4708525"/>
          </a:xfrm>
        </p:spPr>
        <p:txBody>
          <a:bodyPr>
            <a:noAutofit/>
          </a:bodyPr>
          <a:lstStyle/>
          <a:p>
            <a:pPr algn="ctr">
              <a:spcAft>
                <a:spcPts val="1200"/>
              </a:spcAft>
              <a:buNone/>
            </a:pPr>
            <a:r>
              <a:rPr lang="en-US" sz="4800" b="1" dirty="0">
                <a:solidFill>
                  <a:schemeClr val="accent4">
                    <a:lumMod val="75000"/>
                  </a:schemeClr>
                </a:solidFill>
                <a:effectLst>
                  <a:glow rad="101600">
                    <a:srgbClr val="FFFF00">
                      <a:alpha val="75000"/>
                    </a:srgbClr>
                  </a:glow>
                </a:effectLst>
                <a:latin typeface="Arial Rounded MT Bold"/>
                <a:cs typeface="Arial Rounded MT Bold"/>
              </a:rPr>
              <a:t>Imagination</a:t>
            </a:r>
            <a:r>
              <a:rPr lang="en-US" sz="4800" b="1" dirty="0">
                <a:solidFill>
                  <a:schemeClr val="accent4">
                    <a:lumMod val="50000"/>
                  </a:schemeClr>
                </a:solidFill>
                <a:effectLst>
                  <a:glow rad="101600">
                    <a:srgbClr val="FFFF00">
                      <a:alpha val="75000"/>
                    </a:srgbClr>
                  </a:glow>
                </a:effectLst>
                <a:latin typeface="Arial Rounded MT Bold"/>
                <a:cs typeface="Arial Rounded MT Bold"/>
              </a:rPr>
              <a:t> </a:t>
            </a:r>
          </a:p>
          <a:p>
            <a:pPr algn="ctr">
              <a:spcAft>
                <a:spcPts val="1200"/>
              </a:spcAft>
              <a:buNone/>
            </a:pPr>
            <a:r>
              <a:rPr lang="en-US" sz="4800" b="1" dirty="0">
                <a:solidFill>
                  <a:srgbClr val="FF0000"/>
                </a:solidFill>
                <a:latin typeface="Arial Rounded MT Bold"/>
                <a:cs typeface="Arial Rounded MT Bold"/>
              </a:rPr>
              <a:t>Voice</a:t>
            </a:r>
          </a:p>
          <a:p>
            <a:pPr algn="ctr">
              <a:spcAft>
                <a:spcPts val="1200"/>
              </a:spcAft>
              <a:buNone/>
            </a:pPr>
            <a:r>
              <a:rPr lang="en-US" sz="4800" b="1" dirty="0">
                <a:solidFill>
                  <a:srgbClr val="0000FF"/>
                </a:solidFill>
                <a:latin typeface="Arial Rounded MT Bold"/>
                <a:cs typeface="Arial Rounded MT Bold"/>
              </a:rPr>
              <a:t>Body</a:t>
            </a:r>
            <a:r>
              <a:rPr lang="en-US" sz="4800" b="1" dirty="0">
                <a:latin typeface="Arial Rounded MT Bold"/>
                <a:cs typeface="Arial Rounded MT Bold"/>
              </a:rPr>
              <a:t> </a:t>
            </a:r>
          </a:p>
          <a:p>
            <a:pPr algn="ctr">
              <a:spcAft>
                <a:spcPts val="1200"/>
              </a:spcAft>
              <a:buNone/>
            </a:pPr>
            <a:r>
              <a:rPr lang="en-US" sz="4800" b="1" dirty="0">
                <a:solidFill>
                  <a:srgbClr val="008000"/>
                </a:solidFill>
                <a:latin typeface="Arial Rounded MT Bold"/>
                <a:cs typeface="Arial Rounded MT Bold"/>
              </a:rPr>
              <a:t>Cooperation</a:t>
            </a:r>
          </a:p>
          <a:p>
            <a:pPr algn="ctr">
              <a:spcAft>
                <a:spcPts val="1200"/>
              </a:spcAft>
              <a:buNone/>
            </a:pPr>
            <a:r>
              <a:rPr lang="en-US" sz="4800" b="1" dirty="0">
                <a:solidFill>
                  <a:srgbClr val="FF6600"/>
                </a:solidFill>
                <a:latin typeface="Arial Rounded MT Bold"/>
                <a:cs typeface="Arial Rounded MT Bold"/>
              </a:rPr>
              <a:t>Concentration</a:t>
            </a:r>
          </a:p>
          <a:p>
            <a:pPr>
              <a:buNone/>
            </a:pPr>
            <a:endParaRPr lang="en-US" sz="4800" dirty="0">
              <a:latin typeface="Arial Rounded MT Bold"/>
              <a:cs typeface="Arial Rounded MT Bold"/>
            </a:endParaRPr>
          </a:p>
        </p:txBody>
      </p:sp>
      <p:pic>
        <p:nvPicPr>
          <p:cNvPr id="7" name="Picture 6" descr="interact-bar.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958194" y="5209787"/>
            <a:ext cx="1648213" cy="1648213"/>
          </a:xfrm>
          <a:prstGeom prst="rect">
            <a:avLst/>
          </a:prstGeom>
        </p:spPr>
      </p:pic>
    </p:spTree>
    <p:extLst>
      <p:ext uri="{BB962C8B-B14F-4D97-AF65-F5344CB8AC3E}">
        <p14:creationId xmlns:p14="http://schemas.microsoft.com/office/powerpoint/2010/main" val="314081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762000"/>
            <a:ext cx="8229600" cy="1143000"/>
          </a:xfrm>
        </p:spPr>
        <p:txBody>
          <a:bodyPr/>
          <a:lstStyle/>
          <a:p>
            <a:r>
              <a:rPr lang="en-US" b="1" dirty="0" smtClean="0">
                <a:solidFill>
                  <a:srgbClr val="000099"/>
                </a:solidFill>
                <a:latin typeface="Tempus Sans ITC" pitchFamily="82" charset="0"/>
              </a:rPr>
              <a:t>Step 1: Personal Space</a:t>
            </a:r>
            <a:endParaRPr lang="en-US" dirty="0" smtClean="0">
              <a:solidFill>
                <a:srgbClr val="000099"/>
              </a:solidFill>
              <a:latin typeface="Tempus Sans ITC" pitchFamily="82" charset="0"/>
            </a:endParaRPr>
          </a:p>
        </p:txBody>
      </p:sp>
      <p:sp>
        <p:nvSpPr>
          <p:cNvPr id="7171" name="Content Placeholder 2"/>
          <p:cNvSpPr>
            <a:spLocks noGrp="1"/>
          </p:cNvSpPr>
          <p:nvPr>
            <p:ph idx="1"/>
          </p:nvPr>
        </p:nvSpPr>
        <p:spPr>
          <a:xfrm>
            <a:off x="1169020" y="2003573"/>
            <a:ext cx="8229600" cy="2087563"/>
          </a:xfrm>
        </p:spPr>
        <p:txBody>
          <a:bodyPr/>
          <a:lstStyle/>
          <a:p>
            <a:r>
              <a:rPr lang="en-US" dirty="0" smtClean="0">
                <a:latin typeface="Arial" pitchFamily="34" charset="0"/>
                <a:cs typeface="Arial" pitchFamily="34" charset="0"/>
              </a:rPr>
              <a:t>Find your </a:t>
            </a:r>
            <a:r>
              <a:rPr lang="en-US" b="1" dirty="0" smtClean="0">
                <a:latin typeface="Arial" pitchFamily="34" charset="0"/>
                <a:cs typeface="Arial" pitchFamily="34" charset="0"/>
              </a:rPr>
              <a:t>KINOSPHERE</a:t>
            </a:r>
            <a:r>
              <a:rPr lang="en-US" dirty="0" smtClean="0">
                <a:latin typeface="Arial" pitchFamily="34" charset="0"/>
                <a:cs typeface="Arial" pitchFamily="34" charset="0"/>
              </a:rPr>
              <a:t> bubble (your personal space with room to move without touching others).  Stand in a neutral position ( hands down at your side, feet slightly apart) so you are ready to move! </a:t>
            </a:r>
          </a:p>
          <a:p>
            <a:pPr algn="ctr">
              <a:buFontTx/>
              <a:buNone/>
            </a:pPr>
            <a:endParaRPr lang="en-US" dirty="0" smtClean="0"/>
          </a:p>
        </p:txBody>
      </p:sp>
      <p:sp>
        <p:nvSpPr>
          <p:cNvPr id="7172" name="Footer Placeholder 3"/>
          <p:cNvSpPr>
            <a:spLocks noGrp="1"/>
          </p:cNvSpPr>
          <p:nvPr>
            <p:ph type="ftr" sz="quarter" idx="11"/>
          </p:nvPr>
        </p:nvSpPr>
        <p:spPr>
          <a:xfrm>
            <a:off x="4648200" y="6096000"/>
            <a:ext cx="2895600" cy="457200"/>
          </a:xfrm>
          <a:noFill/>
        </p:spPr>
        <p:txBody>
          <a:bodyPr/>
          <a:lstStyle/>
          <a:p>
            <a:r>
              <a:rPr lang="en-US" smtClean="0"/>
              <a:t>Arts Integration in AACPS/P klos  </a:t>
            </a:r>
          </a:p>
        </p:txBody>
      </p:sp>
      <p:pic>
        <p:nvPicPr>
          <p:cNvPr id="5" name="Picture 5" descr="MCBD10645_0000[1]"/>
          <p:cNvPicPr>
            <a:picLocks noChangeAspect="1" noChangeArrowheads="1"/>
          </p:cNvPicPr>
          <p:nvPr/>
        </p:nvPicPr>
        <p:blipFill>
          <a:blip r:embed="rId3" cstate="print"/>
          <a:srcRect/>
          <a:stretch>
            <a:fillRect/>
          </a:stretch>
        </p:blipFill>
        <p:spPr bwMode="auto">
          <a:xfrm>
            <a:off x="3352801" y="4267200"/>
            <a:ext cx="1090613" cy="1246188"/>
          </a:xfrm>
          <a:prstGeom prst="rect">
            <a:avLst/>
          </a:prstGeom>
          <a:noFill/>
          <a:ln w="9525">
            <a:noFill/>
            <a:miter lim="800000"/>
            <a:headEnd/>
            <a:tailEnd/>
          </a:ln>
        </p:spPr>
      </p:pic>
      <p:pic>
        <p:nvPicPr>
          <p:cNvPr id="6" name="Picture 10" descr="MCj03980690000[1]"/>
          <p:cNvPicPr>
            <a:picLocks noChangeAspect="1" noChangeArrowheads="1"/>
          </p:cNvPicPr>
          <p:nvPr/>
        </p:nvPicPr>
        <p:blipFill>
          <a:blip r:embed="rId4" cstate="print"/>
          <a:srcRect/>
          <a:stretch>
            <a:fillRect/>
          </a:stretch>
        </p:blipFill>
        <p:spPr bwMode="auto">
          <a:xfrm>
            <a:off x="6502022" y="4189710"/>
            <a:ext cx="1425575" cy="1204913"/>
          </a:xfrm>
          <a:prstGeom prst="rect">
            <a:avLst/>
          </a:prstGeom>
          <a:noFill/>
          <a:ln w="9525">
            <a:noFill/>
            <a:miter lim="800000"/>
            <a:headEnd/>
            <a:tailEnd/>
          </a:ln>
        </p:spPr>
      </p:pic>
      <p:sp>
        <p:nvSpPr>
          <p:cNvPr id="2" name="Rectangle 1"/>
          <p:cNvSpPr/>
          <p:nvPr/>
        </p:nvSpPr>
        <p:spPr>
          <a:xfrm>
            <a:off x="3810000" y="4127649"/>
            <a:ext cx="826294" cy="152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BFF7F413-C82A-4DD2-8D18-3459F0BA4E61}" type="slidenum">
              <a:rPr lang="en-US" smtClean="0"/>
              <a:pPr>
                <a:defRPr/>
              </a:pPr>
              <a:t>3</a:t>
            </a:fld>
            <a:endParaRPr lang="en-US"/>
          </a:p>
        </p:txBody>
      </p:sp>
    </p:spTree>
    <p:extLst>
      <p:ext uri="{BB962C8B-B14F-4D97-AF65-F5344CB8AC3E}">
        <p14:creationId xmlns:p14="http://schemas.microsoft.com/office/powerpoint/2010/main" val="14105636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Arts Integration in AACPS/P klos  </a:t>
            </a:r>
            <a:endParaRPr lang="en-US"/>
          </a:p>
        </p:txBody>
      </p:sp>
      <p:sp>
        <p:nvSpPr>
          <p:cNvPr id="4" name="Slide Number Placeholder 3"/>
          <p:cNvSpPr>
            <a:spLocks noGrp="1"/>
          </p:cNvSpPr>
          <p:nvPr>
            <p:ph type="sldNum" sz="quarter" idx="12"/>
          </p:nvPr>
        </p:nvSpPr>
        <p:spPr/>
        <p:txBody>
          <a:bodyPr/>
          <a:lstStyle/>
          <a:p>
            <a:pPr>
              <a:defRPr/>
            </a:pPr>
            <a:fld id="{D2149AB6-AE7B-43E1-A43D-B87FB6D9CF02}" type="slidenum">
              <a:rPr lang="en-US" smtClean="0"/>
              <a:pPr>
                <a:defRPr/>
              </a:pPr>
              <a:t>4</a:t>
            </a:fld>
            <a:endParaRPr lang="en-US"/>
          </a:p>
        </p:txBody>
      </p:sp>
      <p:sp>
        <p:nvSpPr>
          <p:cNvPr id="6" name="TextBox 5"/>
          <p:cNvSpPr txBox="1"/>
          <p:nvPr/>
        </p:nvSpPr>
        <p:spPr>
          <a:xfrm>
            <a:off x="4648200" y="1295401"/>
            <a:ext cx="5105400" cy="4431983"/>
          </a:xfrm>
          <a:prstGeom prst="rect">
            <a:avLst/>
          </a:prstGeom>
          <a:noFill/>
        </p:spPr>
        <p:txBody>
          <a:bodyPr wrap="square" rtlCol="0">
            <a:spAutoFit/>
          </a:bodyPr>
          <a:lstStyle/>
          <a:p>
            <a:pPr marL="342900" indent="-342900">
              <a:buFont typeface="+mj-lt"/>
              <a:buAutoNum type="arabicPeriod"/>
            </a:pPr>
            <a:r>
              <a:rPr lang="en-US" sz="2400" dirty="0"/>
              <a:t>Find a Point of Concentration. When I say, “Freeze!” you want their eyes fixed on that dot or spot.</a:t>
            </a:r>
          </a:p>
          <a:p>
            <a:pPr marL="342900" indent="-342900">
              <a:buFont typeface="+mj-lt"/>
              <a:buAutoNum type="arabicPeriod"/>
            </a:pPr>
            <a:r>
              <a:rPr lang="en-US" sz="2400" dirty="0"/>
              <a:t>Shake your arms, legs, heads, shoulders and move about in your personal space, until I say “Freeze!”.  You should stop and focus your eyes on the Point of Concentration. </a:t>
            </a:r>
          </a:p>
          <a:p>
            <a:pPr marL="342900" indent="-342900">
              <a:buFont typeface="+mj-lt"/>
              <a:buAutoNum type="arabicPeriod"/>
            </a:pPr>
            <a:r>
              <a:rPr lang="en-US" sz="2400" dirty="0"/>
              <a:t>Remain focused and stay focused on the spot no matter what as I walk around the room.</a:t>
            </a:r>
          </a:p>
          <a:p>
            <a:pPr marL="285750" indent="-285750">
              <a:buFont typeface="Arial" panose="020B0604020202020204" pitchFamily="34" charset="0"/>
              <a:buChar char="•"/>
            </a:pPr>
            <a:endParaRPr lang="en-US" dirty="0"/>
          </a:p>
        </p:txBody>
      </p:sp>
      <p:pic>
        <p:nvPicPr>
          <p:cNvPr id="3074" name="Picture 2" descr="C:\Users\PKLOS\AppData\Local\Microsoft\Windows\Temporary Internet Files\Content.IE5\ZA52DCG2\MC9000567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727198"/>
            <a:ext cx="1518818" cy="179679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981200" y="1905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rgbClr val="000099"/>
                </a:solidFill>
                <a:latin typeface="Tempus Sans ITC" pitchFamily="82" charset="0"/>
              </a:rPr>
              <a:t>Step 2: Shake and Freeze</a:t>
            </a:r>
            <a:endParaRPr lang="en-US" dirty="0">
              <a:solidFill>
                <a:srgbClr val="000099"/>
              </a:solidFill>
              <a:latin typeface="Tempus Sans ITC" pitchFamily="82" charset="0"/>
            </a:endParaRPr>
          </a:p>
        </p:txBody>
      </p:sp>
    </p:spTree>
    <p:extLst>
      <p:ext uri="{BB962C8B-B14F-4D97-AF65-F5344CB8AC3E}">
        <p14:creationId xmlns:p14="http://schemas.microsoft.com/office/powerpoint/2010/main" val="9807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a:xfrm>
            <a:off x="8077200" y="6356351"/>
            <a:ext cx="2133600" cy="365125"/>
          </a:xfrm>
          <a:prstGeom prst="rect">
            <a:avLst/>
          </a:prstGeom>
          <a:noFill/>
        </p:spPr>
        <p:txBody>
          <a:bodyPr anchor="ctr"/>
          <a:lstStyle/>
          <a:p>
            <a:pPr algn="r">
              <a:defRPr/>
            </a:pPr>
            <a:fld id="{CF3ADE98-C4FB-46FB-B99D-424DFEA3C167}" type="slidenum">
              <a:rPr lang="en-US" sz="1200">
                <a:solidFill>
                  <a:schemeClr val="tx1">
                    <a:tint val="75000"/>
                  </a:schemeClr>
                </a:solidFill>
              </a:rPr>
              <a:pPr algn="r">
                <a:defRPr/>
              </a:pPr>
              <a:t>5</a:t>
            </a:fld>
            <a:endParaRPr lang="en-US" sz="1200">
              <a:solidFill>
                <a:schemeClr val="tx1">
                  <a:tint val="75000"/>
                </a:schemeClr>
              </a:solidFill>
            </a:endParaRPr>
          </a:p>
        </p:txBody>
      </p:sp>
      <p:sp>
        <p:nvSpPr>
          <p:cNvPr id="2" name="Rectangle 3"/>
          <p:cNvSpPr>
            <a:spLocks noGrp="1"/>
          </p:cNvSpPr>
          <p:nvPr>
            <p:ph type="body" idx="4294967295"/>
          </p:nvPr>
        </p:nvSpPr>
        <p:spPr>
          <a:xfrm>
            <a:off x="1981200" y="1219200"/>
            <a:ext cx="8229600" cy="5029200"/>
          </a:xfrm>
        </p:spPr>
        <p:txBody>
          <a:bodyPr/>
          <a:lstStyle/>
          <a:p>
            <a:pPr lvl="1" eaLnBrk="1" hangingPunct="1">
              <a:lnSpc>
                <a:spcPct val="80000"/>
              </a:lnSpc>
              <a:buFont typeface="Arial" charset="0"/>
              <a:buChar char="•"/>
            </a:pPr>
            <a:endParaRPr lang="en-US" sz="2000" dirty="0"/>
          </a:p>
          <a:p>
            <a:pPr lvl="1" eaLnBrk="1" hangingPunct="1">
              <a:lnSpc>
                <a:spcPct val="80000"/>
              </a:lnSpc>
              <a:buFont typeface="Arial" charset="0"/>
              <a:buChar char="•"/>
            </a:pPr>
            <a:r>
              <a:rPr lang="en-US" sz="3600" dirty="0"/>
              <a:t>FREEZE FRAME:  Everyone, </a:t>
            </a:r>
            <a:r>
              <a:rPr lang="en-US" sz="3600" b="1" dirty="0"/>
              <a:t>independently</a:t>
            </a:r>
            <a:r>
              <a:rPr lang="en-US" sz="3600" dirty="0"/>
              <a:t>, strike a </a:t>
            </a:r>
            <a:r>
              <a:rPr lang="en-US" sz="3600" b="1" dirty="0"/>
              <a:t>frozen</a:t>
            </a:r>
            <a:r>
              <a:rPr lang="en-US" sz="3600" dirty="0"/>
              <a:t> pose for the following scenes (remember—no talking, no props.)  Start at a neutral position! Hold your action pose for 3 seconds. </a:t>
            </a:r>
          </a:p>
          <a:p>
            <a:pPr lvl="1" eaLnBrk="1" hangingPunct="1">
              <a:lnSpc>
                <a:spcPct val="80000"/>
              </a:lnSpc>
              <a:buFont typeface="Arial" charset="0"/>
              <a:buChar char="•"/>
            </a:pPr>
            <a:endParaRPr lang="en-US" sz="2000" dirty="0"/>
          </a:p>
          <a:p>
            <a:pPr lvl="2" eaLnBrk="1" hangingPunct="1">
              <a:lnSpc>
                <a:spcPct val="80000"/>
              </a:lnSpc>
            </a:pPr>
            <a:r>
              <a:rPr lang="en-US" b="1" dirty="0"/>
              <a:t>Hitting a home run</a:t>
            </a:r>
          </a:p>
          <a:p>
            <a:pPr lvl="2" eaLnBrk="1" hangingPunct="1">
              <a:lnSpc>
                <a:spcPct val="80000"/>
              </a:lnSpc>
            </a:pPr>
            <a:r>
              <a:rPr lang="en-US" b="1" dirty="0"/>
              <a:t>Arguing with your sister</a:t>
            </a:r>
          </a:p>
          <a:p>
            <a:pPr lvl="2" eaLnBrk="1" hangingPunct="1">
              <a:lnSpc>
                <a:spcPct val="80000"/>
              </a:lnSpc>
            </a:pPr>
            <a:r>
              <a:rPr lang="en-US" b="1" dirty="0"/>
              <a:t>Being surprised by a loud noise</a:t>
            </a:r>
          </a:p>
          <a:p>
            <a:pPr lvl="2" eaLnBrk="1" hangingPunct="1">
              <a:lnSpc>
                <a:spcPct val="80000"/>
              </a:lnSpc>
            </a:pPr>
            <a:r>
              <a:rPr lang="en-US" b="1" dirty="0"/>
              <a:t>Trying to open a cap of a jar that is stuck  </a:t>
            </a:r>
          </a:p>
        </p:txBody>
      </p:sp>
      <p:pic>
        <p:nvPicPr>
          <p:cNvPr id="24582" name="Picture 7" descr="MCPE05924_0000[1]"/>
          <p:cNvPicPr>
            <a:picLocks noChangeAspect="1" noChangeArrowheads="1"/>
          </p:cNvPicPr>
          <p:nvPr/>
        </p:nvPicPr>
        <p:blipFill>
          <a:blip r:embed="rId3" cstate="print"/>
          <a:srcRect/>
          <a:stretch>
            <a:fillRect/>
          </a:stretch>
        </p:blipFill>
        <p:spPr bwMode="auto">
          <a:xfrm>
            <a:off x="8001000" y="4038601"/>
            <a:ext cx="2133600" cy="154781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038BCAC3-EEDE-4A3C-97E0-88C3C6B905AC}" type="slidenum">
              <a:rPr lang="en-US" smtClean="0"/>
              <a:pPr>
                <a:defRPr/>
              </a:pPr>
              <a:t>5</a:t>
            </a:fld>
            <a:endParaRPr lang="en-US"/>
          </a:p>
        </p:txBody>
      </p:sp>
      <p:sp>
        <p:nvSpPr>
          <p:cNvPr id="10" name="Footer Placeholder 9"/>
          <p:cNvSpPr>
            <a:spLocks noGrp="1"/>
          </p:cNvSpPr>
          <p:nvPr>
            <p:ph type="ftr" sz="quarter" idx="11"/>
          </p:nvPr>
        </p:nvSpPr>
        <p:spPr/>
        <p:txBody>
          <a:bodyPr/>
          <a:lstStyle/>
          <a:p>
            <a:pPr>
              <a:defRPr/>
            </a:pPr>
            <a:r>
              <a:rPr lang="en-US" smtClean="0"/>
              <a:t>Arts Integration in AACPS/P klos  </a:t>
            </a:r>
            <a:endParaRPr lang="en-US"/>
          </a:p>
        </p:txBody>
      </p:sp>
      <p:sp>
        <p:nvSpPr>
          <p:cNvPr id="11" name="Title 1"/>
          <p:cNvSpPr>
            <a:spLocks noGrp="1"/>
          </p:cNvSpPr>
          <p:nvPr>
            <p:ph type="title" idx="4294967295"/>
          </p:nvPr>
        </p:nvSpPr>
        <p:spPr/>
        <p:txBody>
          <a:bodyPr/>
          <a:lstStyle/>
          <a:p>
            <a:r>
              <a:rPr lang="en-US" b="1" dirty="0" smtClean="0">
                <a:solidFill>
                  <a:srgbClr val="000099"/>
                </a:solidFill>
                <a:latin typeface="Tempus Sans ITC" pitchFamily="82" charset="0"/>
              </a:rPr>
              <a:t>Step 3: FREEZE FRAME/</a:t>
            </a:r>
            <a:br>
              <a:rPr lang="en-US" b="1" dirty="0" smtClean="0">
                <a:solidFill>
                  <a:srgbClr val="000099"/>
                </a:solidFill>
                <a:latin typeface="Tempus Sans ITC" pitchFamily="82" charset="0"/>
              </a:rPr>
            </a:br>
            <a:r>
              <a:rPr lang="en-US" b="1" dirty="0" smtClean="0">
                <a:solidFill>
                  <a:srgbClr val="000099"/>
                </a:solidFill>
                <a:latin typeface="Tempus Sans ITC" pitchFamily="82" charset="0"/>
              </a:rPr>
              <a:t>Wax Museum</a:t>
            </a:r>
            <a:endParaRPr lang="en-US" dirty="0" smtClean="0">
              <a:solidFill>
                <a:srgbClr val="000099"/>
              </a:solidFill>
              <a:latin typeface="Tempus Sans ITC" pitchFamily="82" charset="0"/>
            </a:endParaRPr>
          </a:p>
        </p:txBody>
      </p:sp>
    </p:spTree>
    <p:extLst>
      <p:ext uri="{BB962C8B-B14F-4D97-AF65-F5344CB8AC3E}">
        <p14:creationId xmlns:p14="http://schemas.microsoft.com/office/powerpoint/2010/main" val="402272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linds(horizont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153" y="1093930"/>
            <a:ext cx="5675914" cy="1107996"/>
          </a:xfrm>
          <a:prstGeom prst="rect">
            <a:avLst/>
          </a:prstGeom>
          <a:noFill/>
        </p:spPr>
        <p:txBody>
          <a:bodyPr wrap="none" lIns="91440" tIns="45720" rIns="91440" bIns="45720">
            <a:spAutoFit/>
          </a:bodyPr>
          <a:lstStyle/>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It’s YOUR Turn! </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4395413" y="2364058"/>
            <a:ext cx="5553308" cy="369332"/>
          </a:xfrm>
          <a:prstGeom prst="rect">
            <a:avLst/>
          </a:prstGeom>
          <a:noFill/>
        </p:spPr>
        <p:txBody>
          <a:bodyPr wrap="square" rtlCol="0">
            <a:spAutoFit/>
          </a:bodyPr>
          <a:lstStyle/>
          <a:p>
            <a:r>
              <a:rPr lang="en-US" dirty="0" smtClean="0"/>
              <a:t>Actors:  Are you ready??</a:t>
            </a:r>
            <a:endParaRPr lang="en-US" dirty="0"/>
          </a:p>
        </p:txBody>
      </p:sp>
      <p:pic>
        <p:nvPicPr>
          <p:cNvPr id="4" name="Picture 2" descr="http://1.bp.blogspot.com/-xLhUC6lCdrM/TtoIerMGFnI/AAAAAAAACUA/0u7zY1irv0U/s1600/L10302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7135" y="1630723"/>
            <a:ext cx="2700539" cy="47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90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32DE6A398264DBABB6515A74E1915" ma:contentTypeVersion="1" ma:contentTypeDescription="Create a new document." ma:contentTypeScope="" ma:versionID="d496322ec68567dd3145ea12d4e47f86">
  <xsd:schema xmlns:xsd="http://www.w3.org/2001/XMLSchema" xmlns:xs="http://www.w3.org/2001/XMLSchema" xmlns:p="http://schemas.microsoft.com/office/2006/metadata/properties" xmlns:ns3="5553d6e1-1170-4756-816f-4d6f9342718d" targetNamespace="http://schemas.microsoft.com/office/2006/metadata/properties" ma:root="true" ma:fieldsID="fbc42305110617b3c5d12973577f0bf8" ns3:_="">
    <xsd:import namespace="5553d6e1-1170-4756-816f-4d6f9342718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3d6e1-1170-4756-816f-4d6f934271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419CB-4B91-4FCB-98AA-661B3A9A1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3d6e1-1170-4756-816f-4d6f934271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417D7-015C-4AFD-BFB6-17EC2A503A8A}">
  <ds:schemaRefs>
    <ds:schemaRef ds:uri="http://schemas.microsoft.com/sharepoint/v3/contenttype/forms"/>
  </ds:schemaRefs>
</ds:datastoreItem>
</file>

<file path=customXml/itemProps3.xml><?xml version="1.0" encoding="utf-8"?>
<ds:datastoreItem xmlns:ds="http://schemas.openxmlformats.org/officeDocument/2006/customXml" ds:itemID="{7C0C7B48-9EB4-4050-9897-BDDF95A27587}">
  <ds:schemaRefs>
    <ds:schemaRef ds:uri="5553d6e1-1170-4756-816f-4d6f9342718d"/>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589</Words>
  <Application>Microsoft Office PowerPoint</Application>
  <PresentationFormat>Widescreen</PresentationFormat>
  <Paragraphs>102</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Aharoni</vt:lpstr>
      <vt:lpstr>Arial</vt:lpstr>
      <vt:lpstr>Arial Rounded MT Bold</vt:lpstr>
      <vt:lpstr>Calibri</vt:lpstr>
      <vt:lpstr>Calibri Light</vt:lpstr>
      <vt:lpstr>Tempus Sans ITC</vt:lpstr>
      <vt:lpstr>Office Theme</vt:lpstr>
      <vt:lpstr>Drama Strategy: Freeze Frame  ( frozen statue)</vt:lpstr>
      <vt:lpstr>Acting Tools and Skills</vt:lpstr>
      <vt:lpstr>Step 1: Personal Space</vt:lpstr>
      <vt:lpstr>PowerPoint Presentation</vt:lpstr>
      <vt:lpstr>Step 3: FREEZE FRAME/ Wax Museum</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Drama Strategy: Freeze Frame  ( frozen statue)</dc:title>
  <dc:creator>Klos, Patricia</dc:creator>
  <cp:lastModifiedBy>SDTC-WS2</cp:lastModifiedBy>
  <cp:revision>2</cp:revision>
  <dcterms:created xsi:type="dcterms:W3CDTF">2015-01-16T17:35:50Z</dcterms:created>
  <dcterms:modified xsi:type="dcterms:W3CDTF">2016-06-27T13:48:19Z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0x010100EE332DE6A398264DBABB6515A74E1915</vt:lpwstr>
  </property>
</Properties>
</file>