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65" r:id="rId4"/>
    <p:sldId id="263" r:id="rId5"/>
    <p:sldId id="261" r:id="rId6"/>
    <p:sldId id="258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883" autoAdjust="0"/>
  </p:normalViewPr>
  <p:slideViewPr>
    <p:cSldViewPr snapToGrid="0">
      <p:cViewPr varScale="1">
        <p:scale>
          <a:sx n="74" d="100"/>
          <a:sy n="74" d="100"/>
        </p:scale>
        <p:origin x="112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3705D-93A6-4989-B182-904D6D88CD80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58779-7EBA-4DBA-B2FD-4DAE2C85F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19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See:  https://www.nationalgalleries.org/play/play-menu/what-is-a-portrait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A portrait is a painting, photograph, sculpture, or other artistic representation of a person, in which the face and its expression is predominant. The intent is to display the likeness, personality, and even the mood of the person. For this reason, in photography a portrait is generally not a snapshot, but a composed image of a person in a still position. A portrait often shows a person looking directly at the painter or photographer, in order to most successfully engage the subject with the viewer.</a:t>
            </a:r>
          </a:p>
          <a:p>
            <a:endParaRPr lang="en-US" dirty="0" smtClean="0"/>
          </a:p>
          <a:p>
            <a:r>
              <a:rPr lang="en-US" dirty="0" smtClean="0"/>
              <a:t>What is a portrait? According to the dictionary it is a picture of a person, a description. It can be a photograph, a sketch, a sculpture, but a portrait is so much more than that. It is collaboration between the subject and in this case the photographer.</a:t>
            </a:r>
          </a:p>
          <a:p>
            <a:r>
              <a:rPr lang="en-US" b="1" dirty="0" smtClean="0"/>
              <a:t>Often</a:t>
            </a:r>
            <a:r>
              <a:rPr lang="en-US" b="1" baseline="0" dirty="0" smtClean="0"/>
              <a:t> </a:t>
            </a:r>
            <a:r>
              <a:rPr lang="en-US" b="1" dirty="0" smtClean="0"/>
              <a:t>a portrait includes inanimate objects that refer to the subject's identity. </a:t>
            </a:r>
          </a:p>
          <a:p>
            <a:endParaRPr lang="en-US" dirty="0" smtClean="0"/>
          </a:p>
          <a:p>
            <a:r>
              <a:rPr lang="en-US" dirty="0" err="1" smtClean="0"/>
              <a:t>Artlex</a:t>
            </a:r>
            <a:r>
              <a:rPr lang="en-US" dirty="0" smtClean="0"/>
              <a:t>: Portrait - A work of art that represents a specific person, a group of people, or an animal. Portraits usually show what a person looks like as well as revealing something about the subject's personality. Portraits can be made of any sculptural material or in any two-dimensional medium. Portraiture is the field of portrait making and portraits in general.</a:t>
            </a:r>
          </a:p>
          <a:p>
            <a:r>
              <a:rPr lang="en-US" dirty="0" smtClean="0"/>
              <a:t>Portrait is a term that may also refer simply to a vertically oriented rectangle, just as a horizontally oriented one may be said to be oriented the landscape way.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75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Portrait has a person as the central element (main idea).  A portrait can include</a:t>
            </a:r>
            <a:r>
              <a:rPr lang="en-US" baseline="0" dirty="0" smtClean="0"/>
              <a:t> many clues to tell what the person is, does, likes.</a:t>
            </a:r>
          </a:p>
          <a:p>
            <a:endParaRPr lang="en-US" dirty="0" smtClean="0"/>
          </a:p>
          <a:p>
            <a:r>
              <a:rPr lang="en-US" dirty="0" smtClean="0"/>
              <a:t>Students create</a:t>
            </a:r>
            <a:r>
              <a:rPr lang="en-US" baseline="0" dirty="0" smtClean="0"/>
              <a:t> portraits of a self selected community helper by including t</a:t>
            </a:r>
            <a:r>
              <a:rPr lang="en-US" dirty="0" smtClean="0"/>
              <a:t>hings/details  that would make the viewer know what helper it is (fireman—hat, hose, boots, fire, smoke, ladder</a:t>
            </a:r>
            <a:r>
              <a:rPr lang="en-US" baseline="0" dirty="0" smtClean="0"/>
              <a:t> etc.)</a:t>
            </a:r>
          </a:p>
          <a:p>
            <a:r>
              <a:rPr lang="en-US" baseline="0" dirty="0" smtClean="0"/>
              <a:t>Option:  talk about doing the portrait in the style of William H. Johnson (see next slide--as in left picture).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Option: It would be fun to create life size portraits of community helpers by tracing themselves on brown paper or create smaller versions that could be superimposed on a map of the community.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72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almost any standard, William H. Johnson (1901–1970) can be considered a major American artist. He produced hundreds of works in a virtuosic, eclectic career that spanned several decades as well as several continents. </a:t>
            </a:r>
            <a:r>
              <a:rPr lang="en-US" smtClean="0"/>
              <a:t>It was not until very recently, however, that his work began to receive the attention it deserves.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</a:t>
            </a:r>
            <a:r>
              <a:rPr lang="en-US" baseline="0" dirty="0" smtClean="0"/>
              <a:t> photo/</a:t>
            </a:r>
            <a:r>
              <a:rPr lang="en-US" dirty="0" smtClean="0"/>
              <a:t>Portraits:  Connect to Main Idea and</a:t>
            </a:r>
            <a:r>
              <a:rPr lang="en-US" baseline="0" dirty="0" smtClean="0"/>
              <a:t> Details (person=main idea; setting/clues=details)</a:t>
            </a:r>
          </a:p>
          <a:p>
            <a:endParaRPr lang="en-US" dirty="0" smtClean="0"/>
          </a:p>
          <a:p>
            <a:r>
              <a:rPr lang="en-US" dirty="0" smtClean="0"/>
              <a:t>Photograph:</a:t>
            </a:r>
            <a:r>
              <a:rPr lang="en-US" baseline="0" dirty="0" smtClean="0"/>
              <a:t>  </a:t>
            </a:r>
            <a:r>
              <a:rPr lang="en-US" dirty="0" smtClean="0"/>
              <a:t>Who do you see? Who</a:t>
            </a:r>
            <a:r>
              <a:rPr lang="en-US" baseline="0" dirty="0" smtClean="0"/>
              <a:t> could this be</a:t>
            </a:r>
            <a:r>
              <a:rPr lang="en-US" dirty="0" smtClean="0"/>
              <a:t>? How do you know?</a:t>
            </a:r>
            <a:r>
              <a:rPr lang="en-US" baseline="0" dirty="0" smtClean="0"/>
              <a:t> </a:t>
            </a:r>
            <a:r>
              <a:rPr lang="en-US" dirty="0" smtClean="0"/>
              <a:t>What is this place? Invite students to share their observations  What part of the portrait gives you clues about who this portrait portrays?</a:t>
            </a:r>
          </a:p>
          <a:p>
            <a:endParaRPr lang="en-US" dirty="0" smtClean="0"/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Portrait:  </a:t>
            </a:r>
            <a:r>
              <a:rPr lang="en-US" i="1" dirty="0" smtClean="0"/>
              <a:t>The Librarian </a:t>
            </a:r>
            <a:r>
              <a:rPr lang="en-US" dirty="0" smtClean="0"/>
              <a:t>by Giuseppe </a:t>
            </a:r>
            <a:r>
              <a:rPr lang="en-US" dirty="0" err="1" smtClean="0"/>
              <a:t>Archimboldo</a:t>
            </a:r>
            <a:r>
              <a:rPr lang="en-US" dirty="0" smtClean="0"/>
              <a:t>    Discuss</a:t>
            </a:r>
            <a:r>
              <a:rPr lang="en-US" baseline="0" dirty="0" smtClean="0"/>
              <a:t> how this is a different type of portrait—what details in the painting tell you what this portrait is??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33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Portraits can be: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Head shots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Upper body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Whole</a:t>
            </a:r>
            <a:r>
              <a:rPr lang="en-US" baseline="0" dirty="0" smtClean="0"/>
              <a:t> body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Paintings:</a:t>
            </a:r>
            <a:r>
              <a:rPr lang="en-US" baseline="0" dirty="0" smtClean="0"/>
              <a:t>  portraits can be painted/drawn in different styles  Van Gogh, Picasso (cubism), William H. Johnson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Photographs: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Whole body gaucho from Argentina – point out his clothing which gives clues to his identity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Salvador Dali--  can you tell anything about him by his expression?  what the photographer included in the picture?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Sculpture- statue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Tecumseh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A.</a:t>
            </a:r>
            <a:r>
              <a:rPr lang="en-US" baseline="0" dirty="0" smtClean="0"/>
              <a:t> Lincoln at Lincoln </a:t>
            </a:r>
            <a:r>
              <a:rPr lang="en-US" baseline="0" dirty="0" err="1" smtClean="0"/>
              <a:t>Memoria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5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details in the portrait give you clues as to the identity?</a:t>
            </a:r>
          </a:p>
          <a:p>
            <a:r>
              <a:rPr lang="en-US" dirty="0" smtClean="0"/>
              <a:t>Queen</a:t>
            </a:r>
            <a:r>
              <a:rPr lang="en-US" baseline="0" dirty="0" smtClean="0"/>
              <a:t> Elizabeth 1</a:t>
            </a:r>
            <a:r>
              <a:rPr lang="en-US" baseline="30000" dirty="0" smtClean="0"/>
              <a:t>st</a:t>
            </a:r>
            <a:endParaRPr lang="en-US" baseline="0" dirty="0" smtClean="0"/>
          </a:p>
          <a:p>
            <a:r>
              <a:rPr lang="en-US" baseline="0" dirty="0" smtClean="0"/>
              <a:t>Napoleon  do you see soldiers in background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Van Gogh Artist</a:t>
            </a:r>
            <a:endParaRPr lang="en-US" dirty="0" smtClean="0"/>
          </a:p>
          <a:p>
            <a:r>
              <a:rPr lang="en-US" baseline="0" dirty="0" smtClean="0"/>
              <a:t>George Washington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74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do you know this is a firefighter?  What do you see that makes you say that?  What are the clues/details included in the painting that give you that information?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clues on the statue do you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31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</a:t>
            </a:r>
            <a:r>
              <a:rPr lang="en-US" baseline="0" dirty="0" smtClean="0"/>
              <a:t> you become a human statue??  An Actor that uses only your face and body to tell the story—provide details?</a:t>
            </a:r>
          </a:p>
          <a:p>
            <a:r>
              <a:rPr lang="en-US" baseline="0" dirty="0" smtClean="0"/>
              <a:t>Option:  Have students stand like the Statue of Liberty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5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200" dirty="0" smtClean="0"/>
              <a:t>Creates a safe personal space in which to experiment with drama or dance.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Guided imagery helps establish the fictional reality.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Facilitates classroom management.   “If you bump</a:t>
            </a:r>
            <a:r>
              <a:rPr lang="en-US" sz="1200" baseline="0" dirty="0" smtClean="0"/>
              <a:t> into someone else’s bubble- it will break and you must sit down to repair it.”</a:t>
            </a: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Practice moving around in the personal space, play a few rounds of elimination exercises.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CA4438-5283-4C6A-BE29-131FF0BB8C0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07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200" b="0" dirty="0" smtClean="0"/>
              <a:t>Introduce concept of neutral position and freezing first–  (use word</a:t>
            </a:r>
            <a:r>
              <a:rPr lang="en-US" sz="1200" b="0" baseline="0" dirty="0" smtClean="0"/>
              <a:t> pose)</a:t>
            </a:r>
            <a:endParaRPr lang="en-US" sz="1200" b="0" dirty="0" smtClean="0"/>
          </a:p>
          <a:p>
            <a:pPr lvl="1">
              <a:buFont typeface="Arial" pitchFamily="34" charset="0"/>
              <a:buChar char="•"/>
            </a:pPr>
            <a:r>
              <a:rPr lang="en-US" sz="1200" b="0" baseline="0" dirty="0" smtClean="0"/>
              <a:t>at count of three move your body in your space.  When I say freeze—stop and freeze</a:t>
            </a:r>
            <a:endParaRPr lang="en-US" sz="1200" b="0" dirty="0" smtClean="0"/>
          </a:p>
          <a:p>
            <a:pPr>
              <a:buFont typeface="Arial" pitchFamily="34" charset="0"/>
              <a:buChar char="•"/>
            </a:pPr>
            <a:r>
              <a:rPr lang="en-US" sz="1200" b="0" dirty="0" smtClean="0"/>
              <a:t>Then add scenarios to become</a:t>
            </a:r>
            <a:r>
              <a:rPr lang="en-US" sz="1200" b="0" baseline="0" dirty="0" smtClean="0"/>
              <a:t> human statues</a:t>
            </a:r>
          </a:p>
          <a:p>
            <a:pPr lvl="1">
              <a:buFont typeface="Arial" pitchFamily="34" charset="0"/>
              <a:buChar char="•"/>
            </a:pPr>
            <a:r>
              <a:rPr lang="en-US" sz="1200" b="0" dirty="0" smtClean="0"/>
              <a:t>Practice first with facial expression with</a:t>
            </a:r>
            <a:r>
              <a:rPr lang="en-US" sz="1200" b="0" baseline="0" dirty="0" smtClean="0"/>
              <a:t> HAPPY</a:t>
            </a:r>
            <a:r>
              <a:rPr lang="en-US" sz="1200" b="0" dirty="0" smtClean="0"/>
              <a:t>.  </a:t>
            </a:r>
          </a:p>
          <a:p>
            <a:pPr lvl="1">
              <a:buFont typeface="Arial" pitchFamily="34" charset="0"/>
              <a:buChar char="•"/>
            </a:pPr>
            <a:r>
              <a:rPr lang="en-US" sz="1200" b="0" dirty="0" smtClean="0"/>
              <a:t>Then add body (arms, shoulders) </a:t>
            </a:r>
            <a:r>
              <a:rPr lang="en-US" sz="1200" b="0" baseline="0" dirty="0" smtClean="0"/>
              <a:t> with SAD.  </a:t>
            </a:r>
          </a:p>
          <a:p>
            <a:pPr lvl="1">
              <a:buFont typeface="Arial" pitchFamily="34" charset="0"/>
              <a:buChar char="•"/>
            </a:pPr>
            <a:r>
              <a:rPr lang="en-US" sz="1200" b="0" baseline="0" dirty="0" smtClean="0"/>
              <a:t>Them add lower body with SOCCER.</a:t>
            </a:r>
            <a:r>
              <a:rPr lang="en-US" sz="1200" b="0" dirty="0" smtClean="0"/>
              <a:t>  </a:t>
            </a:r>
          </a:p>
          <a:p>
            <a:pPr lvl="1">
              <a:buFont typeface="Arial" pitchFamily="34" charset="0"/>
              <a:buChar char="•"/>
            </a:pPr>
            <a:r>
              <a:rPr lang="en-US" sz="1200" b="0" dirty="0" smtClean="0"/>
              <a:t>Whole body and face with jar</a:t>
            </a:r>
          </a:p>
          <a:p>
            <a:pPr>
              <a:buFont typeface="Arial" pitchFamily="34" charset="0"/>
              <a:buNone/>
            </a:pPr>
            <a:endParaRPr lang="en-US" sz="1200" b="0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Drama CUES to Use: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Actors, show me you are ready for drama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--Hands and laps clear. All eyes focused on the speaker.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 say go, but not before I say go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--Students watch, listen and wait for further instructions. 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Places--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stand in their correct places prepared to begin the drama.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--Students begin acting.  They move and/or speak as their characters. 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--Students stop whatever they are doing, are silent, and stand still. 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Curtain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--Indicates the end of the scene or drama. Upon hearing this students are no longer in character.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CA4438-5283-4C6A-BE29-131FF0BB8C0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86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 with</a:t>
            </a:r>
            <a:r>
              <a:rPr lang="en-US" baseline="0" dirty="0" smtClean="0"/>
              <a:t> policeman –directing traffic, follow with fireman holding hose to put out fire.  Then brainstorm what a teacher might be shown doing.  Allow for student choice for teacher pose.</a:t>
            </a:r>
          </a:p>
          <a:p>
            <a:r>
              <a:rPr lang="en-US" dirty="0" smtClean="0"/>
              <a:t>For</a:t>
            </a:r>
            <a:r>
              <a:rPr lang="en-US" baseline="0" dirty="0" smtClean="0"/>
              <a:t> each helper– brainstorm what he/she does—what he/she might use  and how this could happen, then 1,2,3  Freeze    </a:t>
            </a:r>
          </a:p>
          <a:p>
            <a:r>
              <a:rPr lang="en-US" baseline="0" dirty="0" smtClean="0"/>
              <a:t>Pair students up for Doctor– doctor/patient    giving a shot, taking heartbeat, checking the ear with a light, putting on a bandage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7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9E96-3CA5-472A-B52B-5B6FE327ACFA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6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9E96-3CA5-472A-B52B-5B6FE327ACFA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2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9E96-3CA5-472A-B52B-5B6FE327ACFA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1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AE675-2B67-4F24-96F5-5340AFECA3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Arts Integration in AACPS/P klos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B3647-4B49-4396-9A27-3EC7D25B77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29244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66217-1E39-4D05-8A4D-D7746AA33F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Arts Integration in AACPS/P klos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7F413-C82A-4DD2-8D18-3459F0BA4E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74089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759B4-F332-4900-B93F-7EB0FEE6EA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Arts Integration in AACPS/P klos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E41E3-FC6B-42B1-A511-C856200C24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52171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3BB6E-11FD-4F7F-BC01-9FFE40FE27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Arts Integration in AACPS/P klos 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F2E34-8E4D-478E-9F28-ED00C47AB7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304257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F4F76-9E6D-466C-BE0A-AD46D0E249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Arts Integration in AACPS/P klos  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DFF40-3221-495A-BA79-5F01D7C00A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87366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3C3A2-85BC-49E0-908C-639A77314B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Arts Integration in AACPS/P klos  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49AB6-AE7B-43E1-A43D-B87FB6D9CF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49512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EB3E6-2999-4D96-8F5E-ABA9A1F327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Arts Integration in AACPS/P klos  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BCAC3-EEDE-4A3C-97E0-88C3C6B90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54246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3F915-D5CB-49A8-A291-31DEF835F8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Arts Integration in AACPS/P klos 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951B7-FF1C-4CA8-9DAC-476F7B2518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1740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9E96-3CA5-472A-B52B-5B6FE327ACFA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73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F2297-4EE9-4056-8D9F-8A16AD2385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Arts Integration in AACPS/P klos 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D5393-BD70-4D04-A7EE-389745C34E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51315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79DB-7025-40AD-9565-A918A483E9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Arts Integration in AACPS/P klos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5D212-180E-4A04-944C-450FD0D04A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18867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73523-59D0-4FF3-B97D-6F72279270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Arts Integration in AACPS/P klos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65684-68F3-4C31-950E-C634B20378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90671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82F1F-0EFF-485E-BBD6-9AA7CB05F6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Arts Integration in AACPS/P klos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8A829-C12D-41A8-9DE1-54C00F912D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9E96-3CA5-472A-B52B-5B6FE327ACFA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9E96-3CA5-472A-B52B-5B6FE327ACFA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06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9E96-3CA5-472A-B52B-5B6FE327ACFA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9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9E96-3CA5-472A-B52B-5B6FE327ACFA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7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9E96-3CA5-472A-B52B-5B6FE327ACFA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22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9E96-3CA5-472A-B52B-5B6FE327ACFA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4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9E96-3CA5-472A-B52B-5B6FE327ACFA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3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C9E96-3CA5-472A-B52B-5B6FE327ACFA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0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121536-B098-45AD-A3CB-82379E686E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Arts Integration in AACPS/P klos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5B9F9C-C66F-48E7-A55A-11374E44DE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1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wipe dir="r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6509" y="254458"/>
            <a:ext cx="9144000" cy="2387600"/>
          </a:xfrm>
        </p:spPr>
        <p:txBody>
          <a:bodyPr/>
          <a:lstStyle/>
          <a:p>
            <a:r>
              <a:rPr lang="en-US" dirty="0" smtClean="0"/>
              <a:t>People in Art: Portraits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89421"/>
            <a:ext cx="9144000" cy="1655762"/>
          </a:xfrm>
        </p:spPr>
        <p:txBody>
          <a:bodyPr/>
          <a:lstStyle/>
          <a:p>
            <a:r>
              <a:rPr lang="en-US" dirty="0" smtClean="0"/>
              <a:t>Creating Portraits of Community Helpers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52" y="3563258"/>
            <a:ext cx="1621231" cy="1826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8563" y="3594255"/>
            <a:ext cx="7051730" cy="2308324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CCSS RI2 </a:t>
            </a:r>
            <a:r>
              <a:rPr lang="en-US" dirty="0"/>
              <a:t>With prompting and support, identify the main topic and retell key details of a text</a:t>
            </a:r>
            <a:r>
              <a:rPr lang="en-US" dirty="0" smtClean="0"/>
              <a:t>. </a:t>
            </a:r>
          </a:p>
          <a:p>
            <a:r>
              <a:rPr lang="en-US" b="1" dirty="0" smtClean="0"/>
              <a:t>THEATRE: </a:t>
            </a:r>
            <a:r>
              <a:rPr lang="en-US" dirty="0" smtClean="0"/>
              <a:t>3.1.c Creative Expression and Production: Explore </a:t>
            </a:r>
            <a:r>
              <a:rPr lang="en-US" dirty="0"/>
              <a:t>the expressive qualities of a variety of </a:t>
            </a:r>
            <a:r>
              <a:rPr lang="en-US" dirty="0" err="1"/>
              <a:t>locomotor</a:t>
            </a:r>
            <a:r>
              <a:rPr lang="en-US" dirty="0"/>
              <a:t> and non-</a:t>
            </a:r>
            <a:r>
              <a:rPr lang="en-US" dirty="0" err="1"/>
              <a:t>locomotor</a:t>
            </a:r>
            <a:r>
              <a:rPr lang="en-US" dirty="0"/>
              <a:t> movements to create characters </a:t>
            </a:r>
            <a:r>
              <a:rPr lang="en-US" dirty="0" smtClean="0"/>
              <a:t>. (FREEZE FRAME)</a:t>
            </a:r>
          </a:p>
          <a:p>
            <a:r>
              <a:rPr lang="en-US" b="1" dirty="0" smtClean="0"/>
              <a:t>VISUAL ARTS: </a:t>
            </a:r>
            <a:r>
              <a:rPr lang="en-US" dirty="0" smtClean="0"/>
              <a:t>3.1.a Creative </a:t>
            </a:r>
            <a:r>
              <a:rPr lang="en-US" dirty="0"/>
              <a:t>Expression and </a:t>
            </a:r>
            <a:r>
              <a:rPr lang="en-US" dirty="0" smtClean="0"/>
              <a:t>Production: Experiment </a:t>
            </a:r>
            <a:r>
              <a:rPr lang="en-US" dirty="0"/>
              <a:t>with art media, processes, and techniques and identify ways they can be used to express thoughts and </a:t>
            </a:r>
            <a:r>
              <a:rPr lang="en-US" dirty="0" smtClean="0"/>
              <a:t>feelings. (PORTRAITS)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67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39924"/>
            <a:ext cx="5105400" cy="3047711"/>
          </a:xfrm>
        </p:spPr>
        <p:txBody>
          <a:bodyPr>
            <a:normAutofit/>
          </a:bodyPr>
          <a:lstStyle/>
          <a:p>
            <a:r>
              <a:rPr lang="en-US" dirty="0" smtClean="0"/>
              <a:t>What is a portrait?</a:t>
            </a:r>
          </a:p>
          <a:p>
            <a:r>
              <a:rPr lang="en-US" dirty="0" smtClean="0"/>
              <a:t>What can portraits look like?</a:t>
            </a:r>
          </a:p>
          <a:p>
            <a:r>
              <a:rPr lang="en-US" dirty="0" smtClean="0"/>
              <a:t>What would you include in your artwork if you were </a:t>
            </a:r>
            <a:r>
              <a:rPr lang="en-US" b="1" dirty="0" smtClean="0"/>
              <a:t>drawing or painting</a:t>
            </a:r>
            <a:r>
              <a:rPr lang="en-US" dirty="0" smtClean="0"/>
              <a:t> a portrait of a community helper and you </a:t>
            </a:r>
          </a:p>
        </p:txBody>
      </p:sp>
      <p:pic>
        <p:nvPicPr>
          <p:cNvPr id="4" name="Picture 3" descr="1st Grade, Career portraits, based on artist William H. Johns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78885"/>
            <a:ext cx="3151996" cy="462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ommunity Helpers (Art Project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2951019"/>
            <a:ext cx="2273300" cy="3082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59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06" y="584611"/>
            <a:ext cx="4349658" cy="58174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74806" y="899544"/>
            <a:ext cx="55547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Portrait ARTIST</a:t>
            </a: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  <a:b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William H. Johnson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92950" y="2653870"/>
            <a:ext cx="5143499" cy="2753517"/>
          </a:xfrm>
        </p:spPr>
        <p:txBody>
          <a:bodyPr/>
          <a:lstStyle/>
          <a:p>
            <a:r>
              <a:rPr lang="en-US" dirty="0" smtClean="0"/>
              <a:t>What </a:t>
            </a:r>
            <a:r>
              <a:rPr lang="en-US" b="1" i="1" dirty="0"/>
              <a:t>Colors, Shapes, Lines</a:t>
            </a:r>
            <a:br>
              <a:rPr lang="en-US" b="1" i="1" dirty="0"/>
            </a:br>
            <a:r>
              <a:rPr lang="en-US" dirty="0" smtClean="0"/>
              <a:t>do you SEE?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428" y="4266324"/>
            <a:ext cx="1635915" cy="213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481" y="3797083"/>
            <a:ext cx="1725038" cy="194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87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5319"/>
            <a:ext cx="3412253" cy="4206874"/>
          </a:xfrm>
        </p:spPr>
        <p:txBody>
          <a:bodyPr/>
          <a:lstStyle/>
          <a:p>
            <a:r>
              <a:rPr lang="en-US" dirty="0" smtClean="0"/>
              <a:t>What do you SEE?</a:t>
            </a:r>
            <a:br>
              <a:rPr lang="en-US" dirty="0" smtClean="0"/>
            </a:br>
            <a:r>
              <a:rPr lang="en-US" dirty="0" smtClean="0"/>
              <a:t>THINK?</a:t>
            </a:r>
            <a:br>
              <a:rPr lang="en-US" dirty="0" smtClean="0"/>
            </a:br>
            <a:r>
              <a:rPr lang="en-US" dirty="0" smtClean="0"/>
              <a:t>WONDER?</a:t>
            </a:r>
            <a:endParaRPr lang="en-US" dirty="0"/>
          </a:p>
        </p:txBody>
      </p:sp>
      <p:pic>
        <p:nvPicPr>
          <p:cNvPr id="7170" name="Picture 2" descr="http://s3.amazonaws.com/libapps/accounts/15651/profiles/12270/Final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77" y="469288"/>
            <a:ext cx="4521738" cy="631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813917" y="3918857"/>
            <a:ext cx="3436536" cy="2652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a PORTRAIT: some kind of artwork that shows a person who has posed and is often facing the us.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032" y="393139"/>
            <a:ext cx="4542623" cy="638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0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656" y="635886"/>
            <a:ext cx="10515600" cy="1325563"/>
          </a:xfrm>
        </p:spPr>
        <p:txBody>
          <a:bodyPr/>
          <a:lstStyle/>
          <a:p>
            <a:r>
              <a:rPr lang="en-US" dirty="0" smtClean="0"/>
              <a:t>Portraits can be a…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988588"/>
            <a:ext cx="2828453" cy="4351338"/>
          </a:xfrm>
        </p:spPr>
        <p:txBody>
          <a:bodyPr/>
          <a:lstStyle/>
          <a:p>
            <a:r>
              <a:rPr lang="en-US" dirty="0" smtClean="0"/>
              <a:t>Painting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4313220" y="1988588"/>
            <a:ext cx="28284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Photograph</a:t>
            </a:r>
            <a:endParaRPr lang="en-US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8396335" y="1988588"/>
            <a:ext cx="28284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Sculpture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07" y="2623870"/>
            <a:ext cx="2838546" cy="3557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035" y="2497642"/>
            <a:ext cx="2028825" cy="381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3378" r="4044"/>
          <a:stretch/>
        </p:blipFill>
        <p:spPr>
          <a:xfrm>
            <a:off x="8244411" y="2514333"/>
            <a:ext cx="2896845" cy="3825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015" y="4993747"/>
            <a:ext cx="1963731" cy="12669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619" y="2623870"/>
            <a:ext cx="2884593" cy="36706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0367" y="2460981"/>
            <a:ext cx="2926560" cy="38833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1732" y="5202834"/>
            <a:ext cx="1500256" cy="1104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7453" r="16906"/>
          <a:stretch/>
        </p:blipFill>
        <p:spPr>
          <a:xfrm>
            <a:off x="7788240" y="2424321"/>
            <a:ext cx="3952427" cy="40141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25656" y="509659"/>
            <a:ext cx="4629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Portraits usually shows what a person looks like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139" y="2544615"/>
            <a:ext cx="2953073" cy="38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5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upload.wikimedia.org/wikipedia/commons/thumb/e/eb/Elizabeth_I_in_coronation_robes.jpg/800px-Elizabeth_I_in_coronation_rob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87" y="1487974"/>
            <a:ext cx="3746782" cy="503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apole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24" y="989811"/>
            <a:ext cx="3103919" cy="434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thumb/9/98/Gilbert_Stuart_-_George_Washington_-_Google_Art_Project.jpg/639px-Gilbert_Stuart_-_George_Washington_-_Google_Art_Projec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974" y="1487974"/>
            <a:ext cx="2839392" cy="45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7451" y="385222"/>
            <a:ext cx="1163029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Portraits often include </a:t>
            </a:r>
            <a:r>
              <a:rPr lang="en-US" dirty="0" smtClean="0">
                <a:solidFill>
                  <a:srgbClr val="FF0000"/>
                </a:solidFill>
                <a:latin typeface="Impact" panose="020B0806030902050204" pitchFamily="34" charset="0"/>
              </a:rPr>
              <a:t>clues</a:t>
            </a:r>
            <a:r>
              <a:rPr lang="en-US" dirty="0" smtClean="0"/>
              <a:t> about the person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22724" y="4528200"/>
            <a:ext cx="3356150" cy="683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17" y="4246385"/>
            <a:ext cx="18764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2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ontent.artofmanliness.com/uploads/2008/10/fire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20" y="752979"/>
            <a:ext cx="4452640" cy="559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he iconic sculpture and a Public Art Commission piece, &quot;Thin Blue Line,&quot; by Michael Stutz hangs on the eastern wall of the Richmond Police Department headquarters at Grace and Jefferson Streets. - SCOTT ELMQU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420" y="1158117"/>
            <a:ext cx="54292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2532" r="20887"/>
          <a:stretch/>
        </p:blipFill>
        <p:spPr>
          <a:xfrm>
            <a:off x="9051377" y="3309690"/>
            <a:ext cx="2725093" cy="31667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780" y="-164830"/>
            <a:ext cx="1076646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Helpers</a:t>
            </a:r>
            <a:br>
              <a:rPr lang="en-US" dirty="0" smtClean="0"/>
            </a:br>
            <a:r>
              <a:rPr lang="en-US" dirty="0" smtClean="0">
                <a:latin typeface="AR DESTINE" panose="02000000000000000000" pitchFamily="2" charset="0"/>
              </a:rPr>
              <a:t>STATUES</a:t>
            </a:r>
            <a:endParaRPr lang="en-US" dirty="0">
              <a:latin typeface="AR DESTIN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58248" cy="1570718"/>
          </a:xfrm>
        </p:spPr>
        <p:txBody>
          <a:bodyPr/>
          <a:lstStyle/>
          <a:p>
            <a:r>
              <a:rPr lang="en-US" dirty="0" smtClean="0"/>
              <a:t>We are going to be </a:t>
            </a:r>
            <a:r>
              <a:rPr lang="en-US" dirty="0" smtClean="0">
                <a:solidFill>
                  <a:srgbClr val="FF0000"/>
                </a:solidFill>
              </a:rPr>
              <a:t>actors!</a:t>
            </a:r>
          </a:p>
          <a:p>
            <a:r>
              <a:rPr lang="en-US" dirty="0" smtClean="0"/>
              <a:t>Freeze Frame: Human Statues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https://encrypted-tbn0.gstatic.com/images?q=tbn:ANd9GcTzSoqMdvGxbCWAjHXLN_TOJWo72Y_ynbEAmBpYn-1mp7JhU185J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7630" r="7143" b="7037"/>
          <a:stretch/>
        </p:blipFill>
        <p:spPr bwMode="auto">
          <a:xfrm>
            <a:off x="2596139" y="3531280"/>
            <a:ext cx="2363294" cy="236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1.bp.blogspot.com/-xLhUC6lCdrM/TtoIerMGFnI/AAAAAAAACUA/0u7zY1irv0U/s1600/L10302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26" y="437486"/>
            <a:ext cx="3314159" cy="58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17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  <a:latin typeface="Tempus Sans ITC" pitchFamily="82" charset="0"/>
              </a:rPr>
              <a:t>Step 1: Personal Space</a:t>
            </a:r>
            <a:endParaRPr lang="en-US" dirty="0" smtClean="0">
              <a:solidFill>
                <a:srgbClr val="000099"/>
              </a:solidFill>
              <a:latin typeface="Tempus Sans ITC" pitchFamily="82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905000" y="2332038"/>
            <a:ext cx="8229600" cy="2087563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Find your KINOSPHERE bubble (your personal space with room to move without touching others).</a:t>
            </a:r>
          </a:p>
          <a:p>
            <a:pPr algn="ctr">
              <a:buFontTx/>
              <a:buNone/>
            </a:pPr>
            <a:endParaRPr lang="en-US" dirty="0" smtClean="0"/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8200" y="6096000"/>
            <a:ext cx="2895600" cy="457200"/>
          </a:xfrm>
          <a:noFill/>
        </p:spPr>
        <p:txBody>
          <a:bodyPr/>
          <a:lstStyle/>
          <a:p>
            <a:r>
              <a:rPr lang="en-US" smtClean="0"/>
              <a:t>Arts Integration in AACPS/P klos  </a:t>
            </a:r>
          </a:p>
        </p:txBody>
      </p:sp>
      <p:pic>
        <p:nvPicPr>
          <p:cNvPr id="5" name="Picture 5" descr="MCBD10645_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1" y="4267200"/>
            <a:ext cx="1090613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MCj0398069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2022" y="4189710"/>
            <a:ext cx="142557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810000" y="4127649"/>
            <a:ext cx="826294" cy="1525291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7F413-C82A-4DD2-8D18-3459F0BA4E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94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F3ADE98-C4FB-46FB-B99D-424DFEA3C167}" type="slidenum">
              <a:rPr lang="en-US" sz="120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8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3"/>
          <p:cNvSpPr>
            <a:spLocks noGrp="1"/>
          </p:cNvSpPr>
          <p:nvPr>
            <p:ph type="body" idx="4294967295"/>
          </p:nvPr>
        </p:nvSpPr>
        <p:spPr>
          <a:xfrm>
            <a:off x="1981200" y="1219200"/>
            <a:ext cx="8229600" cy="502920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endParaRPr lang="en-US" sz="2000" dirty="0"/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sz="3600" dirty="0"/>
              <a:t>FREEZE FRAME:  Everyone, independently, strike a </a:t>
            </a:r>
            <a:r>
              <a:rPr lang="en-US" sz="3600" dirty="0" smtClean="0"/>
              <a:t>SILENT </a:t>
            </a:r>
            <a:r>
              <a:rPr lang="en-US" sz="3600" b="1" dirty="0" smtClean="0"/>
              <a:t>frozen</a:t>
            </a:r>
            <a:r>
              <a:rPr lang="en-US" sz="3600" dirty="0" smtClean="0"/>
              <a:t> </a:t>
            </a:r>
            <a:r>
              <a:rPr lang="en-US" sz="3600" dirty="0"/>
              <a:t>pose for the following scenes (remember—no talking, no props.)  Start at a neutral position! Hold your action pose for 3 seconds. 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endParaRPr lang="en-US" sz="1000" dirty="0"/>
          </a:p>
          <a:p>
            <a:pPr lvl="2" eaLnBrk="1" hangingPunct="1">
              <a:lnSpc>
                <a:spcPct val="80000"/>
              </a:lnSpc>
            </a:pPr>
            <a:r>
              <a:rPr lang="en-US" sz="2000" b="1" dirty="0"/>
              <a:t>You are happy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b="1" dirty="0"/>
              <a:t>You are sad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b="1" dirty="0"/>
              <a:t>You are kicking a soccer ball into the goal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b="1" dirty="0" smtClean="0"/>
              <a:t>Trying </a:t>
            </a:r>
            <a:r>
              <a:rPr lang="en-US" sz="2000" b="1" dirty="0"/>
              <a:t>to open a cap of a jar that is stuck</a:t>
            </a:r>
          </a:p>
          <a:p>
            <a:pPr marL="914400" lvl="2" indent="0" eaLnBrk="1" hangingPunct="1">
              <a:lnSpc>
                <a:spcPct val="80000"/>
              </a:lnSpc>
              <a:buNone/>
            </a:pPr>
            <a:r>
              <a:rPr lang="en-US" sz="2000" b="1" dirty="0"/>
              <a:t> </a:t>
            </a:r>
          </a:p>
          <a:p>
            <a:pPr lvl="2" eaLnBrk="1" hangingPunct="1">
              <a:lnSpc>
                <a:spcPct val="80000"/>
              </a:lnSpc>
            </a:pPr>
            <a:endParaRPr lang="en-US" sz="2000" b="1" dirty="0"/>
          </a:p>
          <a:p>
            <a:pPr lvl="2" eaLnBrk="1" hangingPunct="1">
              <a:lnSpc>
                <a:spcPct val="80000"/>
              </a:lnSpc>
            </a:pPr>
            <a:endParaRPr lang="en-US" sz="2000" b="1" dirty="0"/>
          </a:p>
        </p:txBody>
      </p:sp>
      <p:pic>
        <p:nvPicPr>
          <p:cNvPr id="24582" name="Picture 7" descr="MCPE05924_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4038601"/>
            <a:ext cx="2133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8BCAC3-EEDE-4A3C-97E0-88C3C6B90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Arts Integration in AACPS/P klos  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  <a:latin typeface="Tempus Sans ITC" pitchFamily="82" charset="0"/>
              </a:rPr>
              <a:t>Step 3: FREEZE FRAME/</a:t>
            </a:r>
            <a:br>
              <a:rPr lang="en-US" b="1" dirty="0" smtClean="0">
                <a:solidFill>
                  <a:srgbClr val="000099"/>
                </a:solidFill>
                <a:latin typeface="Tempus Sans ITC" pitchFamily="82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empus Sans ITC" pitchFamily="82" charset="0"/>
              </a:rPr>
              <a:t>statues</a:t>
            </a:r>
            <a:endParaRPr lang="en-US" dirty="0" smtClean="0">
              <a:solidFill>
                <a:srgbClr val="FF0000"/>
              </a:solidFill>
              <a:latin typeface="Tempus Sans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6646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Helpers</a:t>
            </a:r>
            <a:br>
              <a:rPr lang="en-US" dirty="0" smtClean="0"/>
            </a:br>
            <a:r>
              <a:rPr lang="en-US" dirty="0" smtClean="0"/>
              <a:t>Human STATUES as portraits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58248" cy="4757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Think about..</a:t>
            </a:r>
          </a:p>
          <a:p>
            <a:r>
              <a:rPr lang="en-US" dirty="0" smtClean="0"/>
              <a:t>What does the community helper </a:t>
            </a:r>
            <a:r>
              <a:rPr lang="en-US" b="1" dirty="0" smtClean="0"/>
              <a:t>do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</a:t>
            </a:r>
            <a:r>
              <a:rPr lang="en-US" b="1" dirty="0" smtClean="0"/>
              <a:t>things/tools does the community helper use </a:t>
            </a:r>
            <a:r>
              <a:rPr lang="en-US" dirty="0" smtClean="0"/>
              <a:t>to help others?</a:t>
            </a:r>
          </a:p>
          <a:p>
            <a:pPr marL="0" indent="0">
              <a:buNone/>
            </a:pPr>
            <a:r>
              <a:rPr lang="en-US" dirty="0" smtClean="0"/>
              <a:t>Imagine…</a:t>
            </a:r>
          </a:p>
          <a:p>
            <a:r>
              <a:rPr lang="en-US" dirty="0" smtClean="0"/>
              <a:t>What would a statue of the community helper look like?</a:t>
            </a:r>
          </a:p>
          <a:p>
            <a:r>
              <a:rPr lang="en-US" dirty="0" smtClean="0"/>
              <a:t>Create the </a:t>
            </a:r>
            <a:r>
              <a:rPr lang="en-US" b="1" dirty="0" smtClean="0"/>
              <a:t>POSE</a:t>
            </a:r>
            <a:r>
              <a:rPr lang="en-US" dirty="0" smtClean="0"/>
              <a:t>!</a:t>
            </a:r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7760175" y="1651143"/>
            <a:ext cx="3295005" cy="156966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Policeman/woman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Fireman/woman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Teacher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Doctor</a:t>
            </a: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218" name="Picture 2" descr="http://upload.wikimedia.org/wikipedia/commons/2/2b/Minneapolis_Police_1959_traffic_contr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119" y="3596201"/>
            <a:ext cx="2069116" cy="258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77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1308</Words>
  <Application>Microsoft Office PowerPoint</Application>
  <PresentationFormat>Widescreen</PresentationFormat>
  <Paragraphs>124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 DESTINE</vt:lpstr>
      <vt:lpstr>Arial</vt:lpstr>
      <vt:lpstr>Calibri</vt:lpstr>
      <vt:lpstr>Calibri Light</vt:lpstr>
      <vt:lpstr>Impact</vt:lpstr>
      <vt:lpstr>Tempus Sans ITC</vt:lpstr>
      <vt:lpstr>Office Theme</vt:lpstr>
      <vt:lpstr>1_Office Theme</vt:lpstr>
      <vt:lpstr>People in Art: Portraits</vt:lpstr>
      <vt:lpstr>What do you SEE? THINK? WONDER?</vt:lpstr>
      <vt:lpstr>Portraits can be a…</vt:lpstr>
      <vt:lpstr>PowerPoint Presentation</vt:lpstr>
      <vt:lpstr>PowerPoint Presentation</vt:lpstr>
      <vt:lpstr>Community Helpers STATUES</vt:lpstr>
      <vt:lpstr>Step 1: Personal Space</vt:lpstr>
      <vt:lpstr>Step 3: FREEZE FRAME/ statues</vt:lpstr>
      <vt:lpstr>Community Helpers Human STATUES as portraits</vt:lpstr>
      <vt:lpstr>Wrap up</vt:lpstr>
      <vt:lpstr>What Colors, Shapes, Lines do you SEE?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Klos</dc:creator>
  <cp:lastModifiedBy>SDTC-WS2</cp:lastModifiedBy>
  <cp:revision>28</cp:revision>
  <dcterms:created xsi:type="dcterms:W3CDTF">2014-11-02T19:41:33Z</dcterms:created>
  <dcterms:modified xsi:type="dcterms:W3CDTF">2016-06-27T17:35:10Z</dcterms:modified>
</cp:coreProperties>
</file>