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46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4FCFBD-1742-4CF4-96C1-03A8F87E1320}"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10595B-38D2-4B86-99CB-CFA0E46CFEE7}" type="slidenum">
              <a:rPr lang="en-US" smtClean="0"/>
              <a:t>‹#›</a:t>
            </a:fld>
            <a:endParaRPr lang="en-US"/>
          </a:p>
        </p:txBody>
      </p:sp>
    </p:spTree>
    <p:extLst>
      <p:ext uri="{BB962C8B-B14F-4D97-AF65-F5344CB8AC3E}">
        <p14:creationId xmlns:p14="http://schemas.microsoft.com/office/powerpoint/2010/main" val="376613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Vic </a:t>
            </a:r>
            <a:r>
              <a:rPr lang="en-US" dirty="0" err="1" smtClean="0"/>
              <a:t>Vicini</a:t>
            </a:r>
            <a:r>
              <a:rPr lang="en-US" dirty="0" smtClean="0"/>
              <a:t>:</a:t>
            </a:r>
            <a:r>
              <a:rPr lang="en-US" baseline="0" dirty="0" smtClean="0"/>
              <a:t> Sunny Side Up</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1</a:t>
            </a:fld>
            <a:endParaRPr lang="en-US"/>
          </a:p>
        </p:txBody>
      </p:sp>
    </p:spTree>
    <p:extLst>
      <p:ext uri="{BB962C8B-B14F-4D97-AF65-F5344CB8AC3E}">
        <p14:creationId xmlns:p14="http://schemas.microsoft.com/office/powerpoint/2010/main" val="93726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Thibeaud</a:t>
            </a:r>
            <a:r>
              <a:rPr lang="en-US" dirty="0" smtClean="0"/>
              <a:t> </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2</a:t>
            </a:fld>
            <a:endParaRPr lang="en-US"/>
          </a:p>
        </p:txBody>
      </p:sp>
    </p:spTree>
    <p:extLst>
      <p:ext uri="{BB962C8B-B14F-4D97-AF65-F5344CB8AC3E}">
        <p14:creationId xmlns:p14="http://schemas.microsoft.com/office/powerpoint/2010/main" val="2192599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Chase:   Still Life</a:t>
            </a:r>
            <a:r>
              <a:rPr lang="en-US" baseline="0" dirty="0" smtClean="0"/>
              <a:t> with Vegetables</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3</a:t>
            </a:fld>
            <a:endParaRPr lang="en-US"/>
          </a:p>
        </p:txBody>
      </p:sp>
    </p:spTree>
    <p:extLst>
      <p:ext uri="{BB962C8B-B14F-4D97-AF65-F5344CB8AC3E}">
        <p14:creationId xmlns:p14="http://schemas.microsoft.com/office/powerpoint/2010/main" val="2820762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life with bread  </a:t>
            </a:r>
            <a:r>
              <a:rPr lang="en-US" dirty="0" err="1" smtClean="0"/>
              <a:t>Mashkov</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4</a:t>
            </a:fld>
            <a:endParaRPr lang="en-US"/>
          </a:p>
        </p:txBody>
      </p:sp>
    </p:spTree>
    <p:extLst>
      <p:ext uri="{BB962C8B-B14F-4D97-AF65-F5344CB8AC3E}">
        <p14:creationId xmlns:p14="http://schemas.microsoft.com/office/powerpoint/2010/main" val="82514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Mashkov</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5</a:t>
            </a:fld>
            <a:endParaRPr lang="en-US"/>
          </a:p>
        </p:txBody>
      </p:sp>
    </p:spTree>
    <p:extLst>
      <p:ext uri="{BB962C8B-B14F-4D97-AF65-F5344CB8AC3E}">
        <p14:creationId xmlns:p14="http://schemas.microsoft.com/office/powerpoint/2010/main" val="2809406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Costa, Olga</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b</a:t>
            </a:r>
            <a:r>
              <a:rPr lang="en-US" sz="1200" kern="1200" dirty="0" smtClean="0">
                <a:solidFill>
                  <a:schemeClr val="tx1"/>
                </a:solidFill>
                <a:latin typeface="+mn-lt"/>
                <a:ea typeface="+mn-ea"/>
                <a:cs typeface="+mn-cs"/>
              </a:rPr>
              <a:t> Leipzig, 1913; </a:t>
            </a:r>
            <a:r>
              <a:rPr lang="en-US" sz="1200" i="1" kern="1200" dirty="0" smtClean="0">
                <a:solidFill>
                  <a:schemeClr val="tx1"/>
                </a:solidFill>
                <a:latin typeface="+mn-lt"/>
                <a:ea typeface="+mn-ea"/>
                <a:cs typeface="+mn-cs"/>
              </a:rPr>
              <a:t>d</a:t>
            </a:r>
            <a:r>
              <a:rPr lang="en-US" sz="1200" kern="1200" dirty="0" smtClean="0">
                <a:solidFill>
                  <a:schemeClr val="tx1"/>
                </a:solidFill>
                <a:latin typeface="+mn-lt"/>
                <a:ea typeface="+mn-ea"/>
                <a:cs typeface="+mn-cs"/>
              </a:rPr>
              <a:t> Guanajuato, 28 June 1993). Mexican painter of Russian descent. She went to Mexico in 1925 and attended the Academia de San Carlos, Mexico City (1933–6), where she met the painter JOSÉ CHÁVEZ MORADO, whom she married. In 1941 she co-founded the </a:t>
            </a:r>
            <a:r>
              <a:rPr lang="en-US" sz="1200" kern="1200" dirty="0" err="1" smtClean="0">
                <a:solidFill>
                  <a:schemeClr val="tx1"/>
                </a:solidFill>
                <a:latin typeface="+mn-lt"/>
                <a:ea typeface="+mn-ea"/>
                <a:cs typeface="+mn-cs"/>
              </a:rPr>
              <a:t>Galería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Espiral</a:t>
            </a:r>
            <a:r>
              <a:rPr lang="en-US" sz="1200" kern="1200" dirty="0" smtClean="0">
                <a:solidFill>
                  <a:schemeClr val="tx1"/>
                </a:solidFill>
                <a:latin typeface="+mn-lt"/>
                <a:ea typeface="+mn-ea"/>
                <a:cs typeface="+mn-cs"/>
              </a:rPr>
              <a:t>, and in 1943 she founded the </a:t>
            </a:r>
            <a:r>
              <a:rPr lang="en-US" sz="1200" kern="1200" dirty="0" err="1" smtClean="0">
                <a:solidFill>
                  <a:schemeClr val="tx1"/>
                </a:solidFill>
                <a:latin typeface="+mn-lt"/>
                <a:ea typeface="+mn-ea"/>
                <a:cs typeface="+mn-cs"/>
              </a:rPr>
              <a:t>Sociedad</a:t>
            </a:r>
            <a:r>
              <a:rPr lang="en-US" sz="1200" kern="1200" dirty="0" smtClean="0">
                <a:solidFill>
                  <a:schemeClr val="tx1"/>
                </a:solidFill>
                <a:latin typeface="+mn-lt"/>
                <a:ea typeface="+mn-ea"/>
                <a:cs typeface="+mn-cs"/>
              </a:rPr>
              <a:t> de Arte </a:t>
            </a:r>
            <a:r>
              <a:rPr lang="en-US" sz="1200" kern="1200" dirty="0" err="1" smtClean="0">
                <a:solidFill>
                  <a:schemeClr val="tx1"/>
                </a:solidFill>
                <a:latin typeface="+mn-lt"/>
                <a:ea typeface="+mn-ea"/>
                <a:cs typeface="+mn-cs"/>
              </a:rPr>
              <a:t>Moderno</a:t>
            </a:r>
            <a:r>
              <a:rPr lang="en-US" sz="1200" kern="1200" dirty="0" smtClean="0">
                <a:solidFill>
                  <a:schemeClr val="tx1"/>
                </a:solidFill>
                <a:latin typeface="+mn-lt"/>
                <a:ea typeface="+mn-ea"/>
                <a:cs typeface="+mn-cs"/>
              </a:rPr>
              <a:t>, one of the first galleries to promote foreign artists in Mexico. From 1945 she exhibited regularly at the </a:t>
            </a:r>
            <a:r>
              <a:rPr lang="en-US" sz="1200" kern="1200" dirty="0" err="1" smtClean="0">
                <a:solidFill>
                  <a:schemeClr val="tx1"/>
                </a:solidFill>
                <a:latin typeface="+mn-lt"/>
                <a:ea typeface="+mn-ea"/>
                <a:cs typeface="+mn-cs"/>
              </a:rPr>
              <a:t>Galería</a:t>
            </a:r>
            <a:r>
              <a:rPr lang="en-US" sz="1200" kern="1200" dirty="0" smtClean="0">
                <a:solidFill>
                  <a:schemeClr val="tx1"/>
                </a:solidFill>
                <a:latin typeface="+mn-lt"/>
                <a:ea typeface="+mn-ea"/>
                <a:cs typeface="+mn-cs"/>
              </a:rPr>
              <a:t> de Arte </a:t>
            </a:r>
            <a:r>
              <a:rPr lang="en-US" sz="1200" kern="1200" dirty="0" err="1" smtClean="0">
                <a:solidFill>
                  <a:schemeClr val="tx1"/>
                </a:solidFill>
                <a:latin typeface="+mn-lt"/>
                <a:ea typeface="+mn-ea"/>
                <a:cs typeface="+mn-cs"/>
              </a:rPr>
              <a:t>Mexicano</a:t>
            </a:r>
            <a:r>
              <a:rPr lang="en-US" sz="1200" kern="1200" dirty="0" smtClean="0">
                <a:solidFill>
                  <a:schemeClr val="tx1"/>
                </a:solidFill>
                <a:latin typeface="+mn-lt"/>
                <a:ea typeface="+mn-ea"/>
                <a:cs typeface="+mn-cs"/>
              </a:rPr>
              <a:t>, Mexico City. Costa painted </a:t>
            </a:r>
            <a:r>
              <a:rPr lang="en-US" sz="1200" i="1" kern="1200" dirty="0" err="1" smtClean="0">
                <a:solidFill>
                  <a:schemeClr val="tx1"/>
                </a:solidFill>
                <a:latin typeface="+mn-lt"/>
                <a:ea typeface="+mn-ea"/>
                <a:cs typeface="+mn-cs"/>
              </a:rPr>
              <a:t>costumbrista</a:t>
            </a:r>
            <a:r>
              <a:rPr lang="en-US" sz="1200" kern="1200" dirty="0" smtClean="0">
                <a:solidFill>
                  <a:schemeClr val="tx1"/>
                </a:solidFill>
                <a:latin typeface="+mn-lt"/>
                <a:ea typeface="+mn-ea"/>
                <a:cs typeface="+mn-cs"/>
              </a:rPr>
              <a:t> subjects, depicting regional customs, as well as still-</a:t>
            </a:r>
            <a:r>
              <a:rPr lang="en-US" sz="1200" kern="1200" dirty="0" err="1" smtClean="0">
                <a:solidFill>
                  <a:schemeClr val="tx1"/>
                </a:solidFill>
                <a:latin typeface="+mn-lt"/>
                <a:ea typeface="+mn-ea"/>
                <a:cs typeface="+mn-cs"/>
              </a:rPr>
              <a:t>lifes</a:t>
            </a:r>
            <a:r>
              <a:rPr lang="en-US" sz="1200" kern="1200" dirty="0" smtClean="0">
                <a:solidFill>
                  <a:schemeClr val="tx1"/>
                </a:solidFill>
                <a:latin typeface="+mn-lt"/>
                <a:ea typeface="+mn-ea"/>
                <a:cs typeface="+mn-cs"/>
              </a:rPr>
              <a:t>, portraits and landscapes. Her style was traditionalist, without being folkloric in a popular manner. Her best-known work is perhaps the </a:t>
            </a:r>
            <a:r>
              <a:rPr lang="en-US" sz="1200" i="1" kern="1200" dirty="0" smtClean="0">
                <a:solidFill>
                  <a:schemeClr val="tx1"/>
                </a:solidFill>
                <a:latin typeface="+mn-lt"/>
                <a:ea typeface="+mn-ea"/>
                <a:cs typeface="+mn-cs"/>
              </a:rPr>
              <a:t>Fruit Seller</a:t>
            </a:r>
            <a:r>
              <a:rPr lang="en-US" sz="1200" kern="1200" dirty="0" smtClean="0">
                <a:solidFill>
                  <a:schemeClr val="tx1"/>
                </a:solidFill>
                <a:latin typeface="+mn-lt"/>
                <a:ea typeface="+mn-ea"/>
                <a:cs typeface="+mn-cs"/>
              </a:rPr>
              <a:t> (1951; Mexico City, Mus. A. Mod.). From 1966 she lived in Guanajuato, where she played an active role in local artistic activities. In April 1993 the </a:t>
            </a:r>
            <a:r>
              <a:rPr lang="en-US" sz="1200" kern="1200" dirty="0" err="1" smtClean="0">
                <a:solidFill>
                  <a:schemeClr val="tx1"/>
                </a:solidFill>
                <a:latin typeface="+mn-lt"/>
                <a:ea typeface="+mn-ea"/>
                <a:cs typeface="+mn-cs"/>
              </a:rPr>
              <a:t>Museo</a:t>
            </a:r>
            <a:r>
              <a:rPr lang="en-US" sz="1200" kern="1200" dirty="0" smtClean="0">
                <a:solidFill>
                  <a:schemeClr val="tx1"/>
                </a:solidFill>
                <a:latin typeface="+mn-lt"/>
                <a:ea typeface="+mn-ea"/>
                <a:cs typeface="+mn-cs"/>
              </a:rPr>
              <a:t>-Casa Olga Costa-José </a:t>
            </a:r>
            <a:r>
              <a:rPr lang="en-US" sz="1200" kern="1200" dirty="0" err="1" smtClean="0">
                <a:solidFill>
                  <a:schemeClr val="tx1"/>
                </a:solidFill>
                <a:latin typeface="+mn-lt"/>
                <a:ea typeface="+mn-ea"/>
                <a:cs typeface="+mn-cs"/>
              </a:rPr>
              <a:t>Chávez</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Morado</a:t>
            </a:r>
            <a:r>
              <a:rPr lang="en-US" sz="1200" kern="1200" dirty="0" smtClean="0">
                <a:solidFill>
                  <a:schemeClr val="tx1"/>
                </a:solidFill>
                <a:latin typeface="+mn-lt"/>
                <a:ea typeface="+mn-ea"/>
                <a:cs typeface="+mn-cs"/>
              </a:rPr>
              <a:t> was opened in León, Guanajuato.</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693630C-B539-4EE1-A34F-DA1AAC37E0DC}" type="slidenum">
              <a:rPr lang="en-US" smtClean="0"/>
              <a:pPr/>
              <a:t>6</a:t>
            </a:fld>
            <a:endParaRPr lang="en-US"/>
          </a:p>
        </p:txBody>
      </p:sp>
    </p:spTree>
    <p:extLst>
      <p:ext uri="{BB962C8B-B14F-4D97-AF65-F5344CB8AC3E}">
        <p14:creationId xmlns:p14="http://schemas.microsoft.com/office/powerpoint/2010/main" val="397503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Paul Cezanne</a:t>
            </a:r>
            <a:r>
              <a:rPr lang="en-US" dirty="0" smtClean="0"/>
              <a:t>: Fruit, Bowl, Pitcher and Fruit.</a:t>
            </a:r>
            <a:endParaRPr lang="en-US" dirty="0"/>
          </a:p>
        </p:txBody>
      </p:sp>
      <p:sp>
        <p:nvSpPr>
          <p:cNvPr id="4" name="Slide Number Placeholder 3"/>
          <p:cNvSpPr>
            <a:spLocks noGrp="1"/>
          </p:cNvSpPr>
          <p:nvPr>
            <p:ph type="sldNum" sz="quarter" idx="10"/>
          </p:nvPr>
        </p:nvSpPr>
        <p:spPr/>
        <p:txBody>
          <a:bodyPr/>
          <a:lstStyle/>
          <a:p>
            <a:fld id="{3D10595B-38D2-4B86-99CB-CFA0E46CFEE7}" type="slidenum">
              <a:rPr lang="en-US" smtClean="0"/>
              <a:t>7</a:t>
            </a:fld>
            <a:endParaRPr lang="en-US"/>
          </a:p>
        </p:txBody>
      </p:sp>
    </p:spTree>
    <p:extLst>
      <p:ext uri="{BB962C8B-B14F-4D97-AF65-F5344CB8AC3E}">
        <p14:creationId xmlns:p14="http://schemas.microsoft.com/office/powerpoint/2010/main" val="661885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A324E9-848F-4956-8C58-D99042AED8A2}"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324E9-848F-4956-8C58-D99042AED8A2}"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324E9-848F-4956-8C58-D99042AED8A2}"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324E9-848F-4956-8C58-D99042AED8A2}"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A324E9-848F-4956-8C58-D99042AED8A2}" type="datetimeFigureOut">
              <a:rPr lang="en-US" smtClean="0"/>
              <a:t>6/27/2016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324E9-848F-4956-8C58-D99042AED8A2}"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A324E9-848F-4956-8C58-D99042AED8A2}" type="datetimeFigureOut">
              <a:rPr lang="en-US" smtClean="0"/>
              <a:t>6/27/2016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324E9-848F-4956-8C58-D99042AED8A2}" type="datetimeFigureOut">
              <a:rPr lang="en-US" smtClean="0"/>
              <a:t>6/27/2016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324E9-848F-4956-8C58-D99042AED8A2}" type="datetimeFigureOut">
              <a:rPr lang="en-US" smtClean="0"/>
              <a:t>6/27/2016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324E9-848F-4956-8C58-D99042AED8A2}"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324E9-848F-4956-8C58-D99042AED8A2}" type="datetimeFigureOut">
              <a:rPr lang="en-US" smtClean="0"/>
              <a:t>6/27/2016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7B1652-4058-4D8F-B656-C44FADE9A0C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A324E9-848F-4956-8C58-D99042AED8A2}" type="datetimeFigureOut">
              <a:rPr lang="en-US" smtClean="0"/>
              <a:t>6/27/2016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7B1652-4058-4D8F-B656-C44FADE9A0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awsonrebecca.files.wordpress.com/2011/03/sunny-side-up-eggs_eggs1.jpg"/>
          <p:cNvPicPr>
            <a:picLocks noChangeAspect="1" noChangeArrowheads="1"/>
          </p:cNvPicPr>
          <p:nvPr/>
        </p:nvPicPr>
        <p:blipFill>
          <a:blip r:embed="rId3" cstate="print"/>
          <a:srcRect/>
          <a:stretch>
            <a:fillRect/>
          </a:stretch>
        </p:blipFill>
        <p:spPr bwMode="auto">
          <a:xfrm>
            <a:off x="1219200" y="1066800"/>
            <a:ext cx="6667500" cy="48958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44" y="411480"/>
            <a:ext cx="7296912" cy="6035040"/>
          </a:xfrm>
          <a:prstGeom prst="rect">
            <a:avLst/>
          </a:prstGeom>
        </p:spPr>
      </p:pic>
    </p:spTree>
    <p:extLst>
      <p:ext uri="{BB962C8B-B14F-4D97-AF65-F5344CB8AC3E}">
        <p14:creationId xmlns:p14="http://schemas.microsoft.com/office/powerpoint/2010/main" val="178497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ill Life with Vegetable - William Merritt Ch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6553200" cy="5544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43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ill Life with Loaves of Bread  - Ilya Mash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579122"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ill Life  - Ilya Mashk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9" y="914400"/>
            <a:ext cx="7336025"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91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arm4.static.flickr.com/3196/3121797333_c519847e19.jpg"/>
          <p:cNvPicPr>
            <a:picLocks noChangeAspect="1" noChangeArrowheads="1"/>
          </p:cNvPicPr>
          <p:nvPr/>
        </p:nvPicPr>
        <p:blipFill>
          <a:blip r:embed="rId3" cstate="print">
            <a:lum bright="2000"/>
          </a:blip>
          <a:srcRect/>
          <a:stretch>
            <a:fillRect/>
          </a:stretch>
        </p:blipFill>
        <p:spPr bwMode="auto">
          <a:xfrm>
            <a:off x="685800" y="533400"/>
            <a:ext cx="7162800" cy="5372100"/>
          </a:xfrm>
          <a:prstGeom prst="rect">
            <a:avLst/>
          </a:prstGeom>
          <a:noFill/>
        </p:spPr>
      </p:pic>
      <p:sp>
        <p:nvSpPr>
          <p:cNvPr id="3" name="Rectangle 2"/>
          <p:cNvSpPr/>
          <p:nvPr/>
        </p:nvSpPr>
        <p:spPr>
          <a:xfrm>
            <a:off x="533400" y="6096000"/>
            <a:ext cx="4079386" cy="369332"/>
          </a:xfrm>
          <a:prstGeom prst="rect">
            <a:avLst/>
          </a:prstGeom>
        </p:spPr>
        <p:txBody>
          <a:bodyPr wrap="none">
            <a:spAutoFit/>
          </a:bodyPr>
          <a:lstStyle/>
          <a:p>
            <a:r>
              <a:rPr lang="en-US" b="1" dirty="0" smtClean="0"/>
              <a:t>La </a:t>
            </a:r>
            <a:r>
              <a:rPr lang="en-US" b="1" dirty="0" err="1" smtClean="0"/>
              <a:t>vendedora</a:t>
            </a:r>
            <a:r>
              <a:rPr lang="en-US" b="1" dirty="0" smtClean="0"/>
              <a:t> de </a:t>
            </a:r>
            <a:r>
              <a:rPr lang="en-US" b="1" dirty="0" err="1" smtClean="0"/>
              <a:t>frutas</a:t>
            </a:r>
            <a:r>
              <a:rPr lang="en-US" b="1" dirty="0" smtClean="0"/>
              <a:t>, 1951, Olga Costa</a:t>
            </a:r>
            <a:endParaRPr lang="en-US" dirty="0"/>
          </a:p>
        </p:txBody>
      </p:sp>
      <p:sp>
        <p:nvSpPr>
          <p:cNvPr id="4" name="Footer Placeholder 3"/>
          <p:cNvSpPr>
            <a:spLocks noGrp="1"/>
          </p:cNvSpPr>
          <p:nvPr>
            <p:ph type="ftr" sz="quarter" idx="11"/>
          </p:nvPr>
        </p:nvSpPr>
        <p:spPr/>
        <p:txBody>
          <a:bodyPr/>
          <a:lstStyle/>
          <a:p>
            <a:r>
              <a:rPr lang="en-US" smtClean="0"/>
              <a:t>SAILSS: Supporting Arts Integrated Learning for Student Success/ Bates MS-</a:t>
            </a:r>
            <a:r>
              <a:rPr lang="en-US" dirty="0" err="1" smtClean="0"/>
              <a:t>PKlos</a:t>
            </a:r>
            <a:endParaRPr lang="en-US" dirty="0"/>
          </a:p>
        </p:txBody>
      </p:sp>
    </p:spTree>
    <p:extLst>
      <p:ext uri="{BB962C8B-B14F-4D97-AF65-F5344CB8AC3E}">
        <p14:creationId xmlns:p14="http://schemas.microsoft.com/office/powerpoint/2010/main" val="35619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457200"/>
            <a:ext cx="7315200" cy="5743575"/>
          </a:xfrm>
          <a:prstGeom prst="rect">
            <a:avLst/>
          </a:prstGeom>
        </p:spPr>
      </p:pic>
    </p:spTree>
    <p:extLst>
      <p:ext uri="{BB962C8B-B14F-4D97-AF65-F5344CB8AC3E}">
        <p14:creationId xmlns:p14="http://schemas.microsoft.com/office/powerpoint/2010/main" val="2477388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243</Words>
  <Application>Microsoft Office PowerPoint</Application>
  <PresentationFormat>On-screen Show (4:3)</PresentationFormat>
  <Paragraphs>16</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Anne Arundel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pklos</dc:creator>
  <cp:lastModifiedBy>SDTC-WS2</cp:lastModifiedBy>
  <cp:revision>4</cp:revision>
  <dcterms:created xsi:type="dcterms:W3CDTF">2012-11-29T19:55:55Z</dcterms:created>
  <dcterms:modified xsi:type="dcterms:W3CDTF">2016-06-27T17:57:03Z</dcterms:modified>
</cp:coreProperties>
</file>