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5" r:id="rId5"/>
    <p:sldId id="264" r:id="rId6"/>
    <p:sldId id="259" r:id="rId7"/>
    <p:sldId id="263" r:id="rId8"/>
    <p:sldId id="260" r:id="rId9"/>
    <p:sldId id="266" r:id="rId10"/>
    <p:sldId id="261"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AA1A7-919D-46BF-AD3E-728EFC8D287E}" type="datetimeFigureOut">
              <a:rPr lang="en-US" smtClean="0"/>
              <a:pPr/>
              <a:t>6/28/2016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73F4A0-DAB7-4B00-A7BF-9E1496000CC9}" type="slidenum">
              <a:rPr lang="en-US" smtClean="0"/>
              <a:pPr/>
              <a:t>‹#›</a:t>
            </a:fld>
            <a:endParaRPr lang="en-US"/>
          </a:p>
        </p:txBody>
      </p:sp>
    </p:spTree>
    <p:extLst>
      <p:ext uri="{BB962C8B-B14F-4D97-AF65-F5344CB8AC3E}">
        <p14:creationId xmlns:p14="http://schemas.microsoft.com/office/powerpoint/2010/main" val="3690628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African_tribal_masks" TargetMode="External"/><Relationship Id="rId13" Type="http://schemas.openxmlformats.org/officeDocument/2006/relationships/hyperlink" Target="http://en.wikipedia.org/wiki/Analytic_Cubism" TargetMode="External"/><Relationship Id="rId3" Type="http://schemas.openxmlformats.org/officeDocument/2006/relationships/hyperlink" Target="http://en.wikipedia.org/wiki/Perspective_(graphical)" TargetMode="External"/><Relationship Id="rId7" Type="http://schemas.openxmlformats.org/officeDocument/2006/relationships/hyperlink" Target="http://en.wikipedia.org/wiki/Gauguin" TargetMode="External"/><Relationship Id="rId12" Type="http://schemas.openxmlformats.org/officeDocument/2006/relationships/hyperlink" Target="#cite_note-1"/><Relationship Id="rId17" Type="http://schemas.openxmlformats.org/officeDocument/2006/relationships/hyperlink" Target="http://en.wikipedia.org/wiki/World_War_I" TargetMode="External"/><Relationship Id="rId2" Type="http://schemas.openxmlformats.org/officeDocument/2006/relationships/slide" Target="../slides/slide5.xml"/><Relationship Id="rId16" Type="http://schemas.openxmlformats.org/officeDocument/2006/relationships/hyperlink" Target="http://en.wikipedia.org/wiki/Collage" TargetMode="External"/><Relationship Id="rId1" Type="http://schemas.openxmlformats.org/officeDocument/2006/relationships/notesMaster" Target="../notesMasters/notesMaster1.xml"/><Relationship Id="rId6" Type="http://schemas.openxmlformats.org/officeDocument/2006/relationships/hyperlink" Target="http://en.wikipedia.org/wiki/Pablo_Picasso" TargetMode="External"/><Relationship Id="rId11" Type="http://schemas.openxmlformats.org/officeDocument/2006/relationships/hyperlink" Target="http://en.wikipedia.org/wiki/Montmartre" TargetMode="External"/><Relationship Id="rId5" Type="http://schemas.openxmlformats.org/officeDocument/2006/relationships/hyperlink" Target="http://en.wikipedia.org/wiki/Papier_coll%C3%A9" TargetMode="External"/><Relationship Id="rId15" Type="http://schemas.openxmlformats.org/officeDocument/2006/relationships/hyperlink" Target="http://en.wikipedia.org/wiki/C%C3%A9ret" TargetMode="External"/><Relationship Id="rId10" Type="http://schemas.openxmlformats.org/officeDocument/2006/relationships/hyperlink" Target="#cite_note-0"/><Relationship Id="rId4" Type="http://schemas.openxmlformats.org/officeDocument/2006/relationships/hyperlink" Target="http://en.wikipedia.org/w/index.php?title=House_at_L'estaque&amp;action=edit&amp;redlink=1" TargetMode="External"/><Relationship Id="rId9" Type="http://schemas.openxmlformats.org/officeDocument/2006/relationships/hyperlink" Target="http://en.wikipedia.org/wiki/Iberian_sculpture" TargetMode="External"/><Relationship Id="rId14" Type="http://schemas.openxmlformats.org/officeDocument/2006/relationships/hyperlink" Target="#cite_note-2"/></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B06F9D-2633-4371-9497-F5AF924B5D18}" type="slidenum">
              <a:rPr lang="en-US" smtClean="0"/>
              <a:pPr/>
              <a:t>2</a:t>
            </a:fld>
            <a:endParaRPr lang="en-US"/>
          </a:p>
        </p:txBody>
      </p:sp>
    </p:spTree>
    <p:extLst>
      <p:ext uri="{BB962C8B-B14F-4D97-AF65-F5344CB8AC3E}">
        <p14:creationId xmlns:p14="http://schemas.microsoft.com/office/powerpoint/2010/main" val="226469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definition of collage, as found in the </a:t>
            </a:r>
            <a:r>
              <a:rPr lang="en-US" sz="1200" i="1" kern="1200" dirty="0" smtClean="0">
                <a:solidFill>
                  <a:schemeClr val="tx1"/>
                </a:solidFill>
                <a:latin typeface="+mn-lt"/>
                <a:ea typeface="+mn-ea"/>
                <a:cs typeface="+mn-cs"/>
              </a:rPr>
              <a:t>Oxford English Dictionary</a:t>
            </a:r>
            <a:r>
              <a:rPr lang="en-US" sz="1200" kern="1200" dirty="0" smtClean="0">
                <a:solidFill>
                  <a:schemeClr val="tx1"/>
                </a:solidFill>
                <a:latin typeface="+mn-lt"/>
                <a:ea typeface="+mn-ea"/>
                <a:cs typeface="+mn-cs"/>
              </a:rPr>
              <a:t>, is “an abstract form of art in which photographs, pieces of paper, newspaper cuttings, string, etc. are placed in juxtaposition and glued to the pictorial surface; such a work of art" [1]. Although it is considered an "abstract form of art", the materials used are pictorial and textual representations of recognizable objects. When placed next to each other, however, these representations may lose their autonomous meaning by creating a new, collective [2].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Collage came into the focus of the art world in the 20th century, often employing the "object </a:t>
            </a:r>
            <a:r>
              <a:rPr lang="en-US" sz="1200" kern="1200" dirty="0" err="1" smtClean="0">
                <a:solidFill>
                  <a:schemeClr val="tx1"/>
                </a:solidFill>
                <a:latin typeface="+mn-lt"/>
                <a:ea typeface="+mn-ea"/>
                <a:cs typeface="+mn-cs"/>
              </a:rPr>
              <a:t>trouve</a:t>
            </a:r>
            <a:r>
              <a:rPr lang="en-US" sz="1200" kern="1200" dirty="0" smtClean="0">
                <a:solidFill>
                  <a:schemeClr val="tx1"/>
                </a:solidFill>
                <a:latin typeface="+mn-lt"/>
                <a:ea typeface="+mn-ea"/>
                <a:cs typeface="+mn-cs"/>
              </a:rPr>
              <a:t>", or the "found object", and fixing these objects on a two-dimensional surface. Art historians often attribute the conception of collage as a reflection of the disorientation that resulted from the pace of the modern world. The first use of collage in fine art came from Picasso in 1912, one example being "Still-Life with Chair-Caning", in which he used printed oil-cloth that looked like chair-caning, as well as a rope encircling the painting to form a frame. Picasso's use of collage was followed by other Cubists, namely Juan Gris and Georges Braque. Picasso also began using cutouts from the newspaper, </a:t>
            </a:r>
            <a:r>
              <a:rPr lang="en-US" sz="1200" i="1" kern="1200" dirty="0" smtClean="0">
                <a:solidFill>
                  <a:schemeClr val="tx1"/>
                </a:solidFill>
                <a:latin typeface="+mn-lt"/>
                <a:ea typeface="+mn-ea"/>
                <a:cs typeface="+mn-cs"/>
              </a:rPr>
              <a:t>Le Journal</a:t>
            </a:r>
            <a:r>
              <a:rPr lang="en-US" sz="1200" kern="1200" dirty="0" smtClean="0">
                <a:solidFill>
                  <a:schemeClr val="tx1"/>
                </a:solidFill>
                <a:latin typeface="+mn-lt"/>
                <a:ea typeface="+mn-ea"/>
                <a:cs typeface="+mn-cs"/>
              </a:rPr>
              <a:t>, suggesting the implications of everyday events in art. Later in his career, Picasso being working with collage on three dimensional surfaces, as shown in his cardboard work, "Guitar" [3].</a:t>
            </a:r>
            <a:endParaRPr lang="en-US" dirty="0"/>
          </a:p>
        </p:txBody>
      </p:sp>
      <p:sp>
        <p:nvSpPr>
          <p:cNvPr id="4" name="Slide Number Placeholder 3"/>
          <p:cNvSpPr>
            <a:spLocks noGrp="1"/>
          </p:cNvSpPr>
          <p:nvPr>
            <p:ph type="sldNum" sz="quarter" idx="10"/>
          </p:nvPr>
        </p:nvSpPr>
        <p:spPr/>
        <p:txBody>
          <a:bodyPr/>
          <a:lstStyle/>
          <a:p>
            <a:fld id="{3873F4A0-DAB7-4B00-A7BF-9E1496000CC9}" type="slidenum">
              <a:rPr lang="en-US" smtClean="0"/>
              <a:pPr/>
              <a:t>4</a:t>
            </a:fld>
            <a:endParaRPr lang="en-US"/>
          </a:p>
        </p:txBody>
      </p:sp>
    </p:spTree>
    <p:extLst>
      <p:ext uri="{BB962C8B-B14F-4D97-AF65-F5344CB8AC3E}">
        <p14:creationId xmlns:p14="http://schemas.microsoft.com/office/powerpoint/2010/main" val="54695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Braque's paintings of 1908–1913 began to reflect his new interest in geometry and simultaneous </a:t>
            </a:r>
            <a:r>
              <a:rPr lang="en-US" dirty="0" smtClean="0">
                <a:hlinkClick r:id="rId3" action="ppaction://hlinkfile" tooltip="Perspective (graphical)"/>
              </a:rPr>
              <a:t>perspective</a:t>
            </a:r>
            <a:r>
              <a:rPr lang="en-US" dirty="0" smtClean="0"/>
              <a:t>. He conducted an intense study of the effects of light and perspective and the technical means that painters use to represent these effects, appearing to question the most standard of artistic conventions. In his village scenes, for example, Braque frequently reduced an architectural structure to a geometric form approximating a cube, yet rendered its shading so that it looked both flat and three-dimensional by fragmenting the image. He showed this in the painting "</a:t>
            </a:r>
            <a:r>
              <a:rPr lang="en-US" dirty="0" smtClean="0">
                <a:hlinkClick r:id="rId4" action="ppaction://hlinkfile" tooltip="House at L'estaque (page does not exist)"/>
              </a:rPr>
              <a:t>House at </a:t>
            </a:r>
            <a:r>
              <a:rPr lang="en-US" dirty="0" err="1" smtClean="0">
                <a:hlinkClick r:id="rId4" action="ppaction://hlinkfile" tooltip="House at L'estaque (page does not exist)"/>
              </a:rPr>
              <a:t>L'estaque</a:t>
            </a:r>
            <a:r>
              <a:rPr lang="en-US" dirty="0" smtClean="0"/>
              <a:t>". In this way, Braque called attention to the very nature of visual illusion and artistic representation.</a:t>
            </a:r>
          </a:p>
          <a:p>
            <a:r>
              <a:rPr lang="en-US" i="1" dirty="0" err="1" smtClean="0"/>
              <a:t>Fruitdish</a:t>
            </a:r>
            <a:r>
              <a:rPr lang="en-US" i="1" dirty="0" smtClean="0"/>
              <a:t> and Glass</a:t>
            </a:r>
            <a:r>
              <a:rPr lang="en-US" dirty="0" smtClean="0"/>
              <a:t>, </a:t>
            </a:r>
            <a:r>
              <a:rPr lang="en-US" dirty="0" err="1" smtClean="0">
                <a:hlinkClick r:id="rId5" action="ppaction://hlinkfile" tooltip="Papier collé"/>
              </a:rPr>
              <a:t>papier</a:t>
            </a:r>
            <a:r>
              <a:rPr lang="en-US" dirty="0" smtClean="0">
                <a:hlinkClick r:id="rId5" action="ppaction://hlinkfile" tooltip="Papier collé"/>
              </a:rPr>
              <a:t> </a:t>
            </a:r>
            <a:r>
              <a:rPr lang="en-US" dirty="0" err="1" smtClean="0">
                <a:hlinkClick r:id="rId5" action="ppaction://hlinkfile" tooltip="Papier collé"/>
              </a:rPr>
              <a:t>collé</a:t>
            </a:r>
            <a:r>
              <a:rPr lang="en-US" dirty="0" smtClean="0"/>
              <a:t> and charcoal on paper, 1912.</a:t>
            </a:r>
          </a:p>
          <a:p>
            <a:r>
              <a:rPr lang="en-US" dirty="0" smtClean="0"/>
              <a:t>Beginning in 1909, Braque began to work closely with </a:t>
            </a:r>
            <a:r>
              <a:rPr lang="en-US" dirty="0" smtClean="0">
                <a:hlinkClick r:id="rId6" action="ppaction://hlinkfile" tooltip="Pablo Picasso"/>
              </a:rPr>
              <a:t>Pablo Picasso</a:t>
            </a:r>
            <a:r>
              <a:rPr lang="en-US" dirty="0" smtClean="0"/>
              <a:t>, who had been developing a similar approach to painting. At the time Pablo Picasso was influenced by </a:t>
            </a:r>
            <a:r>
              <a:rPr lang="en-US" dirty="0" smtClean="0">
                <a:hlinkClick r:id="rId7" action="ppaction://hlinkfile" tooltip="Gauguin"/>
              </a:rPr>
              <a:t>Gauguin</a:t>
            </a:r>
            <a:r>
              <a:rPr lang="en-US" dirty="0" smtClean="0"/>
              <a:t>, Cézanne, </a:t>
            </a:r>
            <a:r>
              <a:rPr lang="en-US" dirty="0" smtClean="0">
                <a:hlinkClick r:id="rId8" action="ppaction://hlinkfile" tooltip="African tribal masks"/>
              </a:rPr>
              <a:t>African tribal masks</a:t>
            </a:r>
            <a:r>
              <a:rPr lang="en-US" dirty="0" smtClean="0"/>
              <a:t> and </a:t>
            </a:r>
            <a:r>
              <a:rPr lang="en-US" dirty="0" smtClean="0">
                <a:hlinkClick r:id="rId9" action="ppaction://hlinkfile" tooltip="Iberian sculpture"/>
              </a:rPr>
              <a:t>Iberian sculpture</a:t>
            </a:r>
            <a:r>
              <a:rPr lang="en-US" dirty="0" smtClean="0"/>
              <a:t>, while Braque was mostly interested in developing Cézanne's idea's of multiple perspectives. “A comparison of the works of Picasso and Braque during 1908 reveals that the effect of his encounter with Picasso was more to accelerate and intensify Braque’s exploration of Cézanne’s ideas, rather than to divert his thinking in any essential way.”</a:t>
            </a:r>
            <a:r>
              <a:rPr lang="en-US" baseline="30000" dirty="0" smtClean="0">
                <a:hlinkClick r:id="rId10" action="ppaction://hlinkfile"/>
              </a:rPr>
              <a:t>[1]</a:t>
            </a:r>
            <a:r>
              <a:rPr lang="en-US" dirty="0" smtClean="0"/>
              <a:t> The invention of Cubism was a joint effort between Picasso and Braque, then residents of </a:t>
            </a:r>
            <a:r>
              <a:rPr lang="en-US" dirty="0" smtClean="0">
                <a:hlinkClick r:id="rId11" action="ppaction://hlinkfile" tooltip="Montmartre"/>
              </a:rPr>
              <a:t>Montmartre</a:t>
            </a:r>
            <a:r>
              <a:rPr lang="en-US" dirty="0" smtClean="0"/>
              <a:t>, Paris. These artists were the movement's main innovators. After meeting in October or November 1907,</a:t>
            </a:r>
            <a:r>
              <a:rPr lang="en-US" baseline="30000" dirty="0" smtClean="0">
                <a:hlinkClick r:id="rId12" action="ppaction://hlinkfile"/>
              </a:rPr>
              <a:t>[2]</a:t>
            </a:r>
            <a:r>
              <a:rPr lang="en-US" dirty="0" smtClean="0"/>
              <a:t> Braque and Picasso, in particular, began working on the development of Cubism in 1908. Both artists produced paintings of monochromatic color and complex patterns of faceted form, now called </a:t>
            </a:r>
            <a:r>
              <a:rPr lang="en-US" dirty="0" smtClean="0">
                <a:hlinkClick r:id="rId13" action="ppaction://hlinkfile" tooltip="Analytic Cubism"/>
              </a:rPr>
              <a:t>Analytic Cubism</a:t>
            </a:r>
            <a:r>
              <a:rPr lang="en-US" dirty="0" smtClean="0"/>
              <a:t>.</a:t>
            </a:r>
          </a:p>
          <a:p>
            <a:r>
              <a:rPr lang="en-US" dirty="0" smtClean="0"/>
              <a:t>A decisive moment in its development occurred during the summer of 1911</a:t>
            </a:r>
            <a:r>
              <a:rPr lang="en-US" baseline="30000" dirty="0" smtClean="0">
                <a:hlinkClick r:id="rId14" action="ppaction://hlinkfile"/>
              </a:rPr>
              <a:t>[3]</a:t>
            </a:r>
            <a:r>
              <a:rPr lang="en-US" dirty="0" smtClean="0"/>
              <a:t>, when Georges Braque and </a:t>
            </a:r>
            <a:r>
              <a:rPr lang="en-US" dirty="0" smtClean="0">
                <a:hlinkClick r:id="rId6" action="ppaction://hlinkfile" tooltip="Pablo Picasso"/>
              </a:rPr>
              <a:t>Pablo Picasso</a:t>
            </a:r>
            <a:r>
              <a:rPr lang="en-US" dirty="0" smtClean="0"/>
              <a:t> painted side by side in </a:t>
            </a:r>
            <a:r>
              <a:rPr lang="en-US" dirty="0" err="1" smtClean="0">
                <a:hlinkClick r:id="rId15" action="ppaction://hlinkfile" tooltip="Céret"/>
              </a:rPr>
              <a:t>Céret</a:t>
            </a:r>
            <a:r>
              <a:rPr lang="en-US" dirty="0" smtClean="0"/>
              <a:t>, in the French Pyrenees, each artist producing paintings that are difficult—sometimes virtually impossible—to distinguish from those of the other. In 1912, they began to experiment with </a:t>
            </a:r>
            <a:r>
              <a:rPr lang="en-US" dirty="0" smtClean="0">
                <a:hlinkClick r:id="rId16" action="ppaction://hlinkfile" tooltip="Collage"/>
              </a:rPr>
              <a:t>collage</a:t>
            </a:r>
            <a:r>
              <a:rPr lang="en-US" dirty="0" smtClean="0"/>
              <a:t> and </a:t>
            </a:r>
            <a:r>
              <a:rPr lang="en-US" i="1" dirty="0" err="1" smtClean="0">
                <a:hlinkClick r:id="rId5" action="ppaction://hlinkfile" tooltip="Papier collé"/>
              </a:rPr>
              <a:t>papier</a:t>
            </a:r>
            <a:r>
              <a:rPr lang="en-US" i="1" dirty="0" smtClean="0">
                <a:hlinkClick r:id="rId5" action="ppaction://hlinkfile" tooltip="Papier collé"/>
              </a:rPr>
              <a:t> </a:t>
            </a:r>
            <a:r>
              <a:rPr lang="en-US" i="1" dirty="0" err="1" smtClean="0">
                <a:hlinkClick r:id="rId5" action="ppaction://hlinkfile" tooltip="Papier collé"/>
              </a:rPr>
              <a:t>collé</a:t>
            </a:r>
            <a:r>
              <a:rPr lang="en-US" i="1" dirty="0" smtClean="0"/>
              <a:t>.</a:t>
            </a:r>
            <a:endParaRPr lang="en-US" dirty="0" smtClean="0"/>
          </a:p>
          <a:p>
            <a:r>
              <a:rPr lang="en-US" dirty="0" smtClean="0"/>
              <a:t>Their productive collaboration continued and they worked closely together until the outbreak of </a:t>
            </a:r>
            <a:r>
              <a:rPr lang="en-US" dirty="0" smtClean="0">
                <a:hlinkClick r:id="rId17" action="ppaction://hlinkfile" tooltip="World War I"/>
              </a:rPr>
              <a:t>World War I</a:t>
            </a:r>
            <a:r>
              <a:rPr lang="en-US" dirty="0" smtClean="0"/>
              <a:t> in 1914 when Braque enlisted in the French Army, leaving Paris to fight in the </a:t>
            </a:r>
            <a:r>
              <a:rPr lang="en-US" dirty="0" smtClean="0">
                <a:hlinkClick r:id="rId17" action="ppaction://hlinkfile" tooltip="World War I"/>
              </a:rPr>
              <a:t>First World War</a:t>
            </a:r>
            <a:r>
              <a:rPr lang="en-US" dirty="0" smtClean="0"/>
              <a:t>.</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3873F4A0-DAB7-4B00-A7BF-9E1496000CC9}" type="slidenum">
              <a:rPr lang="en-US" smtClean="0"/>
              <a:pPr/>
              <a:t>5</a:t>
            </a:fld>
            <a:endParaRPr lang="en-US"/>
          </a:p>
        </p:txBody>
      </p:sp>
    </p:spTree>
    <p:extLst>
      <p:ext uri="{BB962C8B-B14F-4D97-AF65-F5344CB8AC3E}">
        <p14:creationId xmlns:p14="http://schemas.microsoft.com/office/powerpoint/2010/main" val="131665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867F3E-39DE-4EBD-AC04-29D26BAFEBC0}" type="datetimeFigureOut">
              <a:rPr lang="en-US" smtClean="0"/>
              <a:pPr/>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6B7BF-20D9-44AD-8441-84D66459D0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867F3E-39DE-4EBD-AC04-29D26BAFEBC0}" type="datetimeFigureOut">
              <a:rPr lang="en-US" smtClean="0"/>
              <a:pPr/>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6B7BF-20D9-44AD-8441-84D66459D0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867F3E-39DE-4EBD-AC04-29D26BAFEBC0}" type="datetimeFigureOut">
              <a:rPr lang="en-US" smtClean="0"/>
              <a:pPr/>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6B7BF-20D9-44AD-8441-84D66459D0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867F3E-39DE-4EBD-AC04-29D26BAFEBC0}" type="datetimeFigureOut">
              <a:rPr lang="en-US" smtClean="0"/>
              <a:pPr/>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6B7BF-20D9-44AD-8441-84D66459D0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867F3E-39DE-4EBD-AC04-29D26BAFEBC0}" type="datetimeFigureOut">
              <a:rPr lang="en-US" smtClean="0"/>
              <a:pPr/>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6B7BF-20D9-44AD-8441-84D66459D0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867F3E-39DE-4EBD-AC04-29D26BAFEBC0}" type="datetimeFigureOut">
              <a:rPr lang="en-US" smtClean="0"/>
              <a:pPr/>
              <a:t>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6B7BF-20D9-44AD-8441-84D66459D0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867F3E-39DE-4EBD-AC04-29D26BAFEBC0}" type="datetimeFigureOut">
              <a:rPr lang="en-US" smtClean="0"/>
              <a:pPr/>
              <a:t>6/28/2016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C6B7BF-20D9-44AD-8441-84D66459D0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867F3E-39DE-4EBD-AC04-29D26BAFEBC0}" type="datetimeFigureOut">
              <a:rPr lang="en-US" smtClean="0"/>
              <a:pPr/>
              <a:t>6/28/2016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C6B7BF-20D9-44AD-8441-84D66459D0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67F3E-39DE-4EBD-AC04-29D26BAFEBC0}" type="datetimeFigureOut">
              <a:rPr lang="en-US" smtClean="0"/>
              <a:pPr/>
              <a:t>6/28/2016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C6B7BF-20D9-44AD-8441-84D66459D0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867F3E-39DE-4EBD-AC04-29D26BAFEBC0}" type="datetimeFigureOut">
              <a:rPr lang="en-US" smtClean="0"/>
              <a:pPr/>
              <a:t>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6B7BF-20D9-44AD-8441-84D66459D0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867F3E-39DE-4EBD-AC04-29D26BAFEBC0}" type="datetimeFigureOut">
              <a:rPr lang="en-US" smtClean="0"/>
              <a:pPr/>
              <a:t>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6B7BF-20D9-44AD-8441-84D66459D0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67F3E-39DE-4EBD-AC04-29D26BAFEBC0}" type="datetimeFigureOut">
              <a:rPr lang="en-US" smtClean="0"/>
              <a:pPr/>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6B7BF-20D9-44AD-8441-84D66459D0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ate.org.uk/collection/T/T00/T00214_9.jpg"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artlex.com/ArtLex/Pas.html#anchor1042158" TargetMode="External"/><Relationship Id="rId5" Type="http://schemas.openxmlformats.org/officeDocument/2006/relationships/hyperlink" Target="http://www.artlex.com/ArtLex/O.html#anchor5764039" TargetMode="External"/><Relationship Id="rId4" Type="http://schemas.openxmlformats.org/officeDocument/2006/relationships/hyperlink" Target="http://www.artlex.com/ArtLex/p/paper.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upload.wikimedia.org/wikipedia/en/4/48/Romare_Bearden_-_Patchwork_Quilt._1970._Cut-and-pasted_cloth_and_paper_with_synthetic_polymer_paint_on_composition_board,_Museum_of_Modern_Art.jpg" TargetMode="Externa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lstStyle/>
          <a:p>
            <a:r>
              <a:rPr lang="en-US" dirty="0" smtClean="0">
                <a:latin typeface="Bodoni MT Black" pitchFamily="18" charset="0"/>
              </a:rPr>
              <a:t>The Art of </a:t>
            </a:r>
            <a:r>
              <a:rPr lang="en-US" dirty="0" smtClean="0">
                <a:solidFill>
                  <a:srgbClr val="FF0000"/>
                </a:solidFill>
                <a:latin typeface="Bodoni MT Black" pitchFamily="18" charset="0"/>
              </a:rPr>
              <a:t>Collage</a:t>
            </a:r>
            <a:endParaRPr lang="en-US" dirty="0">
              <a:solidFill>
                <a:srgbClr val="FF0000"/>
              </a:solidFill>
              <a:latin typeface="Bodoni MT Black" pitchFamily="18" charset="0"/>
            </a:endParaRPr>
          </a:p>
        </p:txBody>
      </p:sp>
      <p:pic>
        <p:nvPicPr>
          <p:cNvPr id="14338" name="Picture 2" descr="http://www.tate.org.uk/collection/T/T00/T00214_9.jpg"/>
          <p:cNvPicPr>
            <a:picLocks noChangeAspect="1" noChangeArrowheads="1"/>
          </p:cNvPicPr>
          <p:nvPr/>
        </p:nvPicPr>
        <p:blipFill>
          <a:blip r:embed="rId2" cstate="print"/>
          <a:srcRect/>
          <a:stretch>
            <a:fillRect/>
          </a:stretch>
        </p:blipFill>
        <p:spPr bwMode="auto">
          <a:xfrm>
            <a:off x="1676400" y="2099106"/>
            <a:ext cx="3343275" cy="4377894"/>
          </a:xfrm>
          <a:prstGeom prst="rect">
            <a:avLst/>
          </a:prstGeom>
          <a:noFill/>
        </p:spPr>
      </p:pic>
      <p:sp>
        <p:nvSpPr>
          <p:cNvPr id="5" name="Rectangle 4"/>
          <p:cNvSpPr/>
          <p:nvPr/>
        </p:nvSpPr>
        <p:spPr>
          <a:xfrm>
            <a:off x="5410200" y="5334000"/>
            <a:ext cx="3048000" cy="600164"/>
          </a:xfrm>
          <a:prstGeom prst="rect">
            <a:avLst/>
          </a:prstGeom>
        </p:spPr>
        <p:txBody>
          <a:bodyPr wrap="square">
            <a:spAutoFit/>
          </a:bodyPr>
          <a:lstStyle/>
          <a:p>
            <a:r>
              <a:rPr lang="en-US" sz="1100" dirty="0" smtClean="0"/>
              <a:t>Kurt </a:t>
            </a:r>
            <a:r>
              <a:rPr lang="en-US" sz="1100" dirty="0" err="1" smtClean="0"/>
              <a:t>Schwitters</a:t>
            </a:r>
            <a:r>
              <a:rPr lang="en-US" sz="1100" dirty="0" smtClean="0"/>
              <a:t>, </a:t>
            </a:r>
            <a:r>
              <a:rPr lang="en-US" sz="1100" i="1" dirty="0" smtClean="0">
                <a:hlinkClick r:id="rId3"/>
              </a:rPr>
              <a:t>Opened by Customs</a:t>
            </a:r>
            <a:r>
              <a:rPr lang="en-US" sz="1100" dirty="0" smtClean="0"/>
              <a:t>, 1937-8, </a:t>
            </a:r>
            <a:r>
              <a:rPr lang="en-US" sz="1100" dirty="0" smtClean="0">
                <a:hlinkClick r:id="rId4" action="ppaction://hlinkfile"/>
              </a:rPr>
              <a:t>paper</a:t>
            </a:r>
            <a:r>
              <a:rPr lang="en-US" sz="1100" dirty="0" smtClean="0"/>
              <a:t> collage, </a:t>
            </a:r>
            <a:r>
              <a:rPr lang="en-US" sz="1100" dirty="0" smtClean="0">
                <a:hlinkClick r:id="rId5" action="ppaction://hlinkfile"/>
              </a:rPr>
              <a:t>oil</a:t>
            </a:r>
            <a:r>
              <a:rPr lang="en-US" sz="1100" dirty="0" smtClean="0"/>
              <a:t> and </a:t>
            </a:r>
            <a:r>
              <a:rPr lang="en-US" sz="1100" dirty="0" smtClean="0">
                <a:hlinkClick r:id="rId6" action="ppaction://hlinkfile"/>
              </a:rPr>
              <a:t>pencil</a:t>
            </a:r>
            <a:r>
              <a:rPr lang="en-US" sz="1100" dirty="0" smtClean="0"/>
              <a:t> on </a:t>
            </a:r>
            <a:r>
              <a:rPr lang="en-US" sz="1100" dirty="0" smtClean="0">
                <a:hlinkClick r:id="rId4" action="ppaction://hlinkfile"/>
              </a:rPr>
              <a:t>paper</a:t>
            </a:r>
            <a:r>
              <a:rPr lang="en-US" sz="1100" dirty="0" smtClean="0"/>
              <a:t>, 33.1 x 25.3 cm, Tate Gallery, London.</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Romare Bearden - Patchwork Quilt. 1970. Cut-and-pasted cloth and paper with synthetic polymer paint on composition board, Museum of Modern Art.jpg">
            <a:hlinkClick r:id="rId2"/>
          </p:cNvPr>
          <p:cNvPicPr>
            <a:picLocks noChangeAspect="1" noChangeArrowheads="1"/>
          </p:cNvPicPr>
          <p:nvPr/>
        </p:nvPicPr>
        <p:blipFill>
          <a:blip r:embed="rId3" cstate="print"/>
          <a:srcRect/>
          <a:stretch>
            <a:fillRect/>
          </a:stretch>
        </p:blipFill>
        <p:spPr bwMode="auto">
          <a:xfrm>
            <a:off x="5257800" y="3581400"/>
            <a:ext cx="2908300" cy="2170113"/>
          </a:xfrm>
          <a:prstGeom prst="rect">
            <a:avLst/>
          </a:prstGeom>
          <a:noFill/>
          <a:ln w="9525">
            <a:noFill/>
            <a:miter lim="800000"/>
            <a:headEnd/>
            <a:tailEnd/>
          </a:ln>
        </p:spPr>
      </p:pic>
      <p:sp>
        <p:nvSpPr>
          <p:cNvPr id="9219" name="TextBox 2"/>
          <p:cNvSpPr txBox="1">
            <a:spLocks noChangeArrowheads="1"/>
          </p:cNvSpPr>
          <p:nvPr/>
        </p:nvSpPr>
        <p:spPr bwMode="auto">
          <a:xfrm>
            <a:off x="5486400" y="5943600"/>
            <a:ext cx="2286000" cy="276225"/>
          </a:xfrm>
          <a:prstGeom prst="rect">
            <a:avLst/>
          </a:prstGeom>
          <a:noFill/>
          <a:ln w="9525">
            <a:noFill/>
            <a:miter lim="800000"/>
            <a:headEnd/>
            <a:tailEnd/>
          </a:ln>
        </p:spPr>
        <p:txBody>
          <a:bodyPr>
            <a:spAutoFit/>
          </a:bodyPr>
          <a:lstStyle/>
          <a:p>
            <a:r>
              <a:rPr lang="en-US" sz="1200" i="1"/>
              <a:t>Patchwork Quilt</a:t>
            </a:r>
          </a:p>
        </p:txBody>
      </p:sp>
      <p:sp>
        <p:nvSpPr>
          <p:cNvPr id="9220" name="TextBox 3"/>
          <p:cNvSpPr txBox="1">
            <a:spLocks noChangeArrowheads="1"/>
          </p:cNvSpPr>
          <p:nvPr/>
        </p:nvSpPr>
        <p:spPr bwMode="auto">
          <a:xfrm>
            <a:off x="457200" y="609600"/>
            <a:ext cx="6781800" cy="1230313"/>
          </a:xfrm>
          <a:prstGeom prst="rect">
            <a:avLst/>
          </a:prstGeom>
          <a:noFill/>
          <a:ln w="9525">
            <a:noFill/>
            <a:miter lim="800000"/>
            <a:headEnd/>
            <a:tailEnd/>
          </a:ln>
        </p:spPr>
        <p:txBody>
          <a:bodyPr>
            <a:spAutoFit/>
          </a:bodyPr>
          <a:lstStyle/>
          <a:p>
            <a:r>
              <a:rPr lang="en-US" sz="2800">
                <a:latin typeface="Tempus Sans ITC" pitchFamily="82" charset="0"/>
              </a:rPr>
              <a:t>The collage art of </a:t>
            </a:r>
            <a:r>
              <a:rPr lang="en-US" sz="2800" b="1">
                <a:latin typeface="Tempus Sans ITC" pitchFamily="82" charset="0"/>
              </a:rPr>
              <a:t>Romare Bearden </a:t>
            </a:r>
            <a:r>
              <a:rPr lang="en-US" sz="2800">
                <a:latin typeface="Tempus Sans ITC" pitchFamily="82" charset="0"/>
              </a:rPr>
              <a:t>(1911-1988).</a:t>
            </a:r>
          </a:p>
          <a:p>
            <a:r>
              <a:rPr lang="en-US"/>
              <a:t> </a:t>
            </a:r>
          </a:p>
        </p:txBody>
      </p:sp>
      <p:sp>
        <p:nvSpPr>
          <p:cNvPr id="9221" name="Rectangle 4"/>
          <p:cNvSpPr>
            <a:spLocks noChangeArrowheads="1"/>
          </p:cNvSpPr>
          <p:nvPr/>
        </p:nvSpPr>
        <p:spPr bwMode="auto">
          <a:xfrm>
            <a:off x="1828800" y="1219200"/>
            <a:ext cx="6781800" cy="1477328"/>
          </a:xfrm>
          <a:prstGeom prst="rect">
            <a:avLst/>
          </a:prstGeom>
          <a:noFill/>
          <a:ln w="9525">
            <a:noFill/>
            <a:miter lim="800000"/>
            <a:headEnd/>
            <a:tailEnd/>
          </a:ln>
        </p:spPr>
        <p:txBody>
          <a:bodyPr>
            <a:spAutoFit/>
          </a:bodyPr>
          <a:lstStyle/>
          <a:p>
            <a:r>
              <a:rPr lang="en-US" dirty="0">
                <a:latin typeface="Book Antiqua" pitchFamily="18" charset="0"/>
              </a:rPr>
              <a:t>Combining inspiration from jazz and the blues, classical mythology, Chinese calligraphy, the African American experience, and certain European </a:t>
            </a:r>
            <a:r>
              <a:rPr lang="en-US" dirty="0" smtClean="0">
                <a:latin typeface="Book Antiqua" pitchFamily="18" charset="0"/>
              </a:rPr>
              <a:t>painters and  collage artists, </a:t>
            </a:r>
            <a:r>
              <a:rPr lang="en-US" dirty="0">
                <a:latin typeface="Book Antiqua" pitchFamily="18" charset="0"/>
              </a:rPr>
              <a:t>Bearden's work is incredibly diverse in medium, symbols, and style.</a:t>
            </a:r>
          </a:p>
        </p:txBody>
      </p:sp>
      <p:pic>
        <p:nvPicPr>
          <p:cNvPr id="9222" name="Picture 2" descr="bearden1a.jpg (29697 bytes)"/>
          <p:cNvPicPr>
            <a:picLocks noChangeAspect="1" noChangeArrowheads="1"/>
          </p:cNvPicPr>
          <p:nvPr/>
        </p:nvPicPr>
        <p:blipFill>
          <a:blip r:embed="rId4" cstate="print"/>
          <a:srcRect/>
          <a:stretch>
            <a:fillRect/>
          </a:stretch>
        </p:blipFill>
        <p:spPr bwMode="auto">
          <a:xfrm>
            <a:off x="685800" y="2743200"/>
            <a:ext cx="3733800" cy="3048000"/>
          </a:xfrm>
          <a:prstGeom prst="rect">
            <a:avLst/>
          </a:prstGeom>
          <a:noFill/>
          <a:ln w="9525">
            <a:noFill/>
            <a:miter lim="800000"/>
            <a:headEnd/>
            <a:tailEnd/>
          </a:ln>
        </p:spPr>
      </p:pic>
      <p:sp>
        <p:nvSpPr>
          <p:cNvPr id="9223" name="Rectangle 6"/>
          <p:cNvSpPr>
            <a:spLocks noChangeArrowheads="1"/>
          </p:cNvSpPr>
          <p:nvPr/>
        </p:nvSpPr>
        <p:spPr bwMode="auto">
          <a:xfrm>
            <a:off x="1447800" y="5867400"/>
            <a:ext cx="2760663" cy="276225"/>
          </a:xfrm>
          <a:prstGeom prst="rect">
            <a:avLst/>
          </a:prstGeom>
          <a:noFill/>
          <a:ln w="9525">
            <a:noFill/>
            <a:miter lim="800000"/>
            <a:headEnd/>
            <a:tailEnd/>
          </a:ln>
        </p:spPr>
        <p:txBody>
          <a:bodyPr wrap="none">
            <a:spAutoFit/>
          </a:bodyPr>
          <a:lstStyle/>
          <a:p>
            <a:r>
              <a:rPr lang="en-US" sz="1200" i="1" dirty="0"/>
              <a:t>Tomorrow I May Be Far Away, 1967</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image] The Block II, 1972"/>
          <p:cNvPicPr>
            <a:picLocks noChangeAspect="1" noChangeArrowheads="1"/>
          </p:cNvPicPr>
          <p:nvPr/>
        </p:nvPicPr>
        <p:blipFill>
          <a:blip r:embed="rId2" cstate="print"/>
          <a:srcRect/>
          <a:stretch>
            <a:fillRect/>
          </a:stretch>
        </p:blipFill>
        <p:spPr bwMode="auto">
          <a:xfrm>
            <a:off x="762000" y="609600"/>
            <a:ext cx="5810250" cy="2057400"/>
          </a:xfrm>
          <a:prstGeom prst="rect">
            <a:avLst/>
          </a:prstGeom>
          <a:noFill/>
          <a:ln w="9525">
            <a:noFill/>
            <a:miter lim="800000"/>
            <a:headEnd/>
            <a:tailEnd/>
          </a:ln>
        </p:spPr>
      </p:pic>
      <p:sp>
        <p:nvSpPr>
          <p:cNvPr id="10243" name="TextBox 2"/>
          <p:cNvSpPr txBox="1">
            <a:spLocks noChangeArrowheads="1"/>
          </p:cNvSpPr>
          <p:nvPr/>
        </p:nvSpPr>
        <p:spPr bwMode="auto">
          <a:xfrm>
            <a:off x="914400" y="2743200"/>
            <a:ext cx="3505200" cy="276225"/>
          </a:xfrm>
          <a:prstGeom prst="rect">
            <a:avLst/>
          </a:prstGeom>
          <a:noFill/>
          <a:ln w="9525">
            <a:noFill/>
            <a:miter lim="800000"/>
            <a:headEnd/>
            <a:tailEnd/>
          </a:ln>
        </p:spPr>
        <p:txBody>
          <a:bodyPr>
            <a:spAutoFit/>
          </a:bodyPr>
          <a:lstStyle/>
          <a:p>
            <a:r>
              <a:rPr lang="en-US" sz="1200"/>
              <a:t>The Block II</a:t>
            </a:r>
          </a:p>
        </p:txBody>
      </p:sp>
      <p:pic>
        <p:nvPicPr>
          <p:cNvPr id="10244" name="Picture 2" descr="[mage] Card Players, 1982"/>
          <p:cNvPicPr>
            <a:picLocks noChangeAspect="1" noChangeArrowheads="1"/>
          </p:cNvPicPr>
          <p:nvPr/>
        </p:nvPicPr>
        <p:blipFill>
          <a:blip r:embed="rId3" cstate="print"/>
          <a:srcRect/>
          <a:stretch>
            <a:fillRect/>
          </a:stretch>
        </p:blipFill>
        <p:spPr bwMode="auto">
          <a:xfrm>
            <a:off x="3886200" y="2971800"/>
            <a:ext cx="4933950" cy="3714750"/>
          </a:xfrm>
          <a:prstGeom prst="rect">
            <a:avLst/>
          </a:prstGeom>
          <a:noFill/>
          <a:ln w="9525">
            <a:noFill/>
            <a:miter lim="800000"/>
            <a:headEnd/>
            <a:tailEnd/>
          </a:ln>
        </p:spPr>
      </p:pic>
      <p:sp>
        <p:nvSpPr>
          <p:cNvPr id="10245" name="TextBox 4"/>
          <p:cNvSpPr txBox="1">
            <a:spLocks noChangeArrowheads="1"/>
          </p:cNvSpPr>
          <p:nvPr/>
        </p:nvSpPr>
        <p:spPr bwMode="auto">
          <a:xfrm>
            <a:off x="2286000" y="5562600"/>
            <a:ext cx="1905000" cy="307975"/>
          </a:xfrm>
          <a:prstGeom prst="rect">
            <a:avLst/>
          </a:prstGeom>
          <a:noFill/>
          <a:ln w="9525">
            <a:noFill/>
            <a:miter lim="800000"/>
            <a:headEnd/>
            <a:tailEnd/>
          </a:ln>
        </p:spPr>
        <p:txBody>
          <a:bodyPr>
            <a:spAutoFit/>
          </a:bodyPr>
          <a:lstStyle/>
          <a:p>
            <a:r>
              <a:rPr lang="en-US" sz="1400"/>
              <a:t>The card players</a:t>
            </a:r>
          </a:p>
        </p:txBody>
      </p:sp>
      <p:sp>
        <p:nvSpPr>
          <p:cNvPr id="10246" name="Rounded Rectangle 5"/>
          <p:cNvSpPr>
            <a:spLocks noChangeArrowheads="1"/>
          </p:cNvSpPr>
          <p:nvPr/>
        </p:nvSpPr>
        <p:spPr bwMode="auto">
          <a:xfrm>
            <a:off x="914400" y="3505200"/>
            <a:ext cx="2209800" cy="1600200"/>
          </a:xfrm>
          <a:prstGeom prst="roundRect">
            <a:avLst>
              <a:gd name="adj" fmla="val 16667"/>
            </a:avLst>
          </a:prstGeom>
          <a:solidFill>
            <a:schemeClr val="accent1"/>
          </a:solidFill>
          <a:ln w="9525" algn="ctr">
            <a:solidFill>
              <a:schemeClr val="tx1"/>
            </a:solidFill>
            <a:round/>
            <a:headEnd/>
            <a:tailEnd/>
          </a:ln>
        </p:spPr>
        <p:txBody>
          <a:bodyPr/>
          <a:lstStyle/>
          <a:p>
            <a:r>
              <a:rPr lang="en-US"/>
              <a:t>What kind of </a:t>
            </a:r>
            <a:r>
              <a:rPr lang="en-US" b="1"/>
              <a:t>shapes</a:t>
            </a:r>
            <a:r>
              <a:rPr lang="en-US"/>
              <a:t> and </a:t>
            </a:r>
            <a:r>
              <a:rPr lang="en-US" b="1"/>
              <a:t>visual textures</a:t>
            </a:r>
            <a:r>
              <a:rPr lang="en-US"/>
              <a:t> do you see in Bearden’s collages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47800" y="2514600"/>
            <a:ext cx="6324600" cy="1676400"/>
          </a:xfrm>
        </p:spPr>
        <p:txBody>
          <a:bodyPr/>
          <a:lstStyle/>
          <a:p>
            <a:pPr eaLnBrk="1" hangingPunct="1"/>
            <a:r>
              <a:rPr lang="en-US" sz="5500" b="1" smtClean="0">
                <a:latin typeface="Tempus Sans ITC" pitchFamily="82" charset="0"/>
              </a:rPr>
              <a:t>\</a:t>
            </a:r>
          </a:p>
        </p:txBody>
      </p:sp>
      <p:pic>
        <p:nvPicPr>
          <p:cNvPr id="3076" name="Picture 4" descr="C:\Users\User\AppData\Local\Microsoft\Windows\Temporary Internet Files\Content.IE5\ABWM5Z3J\MCj04347790000[1].png"/>
          <p:cNvPicPr>
            <a:picLocks noChangeAspect="1" noChangeArrowheads="1"/>
          </p:cNvPicPr>
          <p:nvPr/>
        </p:nvPicPr>
        <p:blipFill>
          <a:blip r:embed="rId3" cstate="print"/>
          <a:srcRect/>
          <a:stretch>
            <a:fillRect/>
          </a:stretch>
        </p:blipFill>
        <p:spPr bwMode="auto">
          <a:xfrm>
            <a:off x="7010400" y="2057400"/>
            <a:ext cx="1905000" cy="1905000"/>
          </a:xfrm>
          <a:prstGeom prst="rect">
            <a:avLst/>
          </a:prstGeom>
          <a:noFill/>
          <a:ln w="9525">
            <a:noFill/>
            <a:miter lim="800000"/>
            <a:headEnd/>
            <a:tailEnd/>
          </a:ln>
        </p:spPr>
      </p:pic>
      <p:sp>
        <p:nvSpPr>
          <p:cNvPr id="2051" name="Rectangle 3"/>
          <p:cNvSpPr>
            <a:spLocks noGrp="1" noChangeArrowheads="1"/>
          </p:cNvSpPr>
          <p:nvPr>
            <p:ph type="subTitle" idx="1"/>
          </p:nvPr>
        </p:nvSpPr>
        <p:spPr>
          <a:xfrm>
            <a:off x="457200" y="685800"/>
            <a:ext cx="8229600" cy="1600200"/>
          </a:xfrm>
        </p:spPr>
        <p:txBody>
          <a:bodyPr>
            <a:normAutofit fontScale="92500" lnSpcReduction="20000"/>
          </a:bodyPr>
          <a:lstStyle/>
          <a:p>
            <a:pPr eaLnBrk="1" hangingPunct="1">
              <a:lnSpc>
                <a:spcPct val="90000"/>
              </a:lnSpc>
            </a:pPr>
            <a:r>
              <a:rPr lang="en-US" u="sng" dirty="0" smtClean="0">
                <a:latin typeface="Tempus Sans ITC" pitchFamily="82" charset="0"/>
                <a:cs typeface="Aharoni" pitchFamily="2" charset="-79"/>
              </a:rPr>
              <a:t>Word Splash</a:t>
            </a:r>
            <a:r>
              <a:rPr lang="en-US" dirty="0" smtClean="0">
                <a:latin typeface="Aharoni" pitchFamily="2" charset="-79"/>
                <a:cs typeface="Aharoni" pitchFamily="2" charset="-79"/>
              </a:rPr>
              <a:t>: Predict how you think these words will connect to the lesson about </a:t>
            </a:r>
            <a:r>
              <a:rPr lang="en-US" i="1" dirty="0" smtClean="0">
                <a:latin typeface="Aharoni" pitchFamily="2" charset="-79"/>
                <a:cs typeface="Aharoni" pitchFamily="2" charset="-79"/>
              </a:rPr>
              <a:t>collage</a:t>
            </a:r>
            <a:r>
              <a:rPr lang="en-US" dirty="0" smtClean="0">
                <a:latin typeface="Aharoni" pitchFamily="2" charset="-79"/>
                <a:cs typeface="Aharoni" pitchFamily="2" charset="-79"/>
              </a:rPr>
              <a:t>.  </a:t>
            </a:r>
            <a:r>
              <a:rPr lang="en-US" sz="2400" dirty="0" smtClean="0">
                <a:latin typeface="Aharoni" pitchFamily="2" charset="-79"/>
                <a:cs typeface="Aharoni" pitchFamily="2" charset="-79"/>
              </a:rPr>
              <a:t>Write one or two sentences that contain as many of these words as you can to explain what you think you will learn.</a:t>
            </a:r>
          </a:p>
        </p:txBody>
      </p:sp>
      <p:sp>
        <p:nvSpPr>
          <p:cNvPr id="3078" name="AutoShape 6"/>
          <p:cNvSpPr>
            <a:spLocks noChangeArrowheads="1"/>
          </p:cNvSpPr>
          <p:nvPr/>
        </p:nvSpPr>
        <p:spPr bwMode="auto">
          <a:xfrm>
            <a:off x="1752600" y="3200400"/>
            <a:ext cx="6172200" cy="3657600"/>
          </a:xfrm>
          <a:prstGeom prst="cloudCallout">
            <a:avLst>
              <a:gd name="adj1" fmla="val -81403"/>
              <a:gd name="adj2" fmla="val 16972"/>
            </a:avLst>
          </a:prstGeom>
          <a:solidFill>
            <a:schemeClr val="accent1"/>
          </a:solidFill>
          <a:ln w="9525">
            <a:solidFill>
              <a:schemeClr val="tx1"/>
            </a:solidFill>
            <a:round/>
            <a:headEnd/>
            <a:tailEnd/>
          </a:ln>
          <a:effectLst/>
        </p:spPr>
        <p:txBody>
          <a:bodyPr/>
          <a:lstStyle/>
          <a:p>
            <a:pPr algn="ctr"/>
            <a:endParaRPr lang="en-US"/>
          </a:p>
        </p:txBody>
      </p:sp>
      <p:sp>
        <p:nvSpPr>
          <p:cNvPr id="3079" name="Rectangle 7"/>
          <p:cNvSpPr>
            <a:spLocks noChangeArrowheads="1"/>
          </p:cNvSpPr>
          <p:nvPr/>
        </p:nvSpPr>
        <p:spPr bwMode="auto">
          <a:xfrm>
            <a:off x="0" y="4419600"/>
            <a:ext cx="1752600" cy="1447800"/>
          </a:xfrm>
          <a:prstGeom prst="rect">
            <a:avLst/>
          </a:prstGeom>
          <a:solidFill>
            <a:schemeClr val="bg1"/>
          </a:solidFill>
          <a:ln w="9525">
            <a:noFill/>
            <a:miter lim="800000"/>
            <a:headEnd/>
            <a:tailEnd/>
          </a:ln>
          <a:effectLst/>
        </p:spPr>
        <p:txBody>
          <a:bodyPr wrap="none" anchor="ctr"/>
          <a:lstStyle/>
          <a:p>
            <a:endParaRPr lang="en-US"/>
          </a:p>
        </p:txBody>
      </p:sp>
      <p:sp>
        <p:nvSpPr>
          <p:cNvPr id="3081" name="Text Box 9"/>
          <p:cNvSpPr txBox="1">
            <a:spLocks noChangeArrowheads="1"/>
          </p:cNvSpPr>
          <p:nvPr/>
        </p:nvSpPr>
        <p:spPr bwMode="auto">
          <a:xfrm>
            <a:off x="2438400" y="4343400"/>
            <a:ext cx="8382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082" name="Text Box 10"/>
          <p:cNvSpPr txBox="1">
            <a:spLocks noChangeArrowheads="1"/>
          </p:cNvSpPr>
          <p:nvPr/>
        </p:nvSpPr>
        <p:spPr bwMode="auto">
          <a:xfrm>
            <a:off x="5334000" y="5257800"/>
            <a:ext cx="1143000" cy="457200"/>
          </a:xfrm>
          <a:prstGeom prst="rect">
            <a:avLst/>
          </a:prstGeom>
          <a:noFill/>
          <a:ln w="9525">
            <a:noFill/>
            <a:miter lim="800000"/>
            <a:headEnd/>
            <a:tailEnd/>
          </a:ln>
          <a:effectLst/>
        </p:spPr>
        <p:txBody>
          <a:bodyPr>
            <a:spAutoFit/>
          </a:bodyPr>
          <a:lstStyle/>
          <a:p>
            <a:pPr>
              <a:spcBef>
                <a:spcPct val="50000"/>
              </a:spcBef>
            </a:pPr>
            <a:r>
              <a:rPr lang="en-US" sz="2400">
                <a:latin typeface="Centaur" pitchFamily="18" charset="0"/>
              </a:rPr>
              <a:t>depth</a:t>
            </a:r>
          </a:p>
        </p:txBody>
      </p:sp>
      <p:sp>
        <p:nvSpPr>
          <p:cNvPr id="3083" name="Text Box 11"/>
          <p:cNvSpPr txBox="1">
            <a:spLocks noChangeArrowheads="1"/>
          </p:cNvSpPr>
          <p:nvPr/>
        </p:nvSpPr>
        <p:spPr bwMode="auto">
          <a:xfrm>
            <a:off x="4495800" y="3657600"/>
            <a:ext cx="8382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084" name="Text Box 12"/>
          <p:cNvSpPr txBox="1">
            <a:spLocks noChangeArrowheads="1"/>
          </p:cNvSpPr>
          <p:nvPr/>
        </p:nvSpPr>
        <p:spPr bwMode="auto">
          <a:xfrm>
            <a:off x="2971800" y="5410200"/>
            <a:ext cx="8382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085" name="Text Box 13"/>
          <p:cNvSpPr txBox="1">
            <a:spLocks noChangeArrowheads="1"/>
          </p:cNvSpPr>
          <p:nvPr/>
        </p:nvSpPr>
        <p:spPr bwMode="auto">
          <a:xfrm>
            <a:off x="2743200" y="4495800"/>
            <a:ext cx="838200" cy="366713"/>
          </a:xfrm>
          <a:prstGeom prst="rect">
            <a:avLst/>
          </a:prstGeom>
          <a:noFill/>
          <a:ln w="9525">
            <a:noFill/>
            <a:miter lim="800000"/>
            <a:headEnd/>
            <a:tailEnd/>
          </a:ln>
          <a:effectLst/>
        </p:spPr>
        <p:txBody>
          <a:bodyPr>
            <a:spAutoFit/>
          </a:bodyPr>
          <a:lstStyle/>
          <a:p>
            <a:pPr>
              <a:spcBef>
                <a:spcPct val="50000"/>
              </a:spcBef>
            </a:pPr>
            <a:r>
              <a:rPr lang="en-US" dirty="0">
                <a:latin typeface="Comic Sans MS" pitchFamily="66" charset="0"/>
              </a:rPr>
              <a:t>jazz</a:t>
            </a:r>
          </a:p>
        </p:txBody>
      </p:sp>
      <p:sp>
        <p:nvSpPr>
          <p:cNvPr id="3086" name="Text Box 14"/>
          <p:cNvSpPr txBox="1">
            <a:spLocks noChangeArrowheads="1"/>
          </p:cNvSpPr>
          <p:nvPr/>
        </p:nvSpPr>
        <p:spPr bwMode="auto">
          <a:xfrm>
            <a:off x="4114800" y="3810000"/>
            <a:ext cx="1447800" cy="366713"/>
          </a:xfrm>
          <a:prstGeom prst="rect">
            <a:avLst/>
          </a:prstGeom>
          <a:noFill/>
          <a:ln w="9525">
            <a:noFill/>
            <a:miter lim="800000"/>
            <a:headEnd/>
            <a:tailEnd/>
          </a:ln>
          <a:effectLst/>
        </p:spPr>
        <p:txBody>
          <a:bodyPr>
            <a:spAutoFit/>
          </a:bodyPr>
          <a:lstStyle/>
          <a:p>
            <a:pPr>
              <a:spcBef>
                <a:spcPct val="50000"/>
              </a:spcBef>
            </a:pPr>
            <a:r>
              <a:rPr lang="en-US" dirty="0">
                <a:latin typeface="Humana Serif ITC TT-MedIta" pitchFamily="2" charset="0"/>
              </a:rPr>
              <a:t>foreground</a:t>
            </a:r>
          </a:p>
        </p:txBody>
      </p:sp>
      <p:sp>
        <p:nvSpPr>
          <p:cNvPr id="3087" name="Text Box 15"/>
          <p:cNvSpPr txBox="1">
            <a:spLocks noChangeArrowheads="1"/>
          </p:cNvSpPr>
          <p:nvPr/>
        </p:nvSpPr>
        <p:spPr bwMode="auto">
          <a:xfrm>
            <a:off x="4114800" y="4648200"/>
            <a:ext cx="1371600" cy="457200"/>
          </a:xfrm>
          <a:prstGeom prst="rect">
            <a:avLst/>
          </a:prstGeom>
          <a:noFill/>
          <a:ln w="9525">
            <a:noFill/>
            <a:miter lim="800000"/>
            <a:headEnd/>
            <a:tailEnd/>
          </a:ln>
          <a:effectLst/>
        </p:spPr>
        <p:txBody>
          <a:bodyPr>
            <a:spAutoFit/>
          </a:bodyPr>
          <a:lstStyle/>
          <a:p>
            <a:pPr>
              <a:spcBef>
                <a:spcPct val="50000"/>
              </a:spcBef>
            </a:pPr>
            <a:r>
              <a:rPr lang="en-US" sz="2400">
                <a:latin typeface="Matura MT Script Capitals" pitchFamily="66" charset="0"/>
              </a:rPr>
              <a:t>texture</a:t>
            </a:r>
          </a:p>
        </p:txBody>
      </p:sp>
      <p:sp>
        <p:nvSpPr>
          <p:cNvPr id="3088" name="Text Box 16"/>
          <p:cNvSpPr txBox="1">
            <a:spLocks noChangeArrowheads="1"/>
          </p:cNvSpPr>
          <p:nvPr/>
        </p:nvSpPr>
        <p:spPr bwMode="auto">
          <a:xfrm>
            <a:off x="2971800" y="5257800"/>
            <a:ext cx="1295400" cy="366713"/>
          </a:xfrm>
          <a:prstGeom prst="rect">
            <a:avLst/>
          </a:prstGeom>
          <a:noFill/>
          <a:ln w="9525">
            <a:noFill/>
            <a:miter lim="800000"/>
            <a:headEnd/>
            <a:tailEnd/>
          </a:ln>
          <a:effectLst/>
        </p:spPr>
        <p:txBody>
          <a:bodyPr>
            <a:spAutoFit/>
          </a:bodyPr>
          <a:lstStyle/>
          <a:p>
            <a:pPr>
              <a:spcBef>
                <a:spcPct val="50000"/>
              </a:spcBef>
            </a:pPr>
            <a:r>
              <a:rPr lang="en-US">
                <a:latin typeface="Neuropol" pitchFamily="34" charset="0"/>
              </a:rPr>
              <a:t>photos</a:t>
            </a:r>
          </a:p>
        </p:txBody>
      </p:sp>
      <p:sp>
        <p:nvSpPr>
          <p:cNvPr id="3089" name="Text Box 17"/>
          <p:cNvSpPr txBox="1">
            <a:spLocks noChangeArrowheads="1"/>
          </p:cNvSpPr>
          <p:nvPr/>
        </p:nvSpPr>
        <p:spPr bwMode="auto">
          <a:xfrm>
            <a:off x="4343400" y="5791200"/>
            <a:ext cx="838200" cy="366713"/>
          </a:xfrm>
          <a:prstGeom prst="rect">
            <a:avLst/>
          </a:prstGeom>
          <a:noFill/>
          <a:ln w="9525">
            <a:noFill/>
            <a:miter lim="800000"/>
            <a:headEnd/>
            <a:tailEnd/>
          </a:ln>
          <a:effectLst/>
        </p:spPr>
        <p:txBody>
          <a:bodyPr>
            <a:spAutoFit/>
          </a:bodyPr>
          <a:lstStyle/>
          <a:p>
            <a:pPr>
              <a:spcBef>
                <a:spcPct val="50000"/>
              </a:spcBef>
            </a:pPr>
            <a:r>
              <a:rPr lang="en-US">
                <a:latin typeface="Stencil" pitchFamily="82" charset="0"/>
              </a:rPr>
              <a:t>torn</a:t>
            </a:r>
          </a:p>
        </p:txBody>
      </p:sp>
      <p:sp>
        <p:nvSpPr>
          <p:cNvPr id="3090" name="Text Box 18"/>
          <p:cNvSpPr txBox="1">
            <a:spLocks noChangeArrowheads="1"/>
          </p:cNvSpPr>
          <p:nvPr/>
        </p:nvSpPr>
        <p:spPr bwMode="auto">
          <a:xfrm>
            <a:off x="5562600" y="4343400"/>
            <a:ext cx="1524000" cy="400110"/>
          </a:xfrm>
          <a:prstGeom prst="rect">
            <a:avLst/>
          </a:prstGeom>
          <a:noFill/>
          <a:ln w="9525">
            <a:noFill/>
            <a:miter lim="800000"/>
            <a:headEnd/>
            <a:tailEnd/>
          </a:ln>
          <a:effectLst/>
        </p:spPr>
        <p:txBody>
          <a:bodyPr wrap="square">
            <a:spAutoFit/>
          </a:bodyPr>
          <a:lstStyle/>
          <a:p>
            <a:pPr>
              <a:spcBef>
                <a:spcPct val="50000"/>
              </a:spcBef>
            </a:pPr>
            <a:r>
              <a:rPr lang="en-US" sz="2000" dirty="0">
                <a:latin typeface="MingLiU" pitchFamily="49" charset="-120"/>
                <a:ea typeface="MingLiU" pitchFamily="49" charset="-120"/>
              </a:rPr>
              <a:t>overlap</a:t>
            </a:r>
          </a:p>
        </p:txBody>
      </p:sp>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latin typeface="Tempus Sans ITC" pitchFamily="82" charset="0"/>
              </a:rPr>
              <a:t>COLLAGE:</a:t>
            </a:r>
          </a:p>
        </p:txBody>
      </p:sp>
      <p:sp>
        <p:nvSpPr>
          <p:cNvPr id="6147" name="Content Placeholder 2"/>
          <p:cNvSpPr>
            <a:spLocks noGrp="1"/>
          </p:cNvSpPr>
          <p:nvPr>
            <p:ph idx="1"/>
          </p:nvPr>
        </p:nvSpPr>
        <p:spPr/>
        <p:txBody>
          <a:bodyPr/>
          <a:lstStyle/>
          <a:p>
            <a:r>
              <a:rPr lang="en-US" sz="2400" smtClean="0"/>
              <a:t>The word </a:t>
            </a:r>
            <a:r>
              <a:rPr lang="en-US" sz="2400" smtClean="0">
                <a:latin typeface="Tempus Sans ITC" pitchFamily="82" charset="0"/>
              </a:rPr>
              <a:t>collage</a:t>
            </a:r>
            <a:r>
              <a:rPr lang="en-US" sz="2400" smtClean="0"/>
              <a:t> comes from the  French word </a:t>
            </a:r>
            <a:r>
              <a:rPr lang="en-US" sz="2400" i="1" smtClean="0">
                <a:latin typeface="Tempus Sans ITC" pitchFamily="82" charset="0"/>
              </a:rPr>
              <a:t>coller</a:t>
            </a:r>
            <a:r>
              <a:rPr lang="en-US" sz="2400" smtClean="0">
                <a:latin typeface="Tempus Sans ITC" pitchFamily="82" charset="0"/>
              </a:rPr>
              <a:t>  </a:t>
            </a:r>
            <a:r>
              <a:rPr lang="en-US" sz="2400" smtClean="0"/>
              <a:t>which means to glue or paste. </a:t>
            </a:r>
          </a:p>
          <a:p>
            <a:r>
              <a:rPr lang="en-US" sz="2400" smtClean="0"/>
              <a:t>Pablo Picasso created this technique when he first glued a piece of oilcloth to one of his paintings. </a:t>
            </a:r>
          </a:p>
          <a:p>
            <a:r>
              <a:rPr lang="en-US" sz="2400" b="1" smtClean="0"/>
              <a:t>Collage </a:t>
            </a:r>
            <a:r>
              <a:rPr lang="en-US" sz="2400" smtClean="0"/>
              <a:t>is</a:t>
            </a:r>
            <a:r>
              <a:rPr lang="en-US" sz="2400" b="1" smtClean="0"/>
              <a:t>, </a:t>
            </a:r>
            <a:r>
              <a:rPr lang="en-US" sz="2400" smtClean="0"/>
              <a:t>therefore, an artwork in which the artist glues bits of cut or torn paper; photographs or images torn from publications, fabric, or other materials to a flat surface</a:t>
            </a:r>
            <a:r>
              <a:rPr lang="en-US" sz="2800" smtClean="0"/>
              <a:t>. </a:t>
            </a:r>
          </a:p>
        </p:txBody>
      </p:sp>
      <p:sp>
        <p:nvSpPr>
          <p:cNvPr id="6148" name="Right Arrow 3"/>
          <p:cNvSpPr>
            <a:spLocks noChangeArrowheads="1"/>
          </p:cNvSpPr>
          <p:nvPr/>
        </p:nvSpPr>
        <p:spPr bwMode="auto">
          <a:xfrm>
            <a:off x="3810000" y="4953000"/>
            <a:ext cx="4191000" cy="1600200"/>
          </a:xfrm>
          <a:prstGeom prst="rightArrow">
            <a:avLst>
              <a:gd name="adj1" fmla="val 50000"/>
              <a:gd name="adj2" fmla="val 50004"/>
            </a:avLst>
          </a:prstGeom>
          <a:solidFill>
            <a:schemeClr val="accent1"/>
          </a:solidFill>
          <a:ln w="9525" algn="ctr">
            <a:solidFill>
              <a:schemeClr val="tx1"/>
            </a:solidFill>
            <a:round/>
            <a:headEnd/>
            <a:tailEnd/>
          </a:ln>
        </p:spPr>
        <p:txBody>
          <a:bodyPr/>
          <a:lstStyle/>
          <a:p>
            <a:endParaRPr lang="en-US">
              <a:latin typeface="Gill Sans Ultra Bold" pitchFamily="34" charset="0"/>
            </a:endParaRPr>
          </a:p>
          <a:p>
            <a:r>
              <a:rPr lang="en-US">
                <a:latin typeface="Gill Sans Ultra Bold" pitchFamily="34" charset="0"/>
              </a:rPr>
              <a:t>Look at these examples</a:t>
            </a:r>
          </a:p>
        </p:txBody>
      </p:sp>
      <p:pic>
        <p:nvPicPr>
          <p:cNvPr id="6149" name="Picture 6" descr="http://a330.g.akamai.net/7/330/2540/20080720142726/www.schoollibraryjournal.com/articles/images/SLJ/20020101/Harlemexample.jpg"/>
          <p:cNvPicPr>
            <a:picLocks noChangeAspect="1" noChangeArrowheads="1"/>
          </p:cNvPicPr>
          <p:nvPr/>
        </p:nvPicPr>
        <p:blipFill>
          <a:blip r:embed="rId2" cstate="print"/>
          <a:srcRect/>
          <a:stretch>
            <a:fillRect/>
          </a:stretch>
        </p:blipFill>
        <p:spPr bwMode="auto">
          <a:xfrm>
            <a:off x="304800" y="5029200"/>
            <a:ext cx="1371600" cy="1811338"/>
          </a:xfrm>
          <a:prstGeom prst="rect">
            <a:avLst/>
          </a:prstGeom>
          <a:noFill/>
          <a:ln w="9525">
            <a:noFill/>
            <a:miter lim="800000"/>
            <a:headEnd/>
            <a:tailEnd/>
          </a:ln>
        </p:spPr>
      </p:pic>
      <p:pic>
        <p:nvPicPr>
          <p:cNvPr id="6150" name="Picture 2" descr="http://www.valleyadvocate.com/sortable/image/49coverinside2%2Ejpg"/>
          <p:cNvPicPr>
            <a:picLocks noChangeAspect="1" noChangeArrowheads="1"/>
          </p:cNvPicPr>
          <p:nvPr/>
        </p:nvPicPr>
        <p:blipFill>
          <a:blip r:embed="rId3" cstate="print"/>
          <a:srcRect/>
          <a:stretch>
            <a:fillRect/>
          </a:stretch>
        </p:blipFill>
        <p:spPr bwMode="auto">
          <a:xfrm>
            <a:off x="6934200" y="0"/>
            <a:ext cx="2209800" cy="15467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csmt.uchicago.edu/glossary2004/collage/chair.jpg"/>
          <p:cNvPicPr>
            <a:picLocks noChangeAspect="1" noChangeArrowheads="1"/>
          </p:cNvPicPr>
          <p:nvPr/>
        </p:nvPicPr>
        <p:blipFill>
          <a:blip r:embed="rId3" cstate="print"/>
          <a:srcRect/>
          <a:stretch>
            <a:fillRect/>
          </a:stretch>
        </p:blipFill>
        <p:spPr bwMode="auto">
          <a:xfrm>
            <a:off x="762000" y="304800"/>
            <a:ext cx="5276657" cy="4029075"/>
          </a:xfrm>
          <a:prstGeom prst="rect">
            <a:avLst/>
          </a:prstGeom>
          <a:noFill/>
        </p:spPr>
      </p:pic>
      <p:sp>
        <p:nvSpPr>
          <p:cNvPr id="3" name="Rectangle 2"/>
          <p:cNvSpPr/>
          <p:nvPr/>
        </p:nvSpPr>
        <p:spPr>
          <a:xfrm>
            <a:off x="4038600" y="4572000"/>
            <a:ext cx="4572000" cy="2031325"/>
          </a:xfrm>
          <a:prstGeom prst="rect">
            <a:avLst/>
          </a:prstGeom>
        </p:spPr>
        <p:txBody>
          <a:bodyPr>
            <a:spAutoFit/>
          </a:bodyPr>
          <a:lstStyle/>
          <a:p>
            <a:r>
              <a:rPr lang="en-US" dirty="0" smtClean="0"/>
              <a:t>The first use of collage in fine art came from Picasso in 1912, one example being "Still-Life with Chair-Caning", in which he used printed oil-cloth that looked like chair-caning, as well as a rope encircling the painting to form a frame.</a:t>
            </a:r>
            <a:br>
              <a:rPr lang="en-US" dirty="0" smtClean="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courses.washington.edu/hypertxt/cgi-bin/book/collage/violpipelg.jpg"/>
          <p:cNvPicPr>
            <a:picLocks noChangeAspect="1" noChangeArrowheads="1"/>
          </p:cNvPicPr>
          <p:nvPr/>
        </p:nvPicPr>
        <p:blipFill>
          <a:blip r:embed="rId3" cstate="print"/>
          <a:srcRect/>
          <a:stretch>
            <a:fillRect/>
          </a:stretch>
        </p:blipFill>
        <p:spPr bwMode="auto">
          <a:xfrm>
            <a:off x="152400" y="457200"/>
            <a:ext cx="7620000" cy="5158557"/>
          </a:xfrm>
          <a:prstGeom prst="rect">
            <a:avLst/>
          </a:prstGeom>
          <a:noFill/>
        </p:spPr>
      </p:pic>
      <p:sp>
        <p:nvSpPr>
          <p:cNvPr id="4" name="Rectangle 3"/>
          <p:cNvSpPr/>
          <p:nvPr/>
        </p:nvSpPr>
        <p:spPr>
          <a:xfrm>
            <a:off x="3505200" y="5638800"/>
            <a:ext cx="4572000" cy="923330"/>
          </a:xfrm>
          <a:prstGeom prst="rect">
            <a:avLst/>
          </a:prstGeom>
        </p:spPr>
        <p:txBody>
          <a:bodyPr>
            <a:spAutoFit/>
          </a:bodyPr>
          <a:lstStyle/>
          <a:p>
            <a:r>
              <a:rPr lang="fr-FR" dirty="0" smtClean="0"/>
              <a:t/>
            </a:r>
            <a:br>
              <a:rPr lang="fr-FR" dirty="0" smtClean="0"/>
            </a:br>
            <a:r>
              <a:rPr lang="fr-FR" dirty="0" smtClean="0"/>
              <a:t>Georges Braque: </a:t>
            </a:r>
            <a:r>
              <a:rPr lang="fr-FR" dirty="0" err="1" smtClean="0"/>
              <a:t>Violin</a:t>
            </a:r>
            <a:r>
              <a:rPr lang="fr-FR" dirty="0" smtClean="0"/>
              <a:t> and Pipe (Le Quotidien)(1913)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carus Art Print by Henri Matisse"/>
          <p:cNvPicPr>
            <a:picLocks noChangeAspect="1" noChangeArrowheads="1"/>
          </p:cNvPicPr>
          <p:nvPr/>
        </p:nvPicPr>
        <p:blipFill>
          <a:blip r:embed="rId2" cstate="print"/>
          <a:srcRect/>
          <a:stretch>
            <a:fillRect/>
          </a:stretch>
        </p:blipFill>
        <p:spPr bwMode="auto">
          <a:xfrm>
            <a:off x="533400" y="1066800"/>
            <a:ext cx="3000375" cy="4286250"/>
          </a:xfrm>
          <a:prstGeom prst="rect">
            <a:avLst/>
          </a:prstGeom>
          <a:noFill/>
          <a:ln w="9525">
            <a:noFill/>
            <a:miter lim="800000"/>
            <a:headEnd/>
            <a:tailEnd/>
          </a:ln>
        </p:spPr>
      </p:pic>
      <p:sp>
        <p:nvSpPr>
          <p:cNvPr id="7171" name="TextBox 2"/>
          <p:cNvSpPr txBox="1">
            <a:spLocks noChangeArrowheads="1"/>
          </p:cNvSpPr>
          <p:nvPr/>
        </p:nvSpPr>
        <p:spPr bwMode="auto">
          <a:xfrm>
            <a:off x="1600200" y="838200"/>
            <a:ext cx="2971800" cy="369888"/>
          </a:xfrm>
          <a:prstGeom prst="rect">
            <a:avLst/>
          </a:prstGeom>
          <a:noFill/>
          <a:ln w="9525">
            <a:noFill/>
            <a:miter lim="800000"/>
            <a:headEnd/>
            <a:tailEnd/>
          </a:ln>
        </p:spPr>
        <p:txBody>
          <a:bodyPr>
            <a:spAutoFit/>
          </a:bodyPr>
          <a:lstStyle/>
          <a:p>
            <a:r>
              <a:rPr lang="en-US"/>
              <a:t>“Icarus” </a:t>
            </a:r>
          </a:p>
        </p:txBody>
      </p:sp>
      <p:pic>
        <p:nvPicPr>
          <p:cNvPr id="7172" name="Picture 7" descr="http://www.musee-matisse-nice.org/anglais/image/gouaches/b_danse_creole_1951.jpg"/>
          <p:cNvPicPr>
            <a:picLocks noChangeAspect="1" noChangeArrowheads="1"/>
          </p:cNvPicPr>
          <p:nvPr/>
        </p:nvPicPr>
        <p:blipFill>
          <a:blip r:embed="rId3" cstate="print"/>
          <a:srcRect/>
          <a:stretch>
            <a:fillRect/>
          </a:stretch>
        </p:blipFill>
        <p:spPr bwMode="auto">
          <a:xfrm>
            <a:off x="5553075" y="2514600"/>
            <a:ext cx="2524125" cy="3810000"/>
          </a:xfrm>
          <a:prstGeom prst="rect">
            <a:avLst/>
          </a:prstGeom>
          <a:noFill/>
          <a:ln w="9525">
            <a:noFill/>
            <a:miter lim="800000"/>
            <a:headEnd/>
            <a:tailEnd/>
          </a:ln>
        </p:spPr>
      </p:pic>
      <p:sp>
        <p:nvSpPr>
          <p:cNvPr id="7173" name="Rectangle 5"/>
          <p:cNvSpPr>
            <a:spLocks noChangeArrowheads="1"/>
          </p:cNvSpPr>
          <p:nvPr/>
        </p:nvSpPr>
        <p:spPr bwMode="auto">
          <a:xfrm>
            <a:off x="5334000" y="1676400"/>
            <a:ext cx="2819400" cy="1200150"/>
          </a:xfrm>
          <a:prstGeom prst="rect">
            <a:avLst/>
          </a:prstGeom>
          <a:noFill/>
          <a:ln w="9525">
            <a:noFill/>
            <a:miter lim="800000"/>
            <a:headEnd/>
            <a:tailEnd/>
          </a:ln>
        </p:spPr>
        <p:txBody>
          <a:bodyPr>
            <a:spAutoFit/>
          </a:bodyPr>
          <a:lstStyle/>
          <a:p>
            <a:r>
              <a:rPr lang="en-US"/>
              <a:t>Watercolor and gouache on cut and pasted papers</a:t>
            </a:r>
            <a:br>
              <a:rPr lang="en-US"/>
            </a:br>
            <a:endParaRPr lang="en-US"/>
          </a:p>
        </p:txBody>
      </p:sp>
      <p:sp>
        <p:nvSpPr>
          <p:cNvPr id="7174" name="Rectangle 6"/>
          <p:cNvSpPr>
            <a:spLocks noChangeArrowheads="1"/>
          </p:cNvSpPr>
          <p:nvPr/>
        </p:nvSpPr>
        <p:spPr bwMode="auto">
          <a:xfrm>
            <a:off x="3232150" y="3124200"/>
            <a:ext cx="2330450" cy="523875"/>
          </a:xfrm>
          <a:prstGeom prst="rect">
            <a:avLst/>
          </a:prstGeom>
          <a:noFill/>
          <a:ln w="9525">
            <a:noFill/>
            <a:miter lim="800000"/>
            <a:headEnd/>
            <a:tailEnd/>
          </a:ln>
        </p:spPr>
        <p:txBody>
          <a:bodyPr wrap="none">
            <a:spAutoFit/>
          </a:bodyPr>
          <a:lstStyle/>
          <a:p>
            <a:r>
              <a:rPr lang="en-US" sz="2800" b="1">
                <a:latin typeface="Tempus Sans ITC" pitchFamily="82" charset="0"/>
              </a:rPr>
              <a:t>Henry Matisse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tisse paintings"/>
          <p:cNvPicPr>
            <a:picLocks noChangeAspect="1" noChangeArrowheads="1"/>
          </p:cNvPicPr>
          <p:nvPr/>
        </p:nvPicPr>
        <p:blipFill>
          <a:blip r:embed="rId2" cstate="print"/>
          <a:srcRect/>
          <a:stretch>
            <a:fillRect/>
          </a:stretch>
        </p:blipFill>
        <p:spPr bwMode="auto">
          <a:xfrm>
            <a:off x="1447800" y="304800"/>
            <a:ext cx="4895850" cy="63325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afonline.artistsspace.org/artist/9117/images/91762.jpg"/>
          <p:cNvPicPr>
            <a:picLocks noChangeAspect="1" noChangeArrowheads="1"/>
          </p:cNvPicPr>
          <p:nvPr/>
        </p:nvPicPr>
        <p:blipFill>
          <a:blip r:embed="rId2" cstate="print"/>
          <a:srcRect/>
          <a:stretch>
            <a:fillRect/>
          </a:stretch>
        </p:blipFill>
        <p:spPr bwMode="auto">
          <a:xfrm>
            <a:off x="1066800" y="685800"/>
            <a:ext cx="5670550" cy="4648200"/>
          </a:xfrm>
          <a:prstGeom prst="rect">
            <a:avLst/>
          </a:prstGeom>
          <a:noFill/>
          <a:ln w="9525">
            <a:noFill/>
            <a:miter lim="800000"/>
            <a:headEnd/>
            <a:tailEnd/>
          </a:ln>
        </p:spPr>
      </p:pic>
      <p:sp>
        <p:nvSpPr>
          <p:cNvPr id="8195" name="TextBox 2"/>
          <p:cNvSpPr txBox="1">
            <a:spLocks noChangeArrowheads="1"/>
          </p:cNvSpPr>
          <p:nvPr/>
        </p:nvSpPr>
        <p:spPr bwMode="auto">
          <a:xfrm>
            <a:off x="2667000" y="5486400"/>
            <a:ext cx="3657600" cy="396875"/>
          </a:xfrm>
          <a:prstGeom prst="rect">
            <a:avLst/>
          </a:prstGeom>
          <a:noFill/>
          <a:ln w="9525">
            <a:noFill/>
            <a:miter lim="800000"/>
            <a:headEnd/>
            <a:tailEnd/>
          </a:ln>
        </p:spPr>
        <p:txBody>
          <a:bodyPr>
            <a:spAutoFit/>
          </a:bodyPr>
          <a:lstStyle/>
          <a:p>
            <a:r>
              <a:rPr lang="en-US" sz="2000">
                <a:latin typeface="Tempus Sans ITC" pitchFamily="82" charset="0"/>
              </a:rPr>
              <a:t>P.J. Stewart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tate.org.uk/collection/T/T01/T01918_9.jpg"/>
          <p:cNvPicPr>
            <a:picLocks noChangeAspect="1" noChangeArrowheads="1"/>
          </p:cNvPicPr>
          <p:nvPr/>
        </p:nvPicPr>
        <p:blipFill>
          <a:blip r:embed="rId2" cstate="print"/>
          <a:srcRect/>
          <a:stretch>
            <a:fillRect/>
          </a:stretch>
        </p:blipFill>
        <p:spPr bwMode="auto">
          <a:xfrm>
            <a:off x="1066800" y="1066800"/>
            <a:ext cx="3857625" cy="4876800"/>
          </a:xfrm>
          <a:prstGeom prst="rect">
            <a:avLst/>
          </a:prstGeom>
          <a:noFill/>
        </p:spPr>
      </p:pic>
      <p:sp>
        <p:nvSpPr>
          <p:cNvPr id="3" name="Rectangle 2"/>
          <p:cNvSpPr/>
          <p:nvPr/>
        </p:nvSpPr>
        <p:spPr>
          <a:xfrm>
            <a:off x="5410200" y="2514600"/>
            <a:ext cx="2667000" cy="1754326"/>
          </a:xfrm>
          <a:prstGeom prst="rect">
            <a:avLst/>
          </a:prstGeom>
        </p:spPr>
        <p:txBody>
          <a:bodyPr wrap="square">
            <a:spAutoFit/>
          </a:bodyPr>
          <a:lstStyle/>
          <a:p>
            <a:r>
              <a:rPr lang="en-US" dirty="0" err="1" smtClean="0"/>
              <a:t>Raoul</a:t>
            </a:r>
            <a:r>
              <a:rPr lang="en-US" dirty="0" smtClean="0"/>
              <a:t> </a:t>
            </a:r>
            <a:r>
              <a:rPr lang="en-US" dirty="0" err="1" smtClean="0"/>
              <a:t>Hausmann</a:t>
            </a:r>
            <a:r>
              <a:rPr lang="en-US" dirty="0" smtClean="0"/>
              <a:t>, </a:t>
            </a:r>
            <a:r>
              <a:rPr lang="en-US" i="1" dirty="0" smtClean="0"/>
              <a:t>Untitled</a:t>
            </a:r>
            <a:r>
              <a:rPr lang="en-US" dirty="0" smtClean="0"/>
              <a:t>, undated, lithograph and photographic collage on paper, 31.8 x 25.4 cm, Tate Gallery, London.</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832</Words>
  <Application>Microsoft Office PowerPoint</Application>
  <PresentationFormat>On-screen Show (4:3)</PresentationFormat>
  <Paragraphs>42</Paragraphs>
  <Slides>11</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MingLiU</vt:lpstr>
      <vt:lpstr>Aharoni</vt:lpstr>
      <vt:lpstr>Arial</vt:lpstr>
      <vt:lpstr>Bodoni MT Black</vt:lpstr>
      <vt:lpstr>Book Antiqua</vt:lpstr>
      <vt:lpstr>Calibri</vt:lpstr>
      <vt:lpstr>Centaur</vt:lpstr>
      <vt:lpstr>Comic Sans MS</vt:lpstr>
      <vt:lpstr>Gill Sans Ultra Bold</vt:lpstr>
      <vt:lpstr>Humana Serif ITC TT-MedIta</vt:lpstr>
      <vt:lpstr>Matura MT Script Capitals</vt:lpstr>
      <vt:lpstr>Neuropol</vt:lpstr>
      <vt:lpstr>Stencil</vt:lpstr>
      <vt:lpstr>Tempus Sans ITC</vt:lpstr>
      <vt:lpstr>Office Theme</vt:lpstr>
      <vt:lpstr>The Art of Collage</vt:lpstr>
      <vt:lpstr>\</vt:lpstr>
      <vt:lpstr>COLLAGE: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Anne Arundel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Collage</dc:title>
  <dc:creator>pklos</dc:creator>
  <cp:lastModifiedBy>SDTC-WS2</cp:lastModifiedBy>
  <cp:revision>7</cp:revision>
  <dcterms:created xsi:type="dcterms:W3CDTF">2010-08-26T20:25:29Z</dcterms:created>
  <dcterms:modified xsi:type="dcterms:W3CDTF">2016-06-28T12:40:03Z</dcterms:modified>
</cp:coreProperties>
</file>