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63" r:id="rId4"/>
    <p:sldId id="265" r:id="rId5"/>
    <p:sldId id="270" r:id="rId6"/>
    <p:sldId id="260" r:id="rId7"/>
    <p:sldId id="271" r:id="rId8"/>
    <p:sldId id="267" r:id="rId9"/>
    <p:sldId id="264" r:id="rId10"/>
    <p:sldId id="268" r:id="rId11"/>
    <p:sldId id="266"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67" autoAdjust="0"/>
  </p:normalViewPr>
  <p:slideViewPr>
    <p:cSldViewPr>
      <p:cViewPr varScale="1">
        <p:scale>
          <a:sx n="89" d="100"/>
          <a:sy n="89" d="100"/>
        </p:scale>
        <p:origin x="143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11584-C99D-4D0C-B63E-6EC4F2156866}" type="datetimeFigureOut">
              <a:rPr lang="en-US" smtClean="0"/>
              <a:t>6/28/2016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65182-8E6A-4AF5-9ED7-2B97F0C9C211}" type="slidenum">
              <a:rPr lang="en-US" smtClean="0"/>
              <a:t>‹#›</a:t>
            </a:fld>
            <a:endParaRPr lang="en-US"/>
          </a:p>
        </p:txBody>
      </p:sp>
    </p:spTree>
    <p:extLst>
      <p:ext uri="{BB962C8B-B14F-4D97-AF65-F5344CB8AC3E}">
        <p14:creationId xmlns:p14="http://schemas.microsoft.com/office/powerpoint/2010/main" val="128637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bs.org/thestoryofindia/gallery/photos/19.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videojug.com/film/how-to-make-a-pinch-po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65182-8E6A-4AF5-9ED7-2B97F0C9C211}" type="slidenum">
              <a:rPr lang="en-US" smtClean="0"/>
              <a:t>1</a:t>
            </a:fld>
            <a:endParaRPr lang="en-US"/>
          </a:p>
        </p:txBody>
      </p:sp>
    </p:spTree>
    <p:extLst>
      <p:ext uri="{BB962C8B-B14F-4D97-AF65-F5344CB8AC3E}">
        <p14:creationId xmlns:p14="http://schemas.microsoft.com/office/powerpoint/2010/main" val="85621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t>
            </a:r>
          </a:p>
          <a:p>
            <a:r>
              <a:rPr lang="en-US" dirty="0" smtClean="0"/>
              <a:t>Of what kind of materials is this object made? 	</a:t>
            </a:r>
          </a:p>
          <a:p>
            <a:r>
              <a:rPr lang="en-US" dirty="0" smtClean="0"/>
              <a:t>How was this object made? Who made this object? Why? 	</a:t>
            </a:r>
          </a:p>
          <a:p>
            <a:r>
              <a:rPr lang="en-US" dirty="0" smtClean="0"/>
              <a:t>Who mused this object? How was this object used? 	</a:t>
            </a:r>
          </a:p>
          <a:p>
            <a:r>
              <a:rPr lang="en-US" dirty="0" smtClean="0"/>
              <a:t>Does the design of the object suit the purpose and/or use? 	</a:t>
            </a:r>
          </a:p>
          <a:p>
            <a:r>
              <a:rPr lang="en-US" dirty="0" smtClean="0"/>
              <a:t>Are there any marks, stains, changes, damages, alterations of this object? 	</a:t>
            </a:r>
          </a:p>
          <a:p>
            <a:r>
              <a:rPr lang="en-US" dirty="0" smtClean="0"/>
              <a:t>What size is the object? 	</a:t>
            </a:r>
          </a:p>
          <a:p>
            <a:r>
              <a:rPr lang="en-US" dirty="0" smtClean="0"/>
              <a:t>Is the object decorated? How? Why? 	</a:t>
            </a:r>
          </a:p>
          <a:p>
            <a:r>
              <a:rPr lang="en-US" dirty="0" smtClean="0"/>
              <a:t>Is this an item a person might have one or several? Why? 	</a:t>
            </a:r>
          </a:p>
          <a:p>
            <a:r>
              <a:rPr lang="en-US" dirty="0" smtClean="0"/>
              <a:t>Are other items made out of the same materials? How? 	</a:t>
            </a:r>
          </a:p>
          <a:p>
            <a:r>
              <a:rPr lang="en-US" dirty="0" smtClean="0"/>
              <a:t>Is this object used with other items? How? 	</a:t>
            </a:r>
          </a:p>
          <a:p>
            <a:r>
              <a:rPr lang="en-US" dirty="0" smtClean="0"/>
              <a:t>Is this object made by using other items as part of the process? How? 	</a:t>
            </a:r>
          </a:p>
          <a:p>
            <a:r>
              <a:rPr lang="en-US" dirty="0" smtClean="0"/>
              <a:t>Is this object used to make other items? How? 	</a:t>
            </a:r>
          </a:p>
          <a:p>
            <a:r>
              <a:rPr lang="en-US" dirty="0" smtClean="0"/>
              <a:t>Are any items today similar to this object? 	</a:t>
            </a:r>
          </a:p>
          <a:p>
            <a:r>
              <a:rPr lang="en-US" dirty="0" smtClean="0"/>
              <a:t>What are the similarities or differences? Why? 	</a:t>
            </a:r>
          </a:p>
          <a:p>
            <a:r>
              <a:rPr lang="en-US" dirty="0" smtClean="0"/>
              <a:t>PIECE TOGETHER THE BIGGER PICTURE 	</a:t>
            </a:r>
          </a:p>
          <a:p>
            <a:endParaRPr lang="en-US" dirty="0"/>
          </a:p>
        </p:txBody>
      </p:sp>
      <p:sp>
        <p:nvSpPr>
          <p:cNvPr id="4" name="Slide Number Placeholder 3"/>
          <p:cNvSpPr>
            <a:spLocks noGrp="1"/>
          </p:cNvSpPr>
          <p:nvPr>
            <p:ph type="sldNum" sz="quarter" idx="10"/>
          </p:nvPr>
        </p:nvSpPr>
        <p:spPr/>
        <p:txBody>
          <a:bodyPr/>
          <a:lstStyle/>
          <a:p>
            <a:fld id="{E1E65182-8E6A-4AF5-9ED7-2B97F0C9C211}" type="slidenum">
              <a:rPr lang="en-US" smtClean="0"/>
              <a:t>3</a:t>
            </a:fld>
            <a:endParaRPr lang="en-US"/>
          </a:p>
        </p:txBody>
      </p:sp>
    </p:spTree>
    <p:extLst>
      <p:ext uri="{BB962C8B-B14F-4D97-AF65-F5344CB8AC3E}">
        <p14:creationId xmlns:p14="http://schemas.microsoft.com/office/powerpoint/2010/main" val="216081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 set of </a:t>
            </a:r>
            <a:r>
              <a:rPr lang="en-US" sz="1200" b="0" kern="1200" dirty="0" err="1" smtClean="0">
                <a:solidFill>
                  <a:schemeClr val="tx1"/>
                </a:solidFill>
                <a:effectLst/>
                <a:latin typeface="+mn-lt"/>
                <a:ea typeface="+mn-ea"/>
                <a:cs typeface="+mn-cs"/>
              </a:rPr>
              <a:t>tabla</a:t>
            </a:r>
            <a:r>
              <a:rPr lang="en-US" sz="1200" b="0" kern="1200" dirty="0" smtClean="0">
                <a:solidFill>
                  <a:schemeClr val="tx1"/>
                </a:solidFill>
                <a:effectLst/>
                <a:latin typeface="+mn-lt"/>
                <a:ea typeface="+mn-ea"/>
                <a:cs typeface="+mn-cs"/>
              </a:rPr>
              <a:t> is comprised of two drums: a smaller drum called </a:t>
            </a:r>
            <a:r>
              <a:rPr lang="en-US" sz="1200" b="0" i="1" kern="1200" dirty="0" err="1" smtClean="0">
                <a:solidFill>
                  <a:schemeClr val="tx1"/>
                </a:solidFill>
                <a:effectLst/>
                <a:latin typeface="+mn-lt"/>
                <a:ea typeface="+mn-ea"/>
                <a:cs typeface="+mn-cs"/>
              </a:rPr>
              <a:t>dayan</a:t>
            </a:r>
            <a:r>
              <a:rPr lang="en-US" sz="1200" b="0" kern="1200" dirty="0" smtClean="0">
                <a:solidFill>
                  <a:schemeClr val="tx1"/>
                </a:solidFill>
                <a:effectLst/>
                <a:latin typeface="+mn-lt"/>
                <a:ea typeface="+mn-ea"/>
                <a:cs typeface="+mn-cs"/>
              </a:rPr>
              <a:t> (and also known as </a:t>
            </a:r>
            <a:r>
              <a:rPr lang="en-US" sz="1200" b="0" kern="1200" dirty="0" err="1" smtClean="0">
                <a:solidFill>
                  <a:schemeClr val="tx1"/>
                </a:solidFill>
                <a:effectLst/>
                <a:latin typeface="+mn-lt"/>
                <a:ea typeface="+mn-ea"/>
                <a:cs typeface="+mn-cs"/>
              </a:rPr>
              <a:t>tabla</a:t>
            </a:r>
            <a:r>
              <a:rPr lang="en-US" sz="1200" b="0" kern="1200" dirty="0" smtClean="0">
                <a:solidFill>
                  <a:schemeClr val="tx1"/>
                </a:solidFill>
                <a:effectLst/>
                <a:latin typeface="+mn-lt"/>
                <a:ea typeface="+mn-ea"/>
                <a:cs typeface="+mn-cs"/>
              </a:rPr>
              <a:t>), which is played with the dominant hand, and a larger drum, the </a:t>
            </a:r>
            <a:r>
              <a:rPr lang="en-US" sz="1200" b="0" i="1" kern="1200" dirty="0" err="1" smtClean="0">
                <a:solidFill>
                  <a:schemeClr val="tx1"/>
                </a:solidFill>
                <a:effectLst/>
                <a:latin typeface="+mn-lt"/>
                <a:ea typeface="+mn-ea"/>
                <a:cs typeface="+mn-cs"/>
              </a:rPr>
              <a:t>bayan</a:t>
            </a:r>
            <a:r>
              <a:rPr lang="en-US" sz="1200" b="0" kern="1200" dirty="0" smtClean="0">
                <a:solidFill>
                  <a:schemeClr val="tx1"/>
                </a:solidFill>
                <a:effectLst/>
                <a:latin typeface="+mn-lt"/>
                <a:ea typeface="+mn-ea"/>
                <a:cs typeface="+mn-cs"/>
              </a:rPr>
              <a:t> (also known as </a:t>
            </a:r>
            <a:r>
              <a:rPr lang="en-US" sz="1200" b="0" i="1" kern="1200" dirty="0" err="1" smtClean="0">
                <a:solidFill>
                  <a:schemeClr val="tx1"/>
                </a:solidFill>
                <a:effectLst/>
                <a:latin typeface="+mn-lt"/>
                <a:ea typeface="+mn-ea"/>
                <a:cs typeface="+mn-cs"/>
              </a:rPr>
              <a:t>duggi</a:t>
            </a:r>
            <a:r>
              <a:rPr lang="en-US" sz="1200" b="0" kern="1200" dirty="0" smtClean="0">
                <a:solidFill>
                  <a:schemeClr val="tx1"/>
                </a:solidFill>
                <a:effectLst/>
                <a:latin typeface="+mn-lt"/>
                <a:ea typeface="+mn-ea"/>
                <a:cs typeface="+mn-cs"/>
              </a:rPr>
              <a:t>) which is played with the off hand. Both drums are roughly 10 inches high. </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Both drums feature complex drum heads, known as </a:t>
            </a:r>
            <a:r>
              <a:rPr lang="en-US" sz="1200" b="0" i="1" kern="1200" dirty="0" err="1" smtClean="0">
                <a:solidFill>
                  <a:schemeClr val="tx1"/>
                </a:solidFill>
                <a:effectLst/>
                <a:latin typeface="+mn-lt"/>
                <a:ea typeface="+mn-ea"/>
                <a:cs typeface="+mn-cs"/>
              </a:rPr>
              <a:t>puri</a:t>
            </a:r>
            <a:r>
              <a:rPr lang="en-US" sz="1200" b="0" kern="1200" dirty="0" smtClean="0">
                <a:solidFill>
                  <a:schemeClr val="tx1"/>
                </a:solidFill>
                <a:effectLst/>
                <a:latin typeface="+mn-lt"/>
                <a:ea typeface="+mn-ea"/>
                <a:cs typeface="+mn-cs"/>
              </a:rPr>
              <a:t>, consisting of several parts. There is a main skin which is covered by a second layer of skin on top, cut away in the middle to leave a ring around the edge. These layers are woven together around the edge using a long leather strap, called the </a:t>
            </a:r>
            <a:r>
              <a:rPr lang="en-US" sz="1200" b="0" i="1" kern="1200" dirty="0" err="1" smtClean="0">
                <a:solidFill>
                  <a:schemeClr val="tx1"/>
                </a:solidFill>
                <a:effectLst/>
                <a:latin typeface="+mn-lt"/>
                <a:ea typeface="+mn-ea"/>
                <a:cs typeface="+mn-cs"/>
              </a:rPr>
              <a:t>gajra</a:t>
            </a:r>
            <a:r>
              <a:rPr lang="en-US" sz="1200" b="0" kern="1200" dirty="0" smtClean="0">
                <a:solidFill>
                  <a:schemeClr val="tx1"/>
                </a:solidFill>
                <a:effectLst/>
                <a:latin typeface="+mn-lt"/>
                <a:ea typeface="+mn-ea"/>
                <a:cs typeface="+mn-cs"/>
              </a:rPr>
              <a:t>. Finally, the distinctive black dot in the middle of the skin is called the </a:t>
            </a:r>
            <a:r>
              <a:rPr lang="en-US" sz="1200" b="0" i="1" kern="1200" dirty="0" err="1" smtClean="0">
                <a:solidFill>
                  <a:schemeClr val="tx1"/>
                </a:solidFill>
                <a:effectLst/>
                <a:latin typeface="+mn-lt"/>
                <a:ea typeface="+mn-ea"/>
                <a:cs typeface="+mn-cs"/>
              </a:rPr>
              <a:t>siyahi</a:t>
            </a:r>
            <a:r>
              <a:rPr lang="en-US" sz="1200" b="0" kern="1200" dirty="0" smtClean="0">
                <a:solidFill>
                  <a:schemeClr val="tx1"/>
                </a:solidFill>
                <a:effectLst/>
                <a:latin typeface="+mn-lt"/>
                <a:ea typeface="+mn-ea"/>
                <a:cs typeface="+mn-cs"/>
              </a:rPr>
              <a:t> (also known as the </a:t>
            </a:r>
            <a:r>
              <a:rPr lang="en-US" sz="1200" b="0" i="1" kern="1200" dirty="0" smtClean="0">
                <a:solidFill>
                  <a:schemeClr val="tx1"/>
                </a:solidFill>
                <a:effectLst/>
                <a:latin typeface="+mn-lt"/>
                <a:ea typeface="+mn-ea"/>
                <a:cs typeface="+mn-cs"/>
              </a:rPr>
              <a:t>gob</a:t>
            </a:r>
            <a:r>
              <a:rPr lang="en-US" sz="1200" b="0" kern="1200" dirty="0" smtClean="0">
                <a:solidFill>
                  <a:schemeClr val="tx1"/>
                </a:solidFill>
                <a:effectLst/>
                <a:latin typeface="+mn-lt"/>
                <a:ea typeface="+mn-ea"/>
                <a:cs typeface="+mn-cs"/>
              </a:rPr>
              <a:t>), which is a compound made from iron powder, flour, and other ingredients. The </a:t>
            </a:r>
            <a:r>
              <a:rPr lang="en-US" sz="1200" b="0" kern="1200" dirty="0" err="1" smtClean="0">
                <a:solidFill>
                  <a:schemeClr val="tx1"/>
                </a:solidFill>
                <a:effectLst/>
                <a:latin typeface="+mn-lt"/>
                <a:ea typeface="+mn-ea"/>
                <a:cs typeface="+mn-cs"/>
              </a:rPr>
              <a:t>siyahi</a:t>
            </a:r>
            <a:r>
              <a:rPr lang="en-US" sz="1200" b="0" kern="1200" dirty="0" smtClean="0">
                <a:solidFill>
                  <a:schemeClr val="tx1"/>
                </a:solidFill>
                <a:effectLst/>
                <a:latin typeface="+mn-lt"/>
                <a:ea typeface="+mn-ea"/>
                <a:cs typeface="+mn-cs"/>
              </a:rPr>
              <a:t> attenuates the harmonic overtones of the drums, giving them their pitched quality. The </a:t>
            </a:r>
            <a:r>
              <a:rPr lang="en-US" sz="1200" b="0" kern="1200" dirty="0" err="1" smtClean="0">
                <a:solidFill>
                  <a:schemeClr val="tx1"/>
                </a:solidFill>
                <a:effectLst/>
                <a:latin typeface="+mn-lt"/>
                <a:ea typeface="+mn-ea"/>
                <a:cs typeface="+mn-cs"/>
              </a:rPr>
              <a:t>siyahi</a:t>
            </a:r>
            <a:r>
              <a:rPr lang="en-US" sz="1200" b="0" kern="1200" dirty="0" smtClean="0">
                <a:solidFill>
                  <a:schemeClr val="tx1"/>
                </a:solidFill>
                <a:effectLst/>
                <a:latin typeface="+mn-lt"/>
                <a:ea typeface="+mn-ea"/>
                <a:cs typeface="+mn-cs"/>
              </a:rPr>
              <a:t> on the </a:t>
            </a:r>
            <a:r>
              <a:rPr lang="en-US" sz="1200" b="0" kern="1200" dirty="0" err="1" smtClean="0">
                <a:solidFill>
                  <a:schemeClr val="tx1"/>
                </a:solidFill>
                <a:effectLst/>
                <a:latin typeface="+mn-lt"/>
                <a:ea typeface="+mn-ea"/>
                <a:cs typeface="+mn-cs"/>
              </a:rPr>
              <a:t>dayan</a:t>
            </a:r>
            <a:r>
              <a:rPr lang="en-US" sz="1200" b="0" kern="1200" dirty="0" smtClean="0">
                <a:solidFill>
                  <a:schemeClr val="tx1"/>
                </a:solidFill>
                <a:effectLst/>
                <a:latin typeface="+mn-lt"/>
                <a:ea typeface="+mn-ea"/>
                <a:cs typeface="+mn-cs"/>
              </a:rPr>
              <a:t> is centered, while the </a:t>
            </a:r>
            <a:r>
              <a:rPr lang="en-US" sz="1200" b="0" kern="1200" dirty="0" err="1" smtClean="0">
                <a:solidFill>
                  <a:schemeClr val="tx1"/>
                </a:solidFill>
                <a:effectLst/>
                <a:latin typeface="+mn-lt"/>
                <a:ea typeface="+mn-ea"/>
                <a:cs typeface="+mn-cs"/>
              </a:rPr>
              <a:t>siyahi</a:t>
            </a:r>
            <a:r>
              <a:rPr lang="en-US" sz="1200" b="0" kern="1200" dirty="0" smtClean="0">
                <a:solidFill>
                  <a:schemeClr val="tx1"/>
                </a:solidFill>
                <a:effectLst/>
                <a:latin typeface="+mn-lt"/>
                <a:ea typeface="+mn-ea"/>
                <a:cs typeface="+mn-cs"/>
              </a:rPr>
              <a:t> on the </a:t>
            </a:r>
            <a:r>
              <a:rPr lang="en-US" sz="1200" b="0" kern="1200" dirty="0" err="1" smtClean="0">
                <a:solidFill>
                  <a:schemeClr val="tx1"/>
                </a:solidFill>
                <a:effectLst/>
                <a:latin typeface="+mn-lt"/>
                <a:ea typeface="+mn-ea"/>
                <a:cs typeface="+mn-cs"/>
              </a:rPr>
              <a:t>bayan</a:t>
            </a:r>
            <a:r>
              <a:rPr lang="en-US" sz="1200" b="0" kern="1200" dirty="0" smtClean="0">
                <a:solidFill>
                  <a:schemeClr val="tx1"/>
                </a:solidFill>
                <a:effectLst/>
                <a:latin typeface="+mn-lt"/>
                <a:ea typeface="+mn-ea"/>
                <a:cs typeface="+mn-cs"/>
              </a:rPr>
              <a:t> is off to one side.</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The </a:t>
            </a:r>
            <a:r>
              <a:rPr lang="en-US" sz="1200" b="0" kern="1200" dirty="0" err="1" smtClean="0">
                <a:solidFill>
                  <a:schemeClr val="tx1"/>
                </a:solidFill>
                <a:effectLst/>
                <a:latin typeface="+mn-lt"/>
                <a:ea typeface="+mn-ea"/>
                <a:cs typeface="+mn-cs"/>
              </a:rPr>
              <a:t>dayan</a:t>
            </a:r>
            <a:r>
              <a:rPr lang="en-US" sz="1200" b="0" kern="1200" dirty="0" smtClean="0">
                <a:solidFill>
                  <a:schemeClr val="tx1"/>
                </a:solidFill>
                <a:effectLst/>
                <a:latin typeface="+mn-lt"/>
                <a:ea typeface="+mn-ea"/>
                <a:cs typeface="+mn-cs"/>
              </a:rPr>
              <a:t> is a slightly conical drum made of wood, with a wider base and a skin covering the narrower open end. The head of the drum can vary from a little under 5 inches up to 6.5 inches, depending on the style of music being played. The head of the drum is fastened to the body by means of a very long leather strap which is woven around the drum in a V pattern, starting at a ring at the base of the drum and going up through a hole in the </a:t>
            </a:r>
            <a:r>
              <a:rPr lang="en-US" sz="1200" b="0" kern="1200" dirty="0" err="1" smtClean="0">
                <a:solidFill>
                  <a:schemeClr val="tx1"/>
                </a:solidFill>
                <a:effectLst/>
                <a:latin typeface="+mn-lt"/>
                <a:ea typeface="+mn-ea"/>
                <a:cs typeface="+mn-cs"/>
              </a:rPr>
              <a:t>gajra</a:t>
            </a:r>
            <a:r>
              <a:rPr lang="en-US" sz="1200" b="0" kern="1200" dirty="0" smtClean="0">
                <a:solidFill>
                  <a:schemeClr val="tx1"/>
                </a:solidFill>
                <a:effectLst/>
                <a:latin typeface="+mn-lt"/>
                <a:ea typeface="+mn-ea"/>
                <a:cs typeface="+mn-cs"/>
              </a:rPr>
              <a:t>, then back down and so on. There are always 16 holes around the edge. Wooden cylinders are wedged in between the straps (one cylinder for every 2 holes/4 strap lengths) to increase the tension and enable tuning.</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The </a:t>
            </a:r>
            <a:r>
              <a:rPr lang="en-US" sz="1200" b="0" kern="1200" dirty="0" err="1" smtClean="0">
                <a:solidFill>
                  <a:schemeClr val="tx1"/>
                </a:solidFill>
                <a:effectLst/>
                <a:latin typeface="+mn-lt"/>
                <a:ea typeface="+mn-ea"/>
                <a:cs typeface="+mn-cs"/>
              </a:rPr>
              <a:t>bayan</a:t>
            </a:r>
            <a:r>
              <a:rPr lang="en-US" sz="1200" b="0" kern="1200" dirty="0" smtClean="0">
                <a:solidFill>
                  <a:schemeClr val="tx1"/>
                </a:solidFill>
                <a:effectLst/>
                <a:latin typeface="+mn-lt"/>
                <a:ea typeface="+mn-ea"/>
                <a:cs typeface="+mn-cs"/>
              </a:rPr>
              <a:t> is a large, bowl-shaped drum made of metal (copper or brass are favored, although one can find aluminum and iron </a:t>
            </a:r>
            <a:r>
              <a:rPr lang="en-US" sz="1200" b="0" kern="1200" dirty="0" err="1" smtClean="0">
                <a:solidFill>
                  <a:schemeClr val="tx1"/>
                </a:solidFill>
                <a:effectLst/>
                <a:latin typeface="+mn-lt"/>
                <a:ea typeface="+mn-ea"/>
                <a:cs typeface="+mn-cs"/>
              </a:rPr>
              <a:t>bayans</a:t>
            </a:r>
            <a:r>
              <a:rPr lang="en-US" sz="1200" b="0" kern="1200" dirty="0" smtClean="0">
                <a:solidFill>
                  <a:schemeClr val="tx1"/>
                </a:solidFill>
                <a:effectLst/>
                <a:latin typeface="+mn-lt"/>
                <a:ea typeface="+mn-ea"/>
                <a:cs typeface="+mn-cs"/>
              </a:rPr>
              <a:t> as well). Clay is also used, but is more rarely seen. The diameter of the </a:t>
            </a:r>
            <a:r>
              <a:rPr lang="en-US" sz="1200" b="0" kern="1200" dirty="0" err="1" smtClean="0">
                <a:solidFill>
                  <a:schemeClr val="tx1"/>
                </a:solidFill>
                <a:effectLst/>
                <a:latin typeface="+mn-lt"/>
                <a:ea typeface="+mn-ea"/>
                <a:cs typeface="+mn-cs"/>
              </a:rPr>
              <a:t>bayan</a:t>
            </a:r>
            <a:r>
              <a:rPr lang="en-US" sz="1200" b="0" kern="1200" dirty="0" smtClean="0">
                <a:solidFill>
                  <a:schemeClr val="tx1"/>
                </a:solidFill>
                <a:effectLst/>
                <a:latin typeface="+mn-lt"/>
                <a:ea typeface="+mn-ea"/>
                <a:cs typeface="+mn-cs"/>
              </a:rPr>
              <a:t> is usually around 9 inches. The head is fastened to the body in the same way as the </a:t>
            </a:r>
            <a:r>
              <a:rPr lang="en-US" sz="1200" b="0" kern="1200" dirty="0" err="1" smtClean="0">
                <a:solidFill>
                  <a:schemeClr val="tx1"/>
                </a:solidFill>
                <a:effectLst/>
                <a:latin typeface="+mn-lt"/>
                <a:ea typeface="+mn-ea"/>
                <a:cs typeface="+mn-cs"/>
              </a:rPr>
              <a:t>dayan</a:t>
            </a:r>
            <a:r>
              <a:rPr lang="en-US" sz="1200" b="0" kern="1200" dirty="0" smtClean="0">
                <a:solidFill>
                  <a:schemeClr val="tx1"/>
                </a:solidFill>
                <a:effectLst/>
                <a:latin typeface="+mn-lt"/>
                <a:ea typeface="+mn-ea"/>
                <a:cs typeface="+mn-cs"/>
              </a:rPr>
              <a:t>, but without the need for wooden cylinders. In some cases, short wooden rods of a much narrower diameter will be used to keep up tension. Another method of fastening the head uses a light rope which is then tightened using sliding metal rings. </a:t>
            </a:r>
            <a:endParaRPr lang="en-US" dirty="0"/>
          </a:p>
        </p:txBody>
      </p:sp>
      <p:sp>
        <p:nvSpPr>
          <p:cNvPr id="4" name="Slide Number Placeholder 3"/>
          <p:cNvSpPr>
            <a:spLocks noGrp="1"/>
          </p:cNvSpPr>
          <p:nvPr>
            <p:ph type="sldNum" sz="quarter" idx="10"/>
          </p:nvPr>
        </p:nvSpPr>
        <p:spPr/>
        <p:txBody>
          <a:bodyPr/>
          <a:lstStyle/>
          <a:p>
            <a:fld id="{E1E65182-8E6A-4AF5-9ED7-2B97F0C9C211}" type="slidenum">
              <a:rPr lang="en-US" smtClean="0"/>
              <a:t>4</a:t>
            </a:fld>
            <a:endParaRPr lang="en-US"/>
          </a:p>
        </p:txBody>
      </p:sp>
    </p:spTree>
    <p:extLst>
      <p:ext uri="{BB962C8B-B14F-4D97-AF65-F5344CB8AC3E}">
        <p14:creationId xmlns:p14="http://schemas.microsoft.com/office/powerpoint/2010/main" val="49468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Iktara</a:t>
            </a:r>
            <a:r>
              <a:rPr lang="en-US" dirty="0" smtClean="0"/>
              <a:t> </a:t>
            </a:r>
            <a:r>
              <a:rPr lang="en-US" sz="800" dirty="0" smtClean="0"/>
              <a:t>is a single string folk music instrument. It is usually associated with </a:t>
            </a:r>
            <a:r>
              <a:rPr lang="en-US" sz="800" dirty="0" err="1" smtClean="0"/>
              <a:t>Mirabai</a:t>
            </a:r>
            <a:r>
              <a:rPr lang="en-US" sz="800" dirty="0" smtClean="0"/>
              <a:t>, the saint singer of Rajasthan whose poetry proclaims her devotion to Lord Krishna. This instrument is very often used to accompany ballads in Punjabi folk singing. The stem is about 20 inches long, and the bowl is about 4 inches wide. Stem and bowl, both are made in wood. The single string passes over a small wooden bridge and is wound on a peg on the stem. A drone instrument able to produce the basic notes, it is often decorated with tassels and brightly </a:t>
            </a:r>
            <a:r>
              <a:rPr lang="en-US" sz="800" dirty="0" err="1" smtClean="0"/>
              <a:t>painted.NB</a:t>
            </a:r>
            <a:r>
              <a:rPr lang="en-US" sz="800" dirty="0" smtClean="0"/>
              <a:t>: This is a folk music instrument and is handcrafted by the artisans of village India. The folk music instruments are usually meant for sale in the rural local markets. The artisans use very simple and age old tools to make folk music instruments. Almost all folk music instruments therefore lack the finesse that we often see in classical instruments.</a:t>
            </a:r>
          </a:p>
          <a:p>
            <a:r>
              <a:rPr lang="en-US" sz="800" b="1" dirty="0" err="1" smtClean="0">
                <a:effectLst/>
              </a:rPr>
              <a:t>manjeera</a:t>
            </a:r>
            <a:r>
              <a:rPr lang="en-US" sz="800" b="1" dirty="0" smtClean="0">
                <a:effectLst/>
              </a:rPr>
              <a:t> </a:t>
            </a:r>
            <a:r>
              <a:rPr lang="en-US" sz="800" dirty="0" smtClean="0">
                <a:effectLst/>
              </a:rPr>
              <a:t>is a traditional percussion instrument of India. In its simplest form it is a pair of small hand cymbals. It is also known as </a:t>
            </a:r>
            <a:r>
              <a:rPr lang="en-US" sz="800" dirty="0" err="1" smtClean="0">
                <a:effectLst/>
              </a:rPr>
              <a:t>manjeera</a:t>
            </a:r>
            <a:r>
              <a:rPr lang="en-US" sz="800" dirty="0" smtClean="0">
                <a:effectLst/>
              </a:rPr>
              <a:t>, </a:t>
            </a:r>
            <a:r>
              <a:rPr lang="en-US" sz="800" dirty="0" err="1" smtClean="0">
                <a:effectLst/>
              </a:rPr>
              <a:t>tala</a:t>
            </a:r>
            <a:r>
              <a:rPr lang="en-US" sz="800" dirty="0" smtClean="0">
                <a:effectLst/>
              </a:rPr>
              <a:t>, </a:t>
            </a:r>
            <a:r>
              <a:rPr lang="en-US" sz="800" dirty="0" err="1" smtClean="0">
                <a:effectLst/>
              </a:rPr>
              <a:t>jalra</a:t>
            </a:r>
            <a:r>
              <a:rPr lang="en-US" sz="800" dirty="0" smtClean="0">
                <a:effectLst/>
              </a:rPr>
              <a:t>, </a:t>
            </a:r>
            <a:r>
              <a:rPr lang="en-US" sz="800" dirty="0" err="1" smtClean="0">
                <a:effectLst/>
              </a:rPr>
              <a:t>khartal</a:t>
            </a:r>
            <a:r>
              <a:rPr lang="en-US" sz="800" dirty="0" smtClean="0">
                <a:effectLst/>
              </a:rPr>
              <a:t> or </a:t>
            </a:r>
            <a:r>
              <a:rPr lang="en-US" sz="800" dirty="0" err="1" smtClean="0">
                <a:effectLst/>
              </a:rPr>
              <a:t>kartal</a:t>
            </a:r>
            <a:r>
              <a:rPr lang="en-US" sz="800" dirty="0" smtClean="0">
                <a:effectLst/>
              </a:rPr>
              <a:t>. </a:t>
            </a:r>
            <a:r>
              <a:rPr lang="en-US" sz="800" dirty="0" err="1" smtClean="0">
                <a:effectLst/>
              </a:rPr>
              <a:t>Manjira</a:t>
            </a:r>
            <a:r>
              <a:rPr lang="en-US" sz="800" dirty="0" smtClean="0">
                <a:effectLst/>
              </a:rPr>
              <a:t> has a significant importance in Gujarati Folk Music. Initially </a:t>
            </a:r>
            <a:r>
              <a:rPr lang="en-US" sz="800" dirty="0" err="1" smtClean="0">
                <a:effectLst/>
              </a:rPr>
              <a:t>Manjira</a:t>
            </a:r>
            <a:r>
              <a:rPr lang="en-US" sz="800" dirty="0" smtClean="0">
                <a:effectLst/>
              </a:rPr>
              <a:t> were played in </a:t>
            </a:r>
            <a:r>
              <a:rPr lang="en-US" sz="800" dirty="0" err="1" smtClean="0">
                <a:effectLst/>
              </a:rPr>
              <a:t>Aarti</a:t>
            </a:r>
            <a:r>
              <a:rPr lang="en-US" sz="800" dirty="0" smtClean="0">
                <a:effectLst/>
              </a:rPr>
              <a:t> of God &amp; Goddess. In Gujarat, </a:t>
            </a:r>
            <a:r>
              <a:rPr lang="en-US" sz="800" dirty="0" err="1" smtClean="0">
                <a:effectLst/>
              </a:rPr>
              <a:t>Manjira</a:t>
            </a:r>
            <a:r>
              <a:rPr lang="en-US" sz="800" dirty="0" smtClean="0">
                <a:effectLst/>
              </a:rPr>
              <a:t> possess a significant importance &amp; played in </a:t>
            </a:r>
            <a:r>
              <a:rPr lang="en-US" sz="800" dirty="0" err="1" smtClean="0">
                <a:effectLst/>
              </a:rPr>
              <a:t>Bhajan</a:t>
            </a:r>
            <a:r>
              <a:rPr lang="en-US" sz="800" dirty="0" smtClean="0">
                <a:effectLst/>
              </a:rPr>
              <a:t>, </a:t>
            </a:r>
            <a:r>
              <a:rPr lang="en-US" sz="800" dirty="0" err="1" smtClean="0">
                <a:effectLst/>
              </a:rPr>
              <a:t>Santvani</a:t>
            </a:r>
            <a:r>
              <a:rPr lang="en-US" sz="800" dirty="0" smtClean="0">
                <a:effectLst/>
              </a:rPr>
              <a:t> &amp; </a:t>
            </a:r>
            <a:r>
              <a:rPr lang="en-US" sz="800" dirty="0" err="1" smtClean="0">
                <a:effectLst/>
              </a:rPr>
              <a:t>Dayro</a:t>
            </a:r>
            <a:r>
              <a:rPr lang="en-US" sz="800" dirty="0" smtClean="0">
                <a:effectLst/>
              </a:rPr>
              <a:t>. Though </a:t>
            </a:r>
            <a:r>
              <a:rPr lang="en-US" sz="800" dirty="0" err="1" smtClean="0">
                <a:effectLst/>
              </a:rPr>
              <a:t>Manjira</a:t>
            </a:r>
            <a:r>
              <a:rPr lang="en-US" sz="800" dirty="0" smtClean="0">
                <a:effectLst/>
              </a:rPr>
              <a:t> is a Small Metal Instrument, but it produces a sweet tinkling sound when struck together while doing </a:t>
            </a:r>
            <a:r>
              <a:rPr lang="en-US" sz="800" dirty="0" err="1" smtClean="0">
                <a:effectLst/>
              </a:rPr>
              <a:t>Jugalbandhi</a:t>
            </a:r>
            <a:r>
              <a:rPr lang="en-US" sz="800" dirty="0" smtClean="0">
                <a:effectLst/>
              </a:rPr>
              <a:t> with other Instruments. However, </a:t>
            </a:r>
            <a:r>
              <a:rPr lang="en-US" sz="800" dirty="0" err="1" smtClean="0">
                <a:effectLst/>
              </a:rPr>
              <a:t>Manjira</a:t>
            </a:r>
            <a:r>
              <a:rPr lang="en-US" sz="800" dirty="0" smtClean="0">
                <a:effectLst/>
              </a:rPr>
              <a:t> Playing is not an easy task, it requires a lot of </a:t>
            </a:r>
            <a:r>
              <a:rPr lang="en-US" sz="800" dirty="0" err="1" smtClean="0">
                <a:effectLst/>
              </a:rPr>
              <a:t>Riyaaz</a:t>
            </a:r>
            <a:r>
              <a:rPr lang="en-US" sz="800" dirty="0" smtClean="0">
                <a:effectLst/>
              </a:rPr>
              <a:t> (Practice) &amp; deep knowledge of Sur &amp; </a:t>
            </a:r>
            <a:r>
              <a:rPr lang="en-US" sz="800" dirty="0" err="1" smtClean="0">
                <a:effectLst/>
              </a:rPr>
              <a:t>Taal</a:t>
            </a:r>
            <a:r>
              <a:rPr lang="en-US" sz="800" dirty="0" smtClean="0">
                <a:effectLst/>
              </a:rPr>
              <a:t>. They often accompany folk or devotional music. It is used in various religious ceremonies of India, especially </a:t>
            </a:r>
            <a:r>
              <a:rPr lang="en-US" sz="800" dirty="0" err="1" smtClean="0">
                <a:effectLst/>
              </a:rPr>
              <a:t>bhajans</a:t>
            </a:r>
            <a:r>
              <a:rPr lang="en-US" sz="800" dirty="0" smtClean="0">
                <a:effectLst/>
              </a:rPr>
              <a:t>.</a:t>
            </a:r>
            <a:endParaRPr lang="en-US" sz="800" dirty="0"/>
          </a:p>
        </p:txBody>
      </p:sp>
      <p:sp>
        <p:nvSpPr>
          <p:cNvPr id="4" name="Slide Number Placeholder 3"/>
          <p:cNvSpPr>
            <a:spLocks noGrp="1"/>
          </p:cNvSpPr>
          <p:nvPr>
            <p:ph type="sldNum" sz="quarter" idx="10"/>
          </p:nvPr>
        </p:nvSpPr>
        <p:spPr/>
        <p:txBody>
          <a:bodyPr/>
          <a:lstStyle/>
          <a:p>
            <a:fld id="{E1E65182-8E6A-4AF5-9ED7-2B97F0C9C211}" type="slidenum">
              <a:rPr lang="en-US" smtClean="0"/>
              <a:t>7</a:t>
            </a:fld>
            <a:endParaRPr lang="en-US"/>
          </a:p>
        </p:txBody>
      </p:sp>
    </p:spTree>
    <p:extLst>
      <p:ext uri="{BB962C8B-B14F-4D97-AF65-F5344CB8AC3E}">
        <p14:creationId xmlns:p14="http://schemas.microsoft.com/office/powerpoint/2010/main" val="374802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http://www.pbs.org/thestoryofindia/gallery/photos/19.html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1E65182-8E6A-4AF5-9ED7-2B97F0C9C211}" type="slidenum">
              <a:rPr lang="en-US" smtClean="0"/>
              <a:t>8</a:t>
            </a:fld>
            <a:endParaRPr lang="en-US"/>
          </a:p>
        </p:txBody>
      </p:sp>
    </p:spTree>
    <p:extLst>
      <p:ext uri="{BB962C8B-B14F-4D97-AF65-F5344CB8AC3E}">
        <p14:creationId xmlns:p14="http://schemas.microsoft.com/office/powerpoint/2010/main" val="208059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preparation for Diwali, house and shops are scrubbed clean and doorsteps are decorated with </a:t>
            </a:r>
            <a:r>
              <a:rPr lang="en-US" sz="1200" kern="1200" dirty="0" err="1" smtClean="0">
                <a:solidFill>
                  <a:schemeClr val="tx1"/>
                </a:solidFill>
                <a:latin typeface="+mn-lt"/>
                <a:ea typeface="+mn-ea"/>
                <a:cs typeface="+mn-cs"/>
              </a:rPr>
              <a:t>multi-coloured</a:t>
            </a:r>
            <a:r>
              <a:rPr lang="en-US" sz="1200" kern="1200" dirty="0" smtClean="0">
                <a:solidFill>
                  <a:schemeClr val="tx1"/>
                </a:solidFill>
                <a:latin typeface="+mn-lt"/>
                <a:ea typeface="+mn-ea"/>
                <a:cs typeface="+mn-cs"/>
              </a:rPr>
              <a:t> designs called '</a:t>
            </a:r>
            <a:r>
              <a:rPr lang="en-US" sz="1200" kern="1200" dirty="0" err="1" smtClean="0">
                <a:solidFill>
                  <a:schemeClr val="tx1"/>
                </a:solidFill>
                <a:latin typeface="+mn-lt"/>
                <a:ea typeface="+mn-ea"/>
                <a:cs typeface="+mn-cs"/>
              </a:rPr>
              <a:t>Rangoli</a:t>
            </a:r>
            <a:r>
              <a:rPr lang="en-US" sz="1200" kern="1200" dirty="0" smtClean="0">
                <a:solidFill>
                  <a:schemeClr val="tx1"/>
                </a:solidFill>
                <a:latin typeface="+mn-lt"/>
                <a:ea typeface="+mn-ea"/>
                <a:cs typeface="+mn-cs"/>
              </a:rPr>
              <a:t>'. Houses are painted inside and outside. New pots and pans are bought. Even the animals are washed, groomed and decorated.</a:t>
            </a:r>
            <a:r>
              <a:rPr lang="en-US" dirty="0" smtClean="0"/>
              <a:t> </a:t>
            </a:r>
            <a:r>
              <a:rPr lang="en-US" sz="1200" kern="1200" dirty="0" smtClean="0">
                <a:solidFill>
                  <a:schemeClr val="tx1"/>
                </a:solidFill>
                <a:latin typeface="+mn-lt"/>
                <a:ea typeface="+mn-ea"/>
                <a:cs typeface="+mn-cs"/>
              </a:rPr>
              <a:t>People wear their best clothes or buy new ones. Very often gifts are exchanged between families and friends.</a:t>
            </a:r>
            <a:r>
              <a:rPr lang="en-US" dirty="0" smtClean="0"/>
              <a:t> </a:t>
            </a:r>
          </a:p>
          <a:p>
            <a:r>
              <a:rPr lang="en-US" sz="1200" kern="1200" dirty="0" smtClean="0">
                <a:solidFill>
                  <a:schemeClr val="tx1"/>
                </a:solidFill>
                <a:latin typeface="+mn-lt"/>
                <a:ea typeface="+mn-ea"/>
                <a:cs typeface="+mn-cs"/>
              </a:rPr>
              <a:t>Elaborate foods are prepared, and the food most typical of Diwali is a variety of sweetmeats beautifully decorated with nuts, spices and silver paper. The silver paper used</a:t>
            </a:r>
            <a:r>
              <a:rPr lang="en-US" dirty="0" smtClean="0"/>
              <a:t> </a:t>
            </a:r>
            <a:br>
              <a:rPr lang="en-US" dirty="0" smtClean="0"/>
            </a:br>
            <a:r>
              <a:rPr lang="en-US" sz="1200" kern="1200" dirty="0" smtClean="0">
                <a:solidFill>
                  <a:schemeClr val="tx1"/>
                </a:solidFill>
                <a:latin typeface="+mn-lt"/>
                <a:ea typeface="+mn-ea"/>
                <a:cs typeface="+mn-cs"/>
              </a:rPr>
              <a:t>is edible. The lighting of fireworks is another essential feature of the Diwali festivities.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E1E65182-8E6A-4AF5-9ED7-2B97F0C9C211}" type="slidenum">
              <a:rPr lang="en-US" smtClean="0"/>
              <a:t>9</a:t>
            </a:fld>
            <a:endParaRPr lang="en-US"/>
          </a:p>
        </p:txBody>
      </p:sp>
    </p:spTree>
    <p:extLst>
      <p:ext uri="{BB962C8B-B14F-4D97-AF65-F5344CB8AC3E}">
        <p14:creationId xmlns:p14="http://schemas.microsoft.com/office/powerpoint/2010/main" val="414376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Pictures and</a:t>
            </a:r>
            <a:r>
              <a:rPr lang="en-US" baseline="0" dirty="0" smtClean="0"/>
              <a:t> instructions from: http://www.pbs.org/parents/crafts-for-kids/pinch-pots/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Pinch Pot method  </a:t>
            </a:r>
            <a:r>
              <a:rPr lang="en-US" dirty="0" smtClean="0">
                <a:hlinkClick r:id="rId3"/>
              </a:rPr>
              <a:t>http://www.videojug.com/film/how-to-make-a-pinch-pot</a:t>
            </a:r>
            <a:r>
              <a:rPr lang="en-US" dirty="0" smtClean="0"/>
              <a:t> </a:t>
            </a:r>
          </a:p>
          <a:p>
            <a:endParaRPr lang="en-US" dirty="0" smtClean="0"/>
          </a:p>
          <a:p>
            <a:r>
              <a:rPr lang="en-US" dirty="0" smtClean="0"/>
              <a:t>Roll the clay into a ball</a:t>
            </a:r>
            <a:br>
              <a:rPr lang="en-US" dirty="0" smtClean="0"/>
            </a:br>
            <a:r>
              <a:rPr lang="en-US" dirty="0" smtClean="0"/>
              <a:t> </a:t>
            </a:r>
          </a:p>
          <a:p>
            <a:r>
              <a:rPr lang="en-US" dirty="0" smtClean="0"/>
              <a:t>Stick thumbs into the center of the ball, pinching the sides to make a hollow (you're making a bowl shape, not a donut)</a:t>
            </a:r>
            <a:br>
              <a:rPr lang="en-US" dirty="0" smtClean="0"/>
            </a:br>
            <a:r>
              <a:rPr lang="en-US" dirty="0" smtClean="0"/>
              <a:t>  </a:t>
            </a:r>
          </a:p>
          <a:p>
            <a:pPr lvl="1"/>
            <a:r>
              <a:rPr lang="en-US" dirty="0" smtClean="0"/>
              <a:t>It should not be too deep (the flame of the candle should stick up over the top of the </a:t>
            </a:r>
            <a:r>
              <a:rPr lang="en-US" dirty="0" err="1" smtClean="0"/>
              <a:t>diya</a:t>
            </a:r>
            <a:r>
              <a:rPr lang="en-US" dirty="0" smtClean="0"/>
              <a:t/>
            </a:r>
            <a:br>
              <a:rPr lang="en-US" dirty="0" smtClean="0"/>
            </a:br>
            <a:r>
              <a:rPr lang="en-US" dirty="0" smtClean="0"/>
              <a:t> </a:t>
            </a:r>
          </a:p>
          <a:p>
            <a:r>
              <a:rPr lang="en-US" dirty="0" smtClean="0"/>
              <a:t>Flatten out the bottom of the ball to make a nice flat surface for the Diya (so it will sit sturdily on a table without risk of it falling).</a:t>
            </a:r>
            <a:br>
              <a:rPr lang="en-US" dirty="0" smtClean="0"/>
            </a:br>
            <a:r>
              <a:rPr lang="en-US" dirty="0" smtClean="0"/>
              <a:t> </a:t>
            </a:r>
          </a:p>
          <a:p>
            <a:r>
              <a:rPr lang="en-US" dirty="0" smtClean="0"/>
              <a:t>Let air dry or bake dry depending on the type of clay you are using.</a:t>
            </a:r>
            <a:br>
              <a:rPr lang="en-US" dirty="0" smtClean="0"/>
            </a:br>
            <a:r>
              <a:rPr lang="en-US" dirty="0" smtClean="0"/>
              <a:t> </a:t>
            </a:r>
          </a:p>
          <a:p>
            <a:r>
              <a:rPr lang="en-US" dirty="0" smtClean="0"/>
              <a:t>Use acrylic paint to decorate the pot however you like.  Some inspiration: </a:t>
            </a:r>
          </a:p>
          <a:p>
            <a:pPr lvl="1"/>
            <a:r>
              <a:rPr lang="en-US" dirty="0" smtClean="0"/>
              <a:t>the colors of India's flag are green and deep orange</a:t>
            </a:r>
          </a:p>
          <a:p>
            <a:pPr lvl="1"/>
            <a:r>
              <a:rPr lang="en-US" dirty="0" smtClean="0"/>
              <a:t>typically, </a:t>
            </a:r>
            <a:r>
              <a:rPr lang="en-US" dirty="0" err="1" smtClean="0"/>
              <a:t>Diyas</a:t>
            </a:r>
            <a:r>
              <a:rPr lang="en-US" dirty="0" smtClean="0"/>
              <a:t> were earthen pots so any brown, orange, yellow colors would be appropriate</a:t>
            </a:r>
            <a:br>
              <a:rPr lang="en-US" dirty="0" smtClean="0"/>
            </a:br>
            <a:r>
              <a:rPr lang="en-US" dirty="0" smtClean="0"/>
              <a:t> </a:t>
            </a:r>
          </a:p>
          <a:p>
            <a:r>
              <a:rPr lang="en-US" dirty="0" smtClean="0"/>
              <a:t>Let dry.</a:t>
            </a:r>
            <a:br>
              <a:rPr lang="en-US" dirty="0" smtClean="0"/>
            </a:br>
            <a:r>
              <a:rPr lang="en-US" dirty="0" smtClean="0"/>
              <a:t> </a:t>
            </a:r>
          </a:p>
          <a:p>
            <a:r>
              <a:rPr lang="en-US" dirty="0" smtClean="0"/>
              <a:t>Add </a:t>
            </a:r>
            <a:r>
              <a:rPr lang="en-US" dirty="0" err="1" smtClean="0"/>
              <a:t>tealight</a:t>
            </a:r>
            <a:r>
              <a:rPr lang="en-US" dirty="0" smtClean="0"/>
              <a:t> candle which you can actually light (make sure the flame doesn't touch the edges of the pot)</a:t>
            </a:r>
            <a:br>
              <a:rPr lang="en-US" dirty="0" smtClean="0"/>
            </a:br>
            <a:r>
              <a:rPr lang="en-US" dirty="0" smtClean="0"/>
              <a:t> http://www.videojug.com/film/how-to-make-a-pinch-pot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1E65182-8E6A-4AF5-9ED7-2B97F0C9C211}" type="slidenum">
              <a:rPr lang="en-US" smtClean="0"/>
              <a:t>12</a:t>
            </a:fld>
            <a:endParaRPr lang="en-US"/>
          </a:p>
        </p:txBody>
      </p:sp>
    </p:spTree>
    <p:extLst>
      <p:ext uri="{BB962C8B-B14F-4D97-AF65-F5344CB8AC3E}">
        <p14:creationId xmlns:p14="http://schemas.microsoft.com/office/powerpoint/2010/main" val="12668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01EB7-6F93-4265-B559-6FABB29E7E39}"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PKlos/AACPS Arts Integration Office</a:t>
            </a:r>
            <a:endParaRPr lang="en-US"/>
          </a:p>
        </p:txBody>
      </p:sp>
      <p:sp>
        <p:nvSpPr>
          <p:cNvPr id="6" name="Slide Number Placeholder 5"/>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248443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D5BB0-FB74-42BF-84B8-3D48A17601F6}"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PKlos/AACPS Arts Integration Office</a:t>
            </a:r>
            <a:endParaRPr lang="en-US"/>
          </a:p>
        </p:txBody>
      </p:sp>
      <p:sp>
        <p:nvSpPr>
          <p:cNvPr id="6" name="Slide Number Placeholder 5"/>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127040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87C27-40E1-47DC-B5E4-5234C41BF5E4}"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PKlos/AACPS Arts Integration Office</a:t>
            </a:r>
            <a:endParaRPr lang="en-US"/>
          </a:p>
        </p:txBody>
      </p:sp>
      <p:sp>
        <p:nvSpPr>
          <p:cNvPr id="6" name="Slide Number Placeholder 5"/>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141767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35899-F2EF-4744-BFEB-0D6CE91EF59C}"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PKlos/AACPS Arts Integration Office</a:t>
            </a:r>
            <a:endParaRPr lang="en-US"/>
          </a:p>
        </p:txBody>
      </p:sp>
      <p:sp>
        <p:nvSpPr>
          <p:cNvPr id="6" name="Slide Number Placeholder 5"/>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14939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49C2B-B328-48CE-8EDF-6D3DDBB98CA8}"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PKlos/AACPS Arts Integration Office</a:t>
            </a:r>
            <a:endParaRPr lang="en-US"/>
          </a:p>
        </p:txBody>
      </p:sp>
      <p:sp>
        <p:nvSpPr>
          <p:cNvPr id="6" name="Slide Number Placeholder 5"/>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275824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FEF061-7189-498E-9192-76F2CFA7DDD4}" type="datetime1">
              <a:rPr lang="en-US" smtClean="0"/>
              <a:t>6/28/2016</a:t>
            </a:fld>
            <a:endParaRPr lang="en-US"/>
          </a:p>
        </p:txBody>
      </p:sp>
      <p:sp>
        <p:nvSpPr>
          <p:cNvPr id="6" name="Footer Placeholder 5"/>
          <p:cNvSpPr>
            <a:spLocks noGrp="1"/>
          </p:cNvSpPr>
          <p:nvPr>
            <p:ph type="ftr" sz="quarter" idx="11"/>
          </p:nvPr>
        </p:nvSpPr>
        <p:spPr/>
        <p:txBody>
          <a:bodyPr/>
          <a:lstStyle/>
          <a:p>
            <a:r>
              <a:rPr lang="en-US" smtClean="0"/>
              <a:t>PKlos/AACPS Arts Integration Office</a:t>
            </a:r>
            <a:endParaRPr lang="en-US"/>
          </a:p>
        </p:txBody>
      </p:sp>
      <p:sp>
        <p:nvSpPr>
          <p:cNvPr id="7" name="Slide Number Placeholder 6"/>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8954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04534-DAE6-4A27-A39A-944B826ACA1F}" type="datetime1">
              <a:rPr lang="en-US" smtClean="0"/>
              <a:t>6/28/2016</a:t>
            </a:fld>
            <a:endParaRPr lang="en-US"/>
          </a:p>
        </p:txBody>
      </p:sp>
      <p:sp>
        <p:nvSpPr>
          <p:cNvPr id="8" name="Footer Placeholder 7"/>
          <p:cNvSpPr>
            <a:spLocks noGrp="1"/>
          </p:cNvSpPr>
          <p:nvPr>
            <p:ph type="ftr" sz="quarter" idx="11"/>
          </p:nvPr>
        </p:nvSpPr>
        <p:spPr/>
        <p:txBody>
          <a:bodyPr/>
          <a:lstStyle/>
          <a:p>
            <a:r>
              <a:rPr lang="en-US" smtClean="0"/>
              <a:t>PKlos/AACPS Arts Integration Office</a:t>
            </a:r>
            <a:endParaRPr lang="en-US"/>
          </a:p>
        </p:txBody>
      </p:sp>
      <p:sp>
        <p:nvSpPr>
          <p:cNvPr id="9" name="Slide Number Placeholder 8"/>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409777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6E986-C7EF-4980-8F7D-4182E943F33E}" type="datetime1">
              <a:rPr lang="en-US" smtClean="0"/>
              <a:t>6/28/2016</a:t>
            </a:fld>
            <a:endParaRPr lang="en-US"/>
          </a:p>
        </p:txBody>
      </p:sp>
      <p:sp>
        <p:nvSpPr>
          <p:cNvPr id="4" name="Footer Placeholder 3"/>
          <p:cNvSpPr>
            <a:spLocks noGrp="1"/>
          </p:cNvSpPr>
          <p:nvPr>
            <p:ph type="ftr" sz="quarter" idx="11"/>
          </p:nvPr>
        </p:nvSpPr>
        <p:spPr/>
        <p:txBody>
          <a:bodyPr/>
          <a:lstStyle/>
          <a:p>
            <a:r>
              <a:rPr lang="en-US" smtClean="0"/>
              <a:t>PKlos/AACPS Arts Integration Office</a:t>
            </a:r>
            <a:endParaRPr lang="en-US"/>
          </a:p>
        </p:txBody>
      </p:sp>
      <p:sp>
        <p:nvSpPr>
          <p:cNvPr id="5" name="Slide Number Placeholder 4"/>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304479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9B3F5-FCC5-4268-B0B6-BC6E3CAB1FE5}" type="datetime1">
              <a:rPr lang="en-US" smtClean="0"/>
              <a:t>6/28/2016</a:t>
            </a:fld>
            <a:endParaRPr lang="en-US"/>
          </a:p>
        </p:txBody>
      </p:sp>
      <p:sp>
        <p:nvSpPr>
          <p:cNvPr id="3" name="Footer Placeholder 2"/>
          <p:cNvSpPr>
            <a:spLocks noGrp="1"/>
          </p:cNvSpPr>
          <p:nvPr>
            <p:ph type="ftr" sz="quarter" idx="11"/>
          </p:nvPr>
        </p:nvSpPr>
        <p:spPr/>
        <p:txBody>
          <a:bodyPr/>
          <a:lstStyle/>
          <a:p>
            <a:r>
              <a:rPr lang="en-US" smtClean="0"/>
              <a:t>PKlos/AACPS Arts Integration Office</a:t>
            </a:r>
            <a:endParaRPr lang="en-US"/>
          </a:p>
        </p:txBody>
      </p:sp>
      <p:sp>
        <p:nvSpPr>
          <p:cNvPr id="4" name="Slide Number Placeholder 3"/>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234958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7DD08-ED06-4562-80A7-9F6324CC5644}" type="datetime1">
              <a:rPr lang="en-US" smtClean="0"/>
              <a:t>6/28/2016</a:t>
            </a:fld>
            <a:endParaRPr lang="en-US"/>
          </a:p>
        </p:txBody>
      </p:sp>
      <p:sp>
        <p:nvSpPr>
          <p:cNvPr id="6" name="Footer Placeholder 5"/>
          <p:cNvSpPr>
            <a:spLocks noGrp="1"/>
          </p:cNvSpPr>
          <p:nvPr>
            <p:ph type="ftr" sz="quarter" idx="11"/>
          </p:nvPr>
        </p:nvSpPr>
        <p:spPr/>
        <p:txBody>
          <a:bodyPr/>
          <a:lstStyle/>
          <a:p>
            <a:r>
              <a:rPr lang="en-US" smtClean="0"/>
              <a:t>PKlos/AACPS Arts Integration Office</a:t>
            </a:r>
            <a:endParaRPr lang="en-US"/>
          </a:p>
        </p:txBody>
      </p:sp>
      <p:sp>
        <p:nvSpPr>
          <p:cNvPr id="7" name="Slide Number Placeholder 6"/>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347644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59C89-F2DB-4627-BCE5-DACCE71C08C9}" type="datetime1">
              <a:rPr lang="en-US" smtClean="0"/>
              <a:t>6/28/2016</a:t>
            </a:fld>
            <a:endParaRPr lang="en-US"/>
          </a:p>
        </p:txBody>
      </p:sp>
      <p:sp>
        <p:nvSpPr>
          <p:cNvPr id="6" name="Footer Placeholder 5"/>
          <p:cNvSpPr>
            <a:spLocks noGrp="1"/>
          </p:cNvSpPr>
          <p:nvPr>
            <p:ph type="ftr" sz="quarter" idx="11"/>
          </p:nvPr>
        </p:nvSpPr>
        <p:spPr/>
        <p:txBody>
          <a:bodyPr/>
          <a:lstStyle/>
          <a:p>
            <a:r>
              <a:rPr lang="en-US" smtClean="0"/>
              <a:t>PKlos/AACPS Arts Integration Office</a:t>
            </a:r>
            <a:endParaRPr lang="en-US"/>
          </a:p>
        </p:txBody>
      </p:sp>
      <p:sp>
        <p:nvSpPr>
          <p:cNvPr id="7" name="Slide Number Placeholder 6"/>
          <p:cNvSpPr>
            <a:spLocks noGrp="1"/>
          </p:cNvSpPr>
          <p:nvPr>
            <p:ph type="sldNum" sz="quarter" idx="12"/>
          </p:nvPr>
        </p:nvSpPr>
        <p:spPr/>
        <p:txBody>
          <a:bodyPr/>
          <a:lstStyle/>
          <a:p>
            <a:fld id="{8EBA7218-E637-4EF4-B2DF-364F2C5CBC29}" type="slidenum">
              <a:rPr lang="en-US" smtClean="0"/>
              <a:t>‹#›</a:t>
            </a:fld>
            <a:endParaRPr lang="en-US"/>
          </a:p>
        </p:txBody>
      </p:sp>
    </p:spTree>
    <p:extLst>
      <p:ext uri="{BB962C8B-B14F-4D97-AF65-F5344CB8AC3E}">
        <p14:creationId xmlns:p14="http://schemas.microsoft.com/office/powerpoint/2010/main" val="199678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4317E-51B3-4B41-A385-A5E2B3F5B8E0}" type="datetime1">
              <a:rPr lang="en-US" smtClean="0"/>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PKlos/AACPS Arts Integration Office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A7218-E637-4EF4-B2DF-364F2C5CBC29}" type="slidenum">
              <a:rPr lang="en-US" smtClean="0"/>
              <a:t>‹#›</a:t>
            </a:fld>
            <a:endParaRPr lang="en-US"/>
          </a:p>
        </p:txBody>
      </p:sp>
    </p:spTree>
    <p:extLst>
      <p:ext uri="{BB962C8B-B14F-4D97-AF65-F5344CB8AC3E}">
        <p14:creationId xmlns:p14="http://schemas.microsoft.com/office/powerpoint/2010/main" val="3615762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youtube.com/watch?v=RI2XfyIS72U#t=52" TargetMode="External"/><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Intro%20to%20sculpture.pptx"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url?sa=i&amp;rct=j&amp;q=greek+vase&amp;source=images&amp;cd=&amp;cad=rja&amp;docid=4p-6eye3ZOIasM&amp;tbnid=-mMdlVav4rBS6M:&amp;ved=0CAUQjRw&amp;url=http://www.photo-dictionary.com/phrase/4751/Greek-vase.html&amp;ei=sXi8UvaLHYiUkQfD3oC4Aw&amp;bvm=bv.58187178,d.eW0&amp;psig=AFQjCNG9ZCGl_F46WCIEq9iwYU38uPaW3w&amp;ust=138816977390475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teachertube.com/viewVideo.php?video_id=15853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url?sa=i&amp;rct=j&amp;q=mirrored+fabric+handmade+india&amp;source=images&amp;cd=&amp;cad=rja&amp;docid=99PUeLjdoQc7cM&amp;tbnid=9CGrPFIC-8X32M:&amp;ved=0CAUQjRw&amp;url=http://www.etsy.com/market/large_mirror&amp;ei=RRfLUt68AYmokQf4_IHgCA&amp;bvm=bv.58187178,d.eW0&amp;psig=AFQjCNEtzMHq2Bo3FVwyq3ZGQXVvkqxyKQ&amp;ust=1389127853652472"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hyperlink" Target="http://www.pbs.org/thestoryofindia/gallery/photos/19.html" TargetMode="External"/><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g"/><Relationship Id="rId11" Type="http://schemas.openxmlformats.org/officeDocument/2006/relationships/hyperlink" Target="http://www.folkways.si.edu/balakrishna-of-travancore/ragas-songs-of-india/world/music/album/smithsonian" TargetMode="External"/><Relationship Id="rId5" Type="http://schemas.openxmlformats.org/officeDocument/2006/relationships/image" Target="../media/image22.jpeg"/><Relationship Id="rId10" Type="http://schemas.openxmlformats.org/officeDocument/2006/relationships/hyperlink" Target="http://www.youtube.com/watch?v=9xB_X9BOAOU" TargetMode="External"/><Relationship Id="rId4" Type="http://schemas.openxmlformats.org/officeDocument/2006/relationships/image" Target="../media/image21.jpeg"/><Relationship Id="rId9" Type="http://schemas.openxmlformats.org/officeDocument/2006/relationships/hyperlink" Target="http://video.nationalgeographic.com/video/places/countries-places/india/diwali-lights-festiv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95" y="0"/>
            <a:ext cx="9820695" cy="7365521"/>
          </a:xfrm>
          <a:prstGeom prst="rect">
            <a:avLst/>
          </a:prstGeom>
        </p:spPr>
      </p:pic>
      <p:sp>
        <p:nvSpPr>
          <p:cNvPr id="2" name="Title 1"/>
          <p:cNvSpPr>
            <a:spLocks noGrp="1"/>
          </p:cNvSpPr>
          <p:nvPr>
            <p:ph type="ctrTitle"/>
          </p:nvPr>
        </p:nvSpPr>
        <p:spPr>
          <a:xfrm>
            <a:off x="0" y="2590800"/>
            <a:ext cx="7772400" cy="1470025"/>
          </a:xfrm>
        </p:spPr>
        <p:txBody>
          <a:bodyPr/>
          <a:lstStyle/>
          <a:p>
            <a:r>
              <a:rPr lang="en-US" dirty="0" smtClean="0">
                <a:solidFill>
                  <a:srgbClr val="FFFF00"/>
                </a:solidFill>
              </a:rPr>
              <a:t>The Art of Diwali</a:t>
            </a:r>
            <a:endParaRPr lang="en-US" dirty="0">
              <a:solidFill>
                <a:srgbClr val="FFFF00"/>
              </a:solidFill>
            </a:endParaRPr>
          </a:p>
        </p:txBody>
      </p:sp>
      <p:sp>
        <p:nvSpPr>
          <p:cNvPr id="3" name="Subtitle 2"/>
          <p:cNvSpPr>
            <a:spLocks noGrp="1"/>
          </p:cNvSpPr>
          <p:nvPr>
            <p:ph type="subTitle" idx="1"/>
          </p:nvPr>
        </p:nvSpPr>
        <p:spPr>
          <a:xfrm>
            <a:off x="677174" y="3708638"/>
            <a:ext cx="6400800" cy="1752600"/>
          </a:xfrm>
        </p:spPr>
        <p:txBody>
          <a:bodyPr/>
          <a:lstStyle/>
          <a:p>
            <a:r>
              <a:rPr lang="en-US" i="1" dirty="0" smtClean="0"/>
              <a:t>Festival of Lights</a:t>
            </a:r>
          </a:p>
          <a:p>
            <a:r>
              <a:rPr lang="en-US" dirty="0" smtClean="0"/>
              <a:t>India</a:t>
            </a:r>
            <a:endParaRPr lang="en-US" dirty="0"/>
          </a:p>
        </p:txBody>
      </p:sp>
      <p:sp>
        <p:nvSpPr>
          <p:cNvPr id="4" name="Footer Placeholder 3"/>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391748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http://t3.gstatic.com/images?q=tbn:ANd9GcQdwtBIp6rGwJzX2vH7NrJMSmrdYz4mToYcl1astO00OmKeWo_EFg:www.neverstoptraveling.com/wp-content/uploads/2013/03/380714-Flowers-of-Diwali-Trey-Ratcli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237" y="4930131"/>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All About Diw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7000"/>
            <a:ext cx="33337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4" descr="http://t2.gstatic.com/images?q=tbn:ANd9GcRAiJQW6xt4gcu2BJI7jWGPmAeB1LlMQIQK6LJU88aTsZRwekEs:foodswallpaper.com/wp-content/uploads/2013/12/dsma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40" y="483543"/>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2" descr="http://t3.gstatic.com/images?q=tbn:ANd9GcQHyPyHxegY4VeBL8VP0-PMhsn6-Y-sW9MJQ6Z1k6fTQfEHJcvR:s1.ibtimes.com/sites/www.ibtimes.com/files/styles/v2_article_large/public/2011/10/25/1792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667000"/>
            <a:ext cx="2733675"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52800" y="1295400"/>
            <a:ext cx="4572000" cy="1477328"/>
          </a:xfrm>
          <a:prstGeom prst="rect">
            <a:avLst/>
          </a:prstGeom>
        </p:spPr>
        <p:txBody>
          <a:bodyPr>
            <a:spAutoFit/>
          </a:bodyPr>
          <a:lstStyle/>
          <a:p>
            <a:r>
              <a:rPr lang="en-US" dirty="0"/>
              <a:t>On Diwali you make </a:t>
            </a:r>
            <a:r>
              <a:rPr lang="en-US" dirty="0" smtClean="0"/>
              <a:t>offerings of sweets, dried fruits and flowers </a:t>
            </a:r>
            <a:r>
              <a:rPr lang="en-US" dirty="0"/>
              <a:t>to </a:t>
            </a:r>
            <a:r>
              <a:rPr lang="en-US" b="1" dirty="0"/>
              <a:t>Lakshmi</a:t>
            </a:r>
            <a:r>
              <a:rPr lang="en-US" dirty="0"/>
              <a:t> and </a:t>
            </a:r>
            <a:r>
              <a:rPr lang="en-US" b="1" dirty="0"/>
              <a:t>Ganesh</a:t>
            </a:r>
            <a:r>
              <a:rPr lang="en-US" dirty="0"/>
              <a:t> for wealth and good </a:t>
            </a:r>
            <a:r>
              <a:rPr lang="en-US" dirty="0" smtClean="0"/>
              <a:t>luck.  These are shared with friends and neighbors.</a:t>
            </a:r>
            <a:r>
              <a:rPr lang="en-US" dirty="0"/>
              <a:t/>
            </a:r>
            <a:br>
              <a:rPr lang="en-US" dirty="0"/>
            </a:b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41" y="4980841"/>
            <a:ext cx="2590800" cy="17272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4724400"/>
            <a:ext cx="2214113" cy="1466850"/>
          </a:xfrm>
          <a:prstGeom prst="rect">
            <a:avLst/>
          </a:prstGeom>
        </p:spPr>
      </p:pic>
      <p:sp>
        <p:nvSpPr>
          <p:cNvPr id="9" name="Footer Placeholder 8"/>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3755199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1728102" cy="369332"/>
          </a:xfrm>
          <a:prstGeom prst="rect">
            <a:avLst/>
          </a:prstGeom>
        </p:spPr>
        <p:txBody>
          <a:bodyPr wrap="none">
            <a:spAutoFit/>
          </a:bodyPr>
          <a:lstStyle/>
          <a:p>
            <a:r>
              <a:rPr lang="en-US" dirty="0"/>
              <a:t>Festival of Lights</a:t>
            </a:r>
          </a:p>
        </p:txBody>
      </p:sp>
      <p:pic>
        <p:nvPicPr>
          <p:cNvPr id="3" name="Picture 18" descr="http://t3.gstatic.com/images?q=tbn:ANd9GcSTl9-jHG425jFxkCJeZhmBqbgpsweNz3XmRSY5Aea67CZsrYmJbA:www.alexisleon.com/figs/diw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612" y="37007"/>
            <a:ext cx="3352800" cy="24038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0" descr="http://t2.gstatic.com/images?q=tbn:ANd9GcTmhzpLQgNPJIbysD19g6ggx6sHLOoldxmgrNbuf-oMc9FSLCkLvQ:www.beliefnet.com/~/media/A7D63B18EC254BB6B6E0C106B18ED9A5.ashx%3Fw%3D400%26h%3D300%26bg%3D00000000%26f%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02264"/>
            <a:ext cx="1692105" cy="12674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67269" y="5719777"/>
            <a:ext cx="7300506" cy="1077218"/>
          </a:xfrm>
          <a:prstGeom prst="rect">
            <a:avLst/>
          </a:prstGeom>
        </p:spPr>
        <p:txBody>
          <a:bodyPr wrap="square">
            <a:spAutoFit/>
          </a:bodyPr>
          <a:lstStyle/>
          <a:p>
            <a:r>
              <a:rPr lang="en-US" sz="1600" dirty="0" smtClean="0"/>
              <a:t>Diwali’s </a:t>
            </a:r>
            <a:r>
              <a:rPr lang="en-US" sz="1600" dirty="0"/>
              <a:t>name comes from the Sanskrit </a:t>
            </a:r>
            <a:r>
              <a:rPr lang="en-US" sz="1600" i="1" dirty="0" err="1"/>
              <a:t>deepavali</a:t>
            </a:r>
            <a:r>
              <a:rPr lang="en-US" sz="1600" dirty="0"/>
              <a:t>, "row of lights." </a:t>
            </a:r>
            <a:r>
              <a:rPr lang="en-US" sz="1600" dirty="0" smtClean="0"/>
              <a:t>In </a:t>
            </a:r>
            <a:r>
              <a:rPr lang="en-US" sz="1600" dirty="0"/>
              <a:t>the evening,  </a:t>
            </a:r>
            <a:r>
              <a:rPr lang="en-US" sz="1600" dirty="0" smtClean="0"/>
              <a:t>families and communities light hundreds of small oil lamps, </a:t>
            </a:r>
            <a:r>
              <a:rPr lang="en-US" sz="1600" dirty="0"/>
              <a:t>called </a:t>
            </a:r>
            <a:r>
              <a:rPr lang="en-US" sz="1600" b="1" dirty="0" err="1"/>
              <a:t>diyas</a:t>
            </a:r>
            <a:r>
              <a:rPr lang="en-US" sz="1600" dirty="0"/>
              <a:t>, on </a:t>
            </a:r>
            <a:r>
              <a:rPr lang="en-US" sz="1600" dirty="0" smtClean="0"/>
              <a:t>rooftops, yards, rivers, streets and on walls to </a:t>
            </a:r>
            <a:r>
              <a:rPr lang="en-US" sz="1600" dirty="0"/>
              <a:t>help </a:t>
            </a:r>
            <a:r>
              <a:rPr lang="en-US" sz="1600" b="1" dirty="0" smtClean="0"/>
              <a:t>Lakshmi</a:t>
            </a:r>
            <a:r>
              <a:rPr lang="en-US" sz="1600" dirty="0"/>
              <a:t> </a:t>
            </a:r>
            <a:r>
              <a:rPr lang="en-US" sz="1600" dirty="0" smtClean="0"/>
              <a:t>find </a:t>
            </a:r>
            <a:r>
              <a:rPr lang="en-US" sz="1600" dirty="0"/>
              <a:t>her way into people's </a:t>
            </a:r>
            <a:r>
              <a:rPr lang="en-US" sz="1600" dirty="0" smtClean="0"/>
              <a:t>homes. They also light fireworks.</a:t>
            </a:r>
            <a:endParaRPr lang="en-US" sz="1600" dirty="0"/>
          </a:p>
        </p:txBody>
      </p:sp>
      <p:pic>
        <p:nvPicPr>
          <p:cNvPr id="7" name="Picture 8" descr="All About Diwa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6931"/>
            <a:ext cx="3552114" cy="21312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6" descr="http://t2.gstatic.com/images?q=tbn:ANd9GcQR_rZ1g36CVBh9Tc_VN4mti3wrufaDwDOtlrT45noItjUIbk4pbA:www.acm.edu/uploads/cms/images/India_header_-_Diwali_Becca_Von_Trap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368111"/>
            <a:ext cx="3929524" cy="13031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t3.gstatic.com/images?q=tbn:ANd9GcQNRSuc119lkxl1uRDlSJKcCJKaU5Cc32GvJoX_2ZX2D_QPmtnvwg:guruofsms.in/wp-content/uploads/2013/11/happy-diwali-firework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504825"/>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iwali lamps for sale in the mark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2680716"/>
            <a:ext cx="1905000" cy="14260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upload.wikimedia.org/wikipedia/commons/8/88/1561-Akbar_riding_the_elephant_Hawa%27I_pursuing_another_elephant_across_a_collapsing_bridge_of_boats_%28right%2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469" y="4545767"/>
            <a:ext cx="1447800" cy="22512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upload.wikimedia.org/wikipedia/commons/7/74/Ganga_At_Nibi_Gaharwar.jpg"/>
          <p:cNvPicPr/>
          <p:nvPr/>
        </p:nvPicPr>
        <p:blipFill rotWithShape="1">
          <a:blip r:embed="rId9" cstate="print">
            <a:extLst>
              <a:ext uri="{28A0092B-C50C-407E-A947-70E740481C1C}">
                <a14:useLocalDpi xmlns:a14="http://schemas.microsoft.com/office/drawing/2010/main" val="0"/>
              </a:ext>
            </a:extLst>
          </a:blip>
          <a:srcRect l="46477"/>
          <a:stretch/>
        </p:blipFill>
        <p:spPr bwMode="auto">
          <a:xfrm>
            <a:off x="4356549" y="2819400"/>
            <a:ext cx="1663251" cy="2622899"/>
          </a:xfrm>
          <a:prstGeom prst="rect">
            <a:avLst/>
          </a:prstGeom>
          <a:noFill/>
          <a:ln>
            <a:noFill/>
          </a:ln>
          <a:extLst>
            <a:ext uri="{53640926-AAD7-44D8-BBD7-CCE9431645EC}">
              <a14:shadowObscured xmlns:a14="http://schemas.microsoft.com/office/drawing/2010/main"/>
            </a:ext>
          </a:extLst>
        </p:spPr>
      </p:pic>
      <p:sp>
        <p:nvSpPr>
          <p:cNvPr id="8" name="Footer Placeholder 7"/>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3642200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44" y="407990"/>
            <a:ext cx="8229600" cy="1143000"/>
          </a:xfrm>
        </p:spPr>
        <p:txBody>
          <a:bodyPr/>
          <a:lstStyle/>
          <a:p>
            <a:r>
              <a:rPr lang="en-US" dirty="0" smtClean="0"/>
              <a:t>Let’s make a DIWALI Diya!</a:t>
            </a:r>
            <a:endParaRPr lang="en-US" dirty="0"/>
          </a:p>
        </p:txBody>
      </p:sp>
      <p:sp>
        <p:nvSpPr>
          <p:cNvPr id="3" name="Content Placeholder 2"/>
          <p:cNvSpPr>
            <a:spLocks noGrp="1"/>
          </p:cNvSpPr>
          <p:nvPr>
            <p:ph idx="1"/>
          </p:nvPr>
        </p:nvSpPr>
        <p:spPr>
          <a:xfrm>
            <a:off x="572044" y="1617693"/>
            <a:ext cx="7924800" cy="4525963"/>
          </a:xfrm>
        </p:spPr>
        <p:txBody>
          <a:bodyPr/>
          <a:lstStyle/>
          <a:p>
            <a:pPr marL="0" indent="0">
              <a:buNone/>
            </a:pPr>
            <a:r>
              <a:rPr lang="en-US" dirty="0" smtClean="0"/>
              <a:t>Become a pinch pot sculptor!</a:t>
            </a:r>
            <a:endParaRPr lang="en-US" dirty="0"/>
          </a:p>
        </p:txBody>
      </p:sp>
      <p:sp>
        <p:nvSpPr>
          <p:cNvPr id="4" name="Rectangle 3"/>
          <p:cNvSpPr/>
          <p:nvPr/>
        </p:nvSpPr>
        <p:spPr>
          <a:xfrm>
            <a:off x="152400" y="6210359"/>
            <a:ext cx="6096000" cy="553998"/>
          </a:xfrm>
          <a:prstGeom prst="rect">
            <a:avLst/>
          </a:prstGeom>
        </p:spPr>
        <p:txBody>
          <a:bodyPr wrap="square">
            <a:spAutoFit/>
          </a:bodyPr>
          <a:lstStyle/>
          <a:p>
            <a:endParaRPr lang="en-US" sz="1000" dirty="0">
              <a:hlinkClick r:id="rId3"/>
            </a:endParaRPr>
          </a:p>
          <a:p>
            <a:r>
              <a:rPr lang="en-US" sz="1000" dirty="0" smtClean="0"/>
              <a:t>See an Indian potter make a </a:t>
            </a:r>
            <a:r>
              <a:rPr lang="en-US" sz="1000" dirty="0" err="1" smtClean="0"/>
              <a:t>diya</a:t>
            </a:r>
            <a:r>
              <a:rPr lang="en-US" sz="1000" dirty="0" smtClean="0"/>
              <a:t>: </a:t>
            </a:r>
            <a:r>
              <a:rPr lang="en-US" sz="1000" dirty="0" smtClean="0">
                <a:hlinkClick r:id="rId3"/>
              </a:rPr>
              <a:t>http</a:t>
            </a:r>
            <a:r>
              <a:rPr lang="en-US" sz="1000" dirty="0">
                <a:hlinkClick r:id="rId3"/>
              </a:rPr>
              <a:t>://www.youtube.com/watch?v=RI2XfyIS72U#t=52</a:t>
            </a:r>
            <a:endParaRPr lang="en-US" sz="1000" dirty="0"/>
          </a:p>
          <a:p>
            <a:endParaRPr lang="en-US" sz="1000" dirty="0"/>
          </a:p>
        </p:txBody>
      </p:sp>
      <p:grpSp>
        <p:nvGrpSpPr>
          <p:cNvPr id="9" name="Group 4"/>
          <p:cNvGrpSpPr>
            <a:grpSpLocks/>
          </p:cNvGrpSpPr>
          <p:nvPr/>
        </p:nvGrpSpPr>
        <p:grpSpPr bwMode="auto">
          <a:xfrm>
            <a:off x="609690" y="2621142"/>
            <a:ext cx="1066800" cy="1828800"/>
            <a:chOff x="796" y="1728"/>
            <a:chExt cx="1680" cy="2880"/>
          </a:xfrm>
        </p:grpSpPr>
        <p:sp>
          <p:nvSpPr>
            <p:cNvPr id="10" name="Text Box 5"/>
            <p:cNvSpPr txBox="1">
              <a:spLocks noChangeArrowheads="1"/>
            </p:cNvSpPr>
            <p:nvPr/>
          </p:nvSpPr>
          <p:spPr bwMode="auto">
            <a:xfrm>
              <a:off x="796" y="1728"/>
              <a:ext cx="1680" cy="28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anose="020B0604020202020204" pitchFamily="34" charset="0"/>
                </a:rPr>
                <a:t>Step</a:t>
              </a:r>
              <a:r>
                <a:rPr kumimoji="0" lang="en-US" sz="1800" b="0" i="0" u="none" strike="noStrike" cap="none" normalizeH="0" baseline="0" dirty="0" smtClean="0">
                  <a:ln>
                    <a:noFill/>
                  </a:ln>
                  <a:solidFill>
                    <a:schemeClr val="tx1"/>
                  </a:solidFill>
                  <a:effectLst/>
                  <a:latin typeface="Arial" panose="020B0604020202020204" pitchFamily="34" charset="0"/>
                </a:rPr>
                <a:t> 1</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Arial" panose="020B0604020202020204" pitchFamily="34" charset="0"/>
                </a:rPr>
                <a:t>Roll clay into a ball in your palm.</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11" name="Text Box 5"/>
          <p:cNvSpPr txBox="1">
            <a:spLocks noChangeArrowheads="1"/>
          </p:cNvSpPr>
          <p:nvPr/>
        </p:nvSpPr>
        <p:spPr bwMode="auto">
          <a:xfrm>
            <a:off x="1965960" y="2621142"/>
            <a:ext cx="1066800" cy="2209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anose="020B0604020202020204" pitchFamily="34" charset="0"/>
              </a:rPr>
              <a:t>Step 2</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anose="020B0604020202020204" pitchFamily="34" charset="0"/>
              </a:rPr>
              <a:t>Pinch a deep dent into the center with your thumb</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12" name="Text Box 5"/>
          <p:cNvSpPr txBox="1">
            <a:spLocks noChangeArrowheads="1"/>
          </p:cNvSpPr>
          <p:nvPr/>
        </p:nvSpPr>
        <p:spPr bwMode="auto">
          <a:xfrm>
            <a:off x="3385456" y="2673147"/>
            <a:ext cx="1066800" cy="1828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anose="020B0604020202020204" pitchFamily="34" charset="0"/>
              </a:rPr>
              <a:t>Step 3</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Arial" panose="020B0604020202020204" pitchFamily="34" charset="0"/>
              </a:rPr>
              <a:t>Pinch all the way around the edges.</a:t>
            </a:r>
            <a:endParaRPr kumimoji="0" lang="en-US" sz="1800" i="0" u="none" strike="noStrike" cap="none" normalizeH="0" baseline="0" dirty="0" smtClean="0">
              <a:ln>
                <a:noFill/>
              </a:ln>
              <a:solidFill>
                <a:schemeClr val="tx1"/>
              </a:solidFill>
              <a:effectLst/>
              <a:latin typeface="Arial" panose="020B0604020202020204" pitchFamily="34" charset="0"/>
            </a:endParaRPr>
          </a:p>
        </p:txBody>
      </p:sp>
      <p:sp>
        <p:nvSpPr>
          <p:cNvPr id="13" name="Text Box 5"/>
          <p:cNvSpPr txBox="1">
            <a:spLocks noChangeArrowheads="1"/>
          </p:cNvSpPr>
          <p:nvPr/>
        </p:nvSpPr>
        <p:spPr bwMode="auto">
          <a:xfrm>
            <a:off x="4876800" y="2673147"/>
            <a:ext cx="1224099" cy="20158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anose="020B0604020202020204" pitchFamily="34" charset="0"/>
              </a:rPr>
              <a:t>Step 4</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Arial" panose="020B0604020202020204" pitchFamily="34" charset="0"/>
              </a:rPr>
              <a:t>Continue pinching until you have formed a bowl.</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Text Box 5"/>
          <p:cNvSpPr txBox="1">
            <a:spLocks noChangeArrowheads="1"/>
          </p:cNvSpPr>
          <p:nvPr/>
        </p:nvSpPr>
        <p:spPr bwMode="auto">
          <a:xfrm>
            <a:off x="6469924" y="2647021"/>
            <a:ext cx="1938746" cy="15204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anose="020B0604020202020204" pitchFamily="34" charset="0"/>
              </a:rPr>
              <a:t>Step 5 </a:t>
            </a:r>
            <a:r>
              <a:rPr kumimoji="0" lang="en-US" sz="1800" i="0" u="none" strike="noStrike" cap="none" normalizeH="0" baseline="0" dirty="0" smtClean="0">
                <a:ln>
                  <a:noFill/>
                </a:ln>
                <a:solidFill>
                  <a:schemeClr val="tx1"/>
                </a:solidFill>
                <a:effectLst/>
                <a:latin typeface="Arial" panose="020B0604020202020204" pitchFamily="34" charset="0"/>
              </a:rPr>
              <a:t> Use finger</a:t>
            </a:r>
            <a:r>
              <a:rPr lang="en-US" dirty="0" smtClean="0">
                <a:latin typeface="Arial" panose="020B0604020202020204" pitchFamily="34" charset="0"/>
              </a:rPr>
              <a:t>s to pinch one edge of your bowl into the shape of a </a:t>
            </a:r>
            <a:r>
              <a:rPr lang="en-US" i="1" dirty="0" err="1" smtClean="0">
                <a:latin typeface="Arial" panose="020B0604020202020204" pitchFamily="34" charset="0"/>
              </a:rPr>
              <a:t>diya</a:t>
            </a:r>
            <a:r>
              <a:rPr lang="en-US" dirty="0" smtClean="0">
                <a:latin typeface="Arial" panose="020B0604020202020204" pitchFamily="34" charset="0"/>
              </a:rPr>
              <a:t>.</a:t>
            </a:r>
            <a:endParaRPr kumimoji="0" lang="en-US" sz="1800" b="1" i="0" u="none" strike="noStrike" cap="none" normalizeH="0" baseline="0" dirty="0" smtClean="0">
              <a:ln>
                <a:noFill/>
              </a:ln>
              <a:solidFill>
                <a:schemeClr val="tx1"/>
              </a:solidFill>
              <a:effectLst/>
              <a:latin typeface="Arial" panose="020B0604020202020204" pitchFamily="34" charset="0"/>
            </a:endParaRPr>
          </a:p>
        </p:txBody>
      </p:sp>
      <p:pic>
        <p:nvPicPr>
          <p:cNvPr id="16" name="Picture 15"/>
          <p:cNvPicPr/>
          <p:nvPr/>
        </p:nvPicPr>
        <p:blipFill rotWithShape="1">
          <a:blip r:embed="rId4"/>
          <a:srcRect l="50802" t="36467" r="32051" b="35043"/>
          <a:stretch/>
        </p:blipFill>
        <p:spPr bwMode="auto">
          <a:xfrm>
            <a:off x="594698" y="4607994"/>
            <a:ext cx="1019175" cy="95250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5"/>
          <a:srcRect l="50160" t="34758" r="32853" b="36467"/>
          <a:stretch/>
        </p:blipFill>
        <p:spPr bwMode="auto">
          <a:xfrm>
            <a:off x="1965960" y="4979429"/>
            <a:ext cx="1009650" cy="962025"/>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6"/>
          <a:srcRect l="54167" t="35328" r="31891" b="36467"/>
          <a:stretch/>
        </p:blipFill>
        <p:spPr bwMode="auto">
          <a:xfrm>
            <a:off x="3457304" y="4612756"/>
            <a:ext cx="828675" cy="942975"/>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7"/>
          <a:srcRect l="49679" t="34188" r="31892" b="36467"/>
          <a:stretch/>
        </p:blipFill>
        <p:spPr bwMode="auto">
          <a:xfrm>
            <a:off x="4941161" y="4760292"/>
            <a:ext cx="1095375" cy="981075"/>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8"/>
          <a:srcRect l="53526" t="39031" r="32852" b="35898"/>
          <a:stretch/>
        </p:blipFill>
        <p:spPr bwMode="auto">
          <a:xfrm>
            <a:off x="6469924" y="4560329"/>
            <a:ext cx="809625" cy="838200"/>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9"/>
          <a:srcRect l="47276" t="29345" r="30609" b="35613"/>
          <a:stretch/>
        </p:blipFill>
        <p:spPr bwMode="auto">
          <a:xfrm>
            <a:off x="7372350" y="4569792"/>
            <a:ext cx="1314450" cy="1171575"/>
          </a:xfrm>
          <a:prstGeom prst="rect">
            <a:avLst/>
          </a:prstGeom>
          <a:ln>
            <a:noFill/>
          </a:ln>
          <a:extLst>
            <a:ext uri="{53640926-AAD7-44D8-BBD7-CCE9431645EC}">
              <a14:shadowObscured xmlns:a14="http://schemas.microsoft.com/office/drawing/2010/main"/>
            </a:ext>
          </a:extLst>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0625" y="441697"/>
            <a:ext cx="2276581" cy="1803035"/>
          </a:xfrm>
          <a:prstGeom prst="rect">
            <a:avLst/>
          </a:prstGeom>
        </p:spPr>
      </p:pic>
      <p:sp>
        <p:nvSpPr>
          <p:cNvPr id="5" name="Footer Placeholder 4"/>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675167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1748909"/>
            <a:ext cx="4572000" cy="5109091"/>
          </a:xfrm>
          <a:prstGeom prst="rect">
            <a:avLst/>
          </a:prstGeom>
        </p:spPr>
        <p:txBody>
          <a:bodyPr>
            <a:spAutoFit/>
          </a:bodyPr>
          <a:lstStyle/>
          <a:p>
            <a:r>
              <a:rPr lang="en-US" dirty="0"/>
              <a:t>	</a:t>
            </a:r>
          </a:p>
          <a:p>
            <a:r>
              <a:rPr lang="en-US" sz="2800" dirty="0"/>
              <a:t>An artifact is any object </a:t>
            </a:r>
            <a:r>
              <a:rPr lang="en-US" sz="2800" b="1" dirty="0"/>
              <a:t>made by or used </a:t>
            </a:r>
            <a:r>
              <a:rPr lang="en-US" sz="2800" dirty="0"/>
              <a:t>by human beings. 	</a:t>
            </a:r>
          </a:p>
          <a:p>
            <a:r>
              <a:rPr lang="en-US" sz="2800" dirty="0" smtClean="0"/>
              <a:t>Every artifact tells </a:t>
            </a:r>
            <a:r>
              <a:rPr lang="en-US" sz="2800" b="1" dirty="0" smtClean="0"/>
              <a:t>a story </a:t>
            </a:r>
            <a:r>
              <a:rPr lang="en-US" sz="2800" dirty="0" smtClean="0"/>
              <a:t>about the people who made it and used it. </a:t>
            </a:r>
          </a:p>
          <a:p>
            <a:endParaRPr lang="en-US" sz="2800" dirty="0"/>
          </a:p>
          <a:p>
            <a:endParaRPr lang="en-US" sz="2800" dirty="0" smtClean="0"/>
          </a:p>
          <a:p>
            <a:endParaRPr lang="en-US" sz="2800" dirty="0"/>
          </a:p>
          <a:p>
            <a:endParaRPr lang="en-US" sz="2800" dirty="0" smtClean="0"/>
          </a:p>
          <a:p>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30303"/>
            <a:ext cx="2893746" cy="4297643"/>
          </a:xfrm>
          <a:prstGeom prst="rect">
            <a:avLst/>
          </a:prstGeom>
        </p:spPr>
      </p:pic>
      <p:sp>
        <p:nvSpPr>
          <p:cNvPr id="4" name="Title 1"/>
          <p:cNvSpPr txBox="1">
            <a:spLocks/>
          </p:cNvSpPr>
          <p:nvPr/>
        </p:nvSpPr>
        <p:spPr>
          <a:xfrm>
            <a:off x="609600" y="274638"/>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Berlin Sans FB Demi" panose="020E0802020502020306" pitchFamily="34" charset="0"/>
                <a:hlinkClick r:id="rId3" action="ppaction://hlinkpres?slideindex=1&amp;slidetitle="/>
              </a:rPr>
              <a:t>Artifact Examination</a:t>
            </a:r>
            <a:endParaRPr lang="en-US" dirty="0">
              <a:latin typeface="Berlin Sans FB Demi" panose="020E0802020502020306" pitchFamily="34" charset="0"/>
            </a:endParaRPr>
          </a:p>
        </p:txBody>
      </p:sp>
      <p:pic>
        <p:nvPicPr>
          <p:cNvPr id="2050" name="Picture 2" descr="http://t1.gstatic.com/images?q=tbn:ANd9GcTlFhxikTP4mXWDzKTv9e1TLCy9JOOwepA7mj3MTk6jmsrcalI7:www.photo-dictionary.com/photofiles/list/4751/6266Greek_vas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495800"/>
            <a:ext cx="1219200" cy="1729767"/>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1097797" y="1600200"/>
            <a:ext cx="2057400" cy="1752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 you figure out the </a:t>
            </a:r>
            <a:r>
              <a:rPr lang="en-US" sz="2800" b="1" dirty="0" smtClean="0"/>
              <a:t>story?</a:t>
            </a:r>
            <a:endParaRPr lang="en-US" sz="2800" b="1" dirty="0"/>
          </a:p>
        </p:txBody>
      </p:sp>
      <p:sp>
        <p:nvSpPr>
          <p:cNvPr id="6" name="TextBox 5"/>
          <p:cNvSpPr txBox="1"/>
          <p:nvPr/>
        </p:nvSpPr>
        <p:spPr>
          <a:xfrm rot="20518582">
            <a:off x="5106201" y="559842"/>
            <a:ext cx="3276970" cy="1200329"/>
          </a:xfrm>
          <a:prstGeom prst="rect">
            <a:avLst/>
          </a:prstGeom>
          <a:solidFill>
            <a:schemeClr val="accent6">
              <a:lumMod val="75000"/>
            </a:schemeClr>
          </a:solidFill>
        </p:spPr>
        <p:txBody>
          <a:bodyPr wrap="square" rtlCol="0">
            <a:spAutoFit/>
          </a:bodyPr>
          <a:lstStyle/>
          <a:p>
            <a:r>
              <a:rPr lang="en-US" sz="3600" dirty="0" smtClean="0"/>
              <a:t>Become  an </a:t>
            </a:r>
          </a:p>
          <a:p>
            <a:r>
              <a:rPr lang="en-US" sz="3600" dirty="0" smtClean="0">
                <a:latin typeface="AR JULIAN" panose="02000000000000000000" pitchFamily="2" charset="0"/>
              </a:rPr>
              <a:t>ANTHROPOLOGIST!</a:t>
            </a:r>
            <a:endParaRPr lang="en-US" sz="3600" dirty="0">
              <a:latin typeface="AR JULIAN" panose="02000000000000000000" pitchFamily="2" charset="0"/>
            </a:endParaRPr>
          </a:p>
        </p:txBody>
      </p:sp>
      <p:sp>
        <p:nvSpPr>
          <p:cNvPr id="7" name="Footer Placeholder 6"/>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307248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KLOS\AppData\Local\Microsoft\Windows\Temporary Internet Files\Content.IE5\HRHNL9LU\MC9002503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177871"/>
            <a:ext cx="3962400" cy="44747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254541"/>
            <a:ext cx="1779654"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Look!</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Rectangle 9"/>
          <p:cNvSpPr/>
          <p:nvPr/>
        </p:nvSpPr>
        <p:spPr>
          <a:xfrm>
            <a:off x="4389895" y="305021"/>
            <a:ext cx="4487383"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Ask Questions!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32" name="Picture 8" descr="C:\Users\PKLOS\AppData\Local\Microsoft\Windows\Temporary Internet Files\Content.IE5\8P3BVJHK\MC9003589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524000"/>
            <a:ext cx="2600673" cy="2600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4648200"/>
            <a:ext cx="3581400" cy="1200329"/>
          </a:xfrm>
          <a:prstGeom prst="rect">
            <a:avLst/>
          </a:prstGeom>
          <a:noFill/>
        </p:spPr>
        <p:txBody>
          <a:bodyPr wrap="square" rtlCol="0">
            <a:spAutoFit/>
          </a:bodyPr>
          <a:lstStyle/>
          <a:p>
            <a:r>
              <a:rPr lang="en-US" dirty="0" smtClean="0"/>
              <a:t>What does it look like?          </a:t>
            </a:r>
          </a:p>
          <a:p>
            <a:r>
              <a:rPr lang="en-US" b="1" dirty="0"/>
              <a:t> </a:t>
            </a:r>
            <a:r>
              <a:rPr lang="en-US" b="1" dirty="0" smtClean="0"/>
              <a:t>  -</a:t>
            </a:r>
            <a:r>
              <a:rPr lang="en-US" dirty="0" smtClean="0"/>
              <a:t>describe the </a:t>
            </a:r>
            <a:r>
              <a:rPr lang="en-US" b="1" dirty="0" smtClean="0"/>
              <a:t>COLOR, SHAPE, LINE</a:t>
            </a:r>
          </a:p>
          <a:p>
            <a:r>
              <a:rPr lang="en-US" dirty="0" smtClean="0"/>
              <a:t>What is it </a:t>
            </a:r>
            <a:r>
              <a:rPr lang="en-US" b="1" dirty="0" smtClean="0"/>
              <a:t>MADE of</a:t>
            </a:r>
            <a:r>
              <a:rPr lang="en-US" dirty="0" smtClean="0"/>
              <a:t>?</a:t>
            </a:r>
          </a:p>
          <a:p>
            <a:r>
              <a:rPr lang="en-US" dirty="0" smtClean="0"/>
              <a:t>Who and what is it </a:t>
            </a:r>
            <a:r>
              <a:rPr lang="en-US" b="1" dirty="0" smtClean="0"/>
              <a:t>USED FOR</a:t>
            </a:r>
            <a:r>
              <a:rPr lang="en-US" dirty="0" smtClean="0"/>
              <a:t>?</a:t>
            </a:r>
          </a:p>
        </p:txBody>
      </p:sp>
      <p:sp>
        <p:nvSpPr>
          <p:cNvPr id="5" name="Rectangle 4"/>
          <p:cNvSpPr/>
          <p:nvPr/>
        </p:nvSpPr>
        <p:spPr>
          <a:xfrm>
            <a:off x="5367432" y="5848529"/>
            <a:ext cx="2229008"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it?</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Footer Placeholder 1"/>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2712502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lose this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8517"/>
            <a:ext cx="69342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0100" y="5696634"/>
            <a:ext cx="7010400" cy="646331"/>
          </a:xfrm>
          <a:prstGeom prst="rect">
            <a:avLst/>
          </a:prstGeom>
        </p:spPr>
        <p:txBody>
          <a:bodyPr wrap="square">
            <a:spAutoFit/>
          </a:bodyPr>
          <a:lstStyle/>
          <a:p>
            <a:r>
              <a:rPr lang="en-US" dirty="0">
                <a:hlinkClick r:id="rId4"/>
              </a:rPr>
              <a:t>http://</a:t>
            </a:r>
            <a:r>
              <a:rPr lang="en-US" dirty="0" smtClean="0">
                <a:hlinkClick r:id="rId4"/>
              </a:rPr>
              <a:t>www.teachertube.com/viewVideo.php?video_id=158534</a:t>
            </a:r>
            <a:endParaRPr lang="en-US" dirty="0" smtClean="0"/>
          </a:p>
          <a:p>
            <a:endParaRPr lang="en-US" dirty="0"/>
          </a:p>
        </p:txBody>
      </p:sp>
      <p:sp>
        <p:nvSpPr>
          <p:cNvPr id="3" name="TextBox 2"/>
          <p:cNvSpPr txBox="1"/>
          <p:nvPr/>
        </p:nvSpPr>
        <p:spPr>
          <a:xfrm>
            <a:off x="7010400" y="840066"/>
            <a:ext cx="1600200" cy="4524315"/>
          </a:xfrm>
          <a:prstGeom prst="rect">
            <a:avLst/>
          </a:prstGeom>
          <a:noFill/>
        </p:spPr>
        <p:txBody>
          <a:bodyPr wrap="square" rtlCol="0">
            <a:spAutoFit/>
          </a:bodyPr>
          <a:lstStyle/>
          <a:p>
            <a:r>
              <a:rPr lang="en-US" dirty="0" smtClean="0"/>
              <a:t>What </a:t>
            </a:r>
            <a:r>
              <a:rPr lang="en-US" b="1" dirty="0" smtClean="0"/>
              <a:t>COLORS</a:t>
            </a:r>
            <a:r>
              <a:rPr lang="en-US" dirty="0" smtClean="0"/>
              <a:t> do you see?</a:t>
            </a:r>
          </a:p>
          <a:p>
            <a:endParaRPr lang="en-US" dirty="0"/>
          </a:p>
          <a:p>
            <a:r>
              <a:rPr lang="en-US" dirty="0" smtClean="0"/>
              <a:t>What types of </a:t>
            </a:r>
            <a:r>
              <a:rPr lang="en-US" b="1" dirty="0" smtClean="0"/>
              <a:t>LINES</a:t>
            </a:r>
            <a:r>
              <a:rPr lang="en-US" dirty="0" smtClean="0"/>
              <a:t> do you see?</a:t>
            </a:r>
          </a:p>
          <a:p>
            <a:endParaRPr lang="en-US" dirty="0"/>
          </a:p>
          <a:p>
            <a:r>
              <a:rPr lang="en-US" dirty="0" smtClean="0"/>
              <a:t>What </a:t>
            </a:r>
            <a:r>
              <a:rPr lang="en-US" b="1" dirty="0" smtClean="0"/>
              <a:t>MATERIAL</a:t>
            </a:r>
            <a:r>
              <a:rPr lang="en-US" dirty="0" smtClean="0"/>
              <a:t> is the artifact made of?</a:t>
            </a:r>
          </a:p>
          <a:p>
            <a:endParaRPr lang="en-US" dirty="0"/>
          </a:p>
          <a:p>
            <a:r>
              <a:rPr lang="en-US" dirty="0" smtClean="0"/>
              <a:t>What might it be </a:t>
            </a:r>
            <a:r>
              <a:rPr lang="en-US" b="1" dirty="0" smtClean="0"/>
              <a:t>used</a:t>
            </a:r>
            <a:r>
              <a:rPr lang="en-US" dirty="0" smtClean="0"/>
              <a:t> for?</a:t>
            </a:r>
          </a:p>
          <a:p>
            <a:endParaRPr lang="en-US" dirty="0"/>
          </a:p>
          <a:p>
            <a:r>
              <a:rPr lang="en-US" dirty="0" smtClean="0"/>
              <a:t>What </a:t>
            </a:r>
            <a:r>
              <a:rPr lang="en-US" b="1" dirty="0" smtClean="0"/>
              <a:t>is</a:t>
            </a:r>
            <a:r>
              <a:rPr lang="en-US" dirty="0" smtClean="0"/>
              <a:t> it?</a:t>
            </a:r>
            <a:endParaRPr lang="en-US" dirty="0"/>
          </a:p>
        </p:txBody>
      </p:sp>
      <p:sp>
        <p:nvSpPr>
          <p:cNvPr id="4" name="Footer Placeholder 3"/>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3113865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Demi" panose="020E0802020502020306" pitchFamily="34" charset="0"/>
              </a:rPr>
              <a:t>Artifact Detectives</a:t>
            </a:r>
            <a:endParaRPr lang="en-US" dirty="0">
              <a:latin typeface="Berlin Sans FB Demi" panose="020E0802020502020306" pitchFamily="34" charset="0"/>
            </a:endParaRPr>
          </a:p>
        </p:txBody>
      </p:sp>
      <p:sp>
        <p:nvSpPr>
          <p:cNvPr id="3" name="Content Placeholder 2"/>
          <p:cNvSpPr>
            <a:spLocks noGrp="1"/>
          </p:cNvSpPr>
          <p:nvPr>
            <p:ph idx="1"/>
          </p:nvPr>
        </p:nvSpPr>
        <p:spPr>
          <a:xfrm>
            <a:off x="457200" y="1600200"/>
            <a:ext cx="3886200" cy="4525963"/>
          </a:xfrm>
        </p:spPr>
        <p:txBody>
          <a:bodyPr/>
          <a:lstStyle/>
          <a:p>
            <a:r>
              <a:rPr lang="en-US" dirty="0" smtClean="0"/>
              <a:t>Work with a </a:t>
            </a:r>
            <a:r>
              <a:rPr lang="en-US" b="1" dirty="0" smtClean="0"/>
              <a:t>partner</a:t>
            </a:r>
          </a:p>
          <a:p>
            <a:pPr marL="0" indent="0">
              <a:buNone/>
            </a:pPr>
            <a:endParaRPr lang="en-US" b="1" dirty="0" smtClean="0"/>
          </a:p>
          <a:p>
            <a:r>
              <a:rPr lang="en-US" b="1" dirty="0" smtClean="0"/>
              <a:t> Look and ask questions</a:t>
            </a:r>
          </a:p>
          <a:p>
            <a:endParaRPr lang="en-US" b="1" dirty="0"/>
          </a:p>
          <a:p>
            <a:r>
              <a:rPr lang="en-US" b="1" dirty="0" smtClean="0"/>
              <a:t>Fill in the answers</a:t>
            </a:r>
          </a:p>
          <a:p>
            <a:pPr marL="0" indent="0">
              <a:buNone/>
            </a:pPr>
            <a:endParaRPr lang="en-US" dirty="0"/>
          </a:p>
        </p:txBody>
      </p:sp>
      <p:pic>
        <p:nvPicPr>
          <p:cNvPr id="4" name="Picture 3"/>
          <p:cNvPicPr/>
          <p:nvPr/>
        </p:nvPicPr>
        <p:blipFill rotWithShape="1">
          <a:blip r:embed="rId2"/>
          <a:srcRect l="32908" t="25850" r="31632" b="12245"/>
          <a:stretch/>
        </p:blipFill>
        <p:spPr bwMode="auto">
          <a:xfrm>
            <a:off x="4800600" y="1447800"/>
            <a:ext cx="3753485" cy="4914900"/>
          </a:xfrm>
          <a:prstGeom prst="rect">
            <a:avLst/>
          </a:prstGeom>
          <a:ln>
            <a:noFill/>
          </a:ln>
          <a:extLst>
            <a:ext uri="{53640926-AAD7-44D8-BBD7-CCE9431645EC}">
              <a14:shadowObscured xmlns:a14="http://schemas.microsoft.com/office/drawing/2010/main"/>
            </a:ext>
          </a:extLst>
        </p:spPr>
      </p:pic>
      <p:pic>
        <p:nvPicPr>
          <p:cNvPr id="1026" name="Picture 2" descr="C:\Users\PKLOS\AppData\Local\Microsoft\Windows\Temporary Internet Files\Content.IE5\ZA52DCG2\MC9003843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057400"/>
            <a:ext cx="1087461" cy="1172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PKLOS\AppData\Local\Microsoft\Windows\Temporary Internet Files\Content.IE5\8P3BVJHK\MC9003589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5154" y="3802251"/>
            <a:ext cx="1216614" cy="1216614"/>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rot="10570711">
            <a:off x="2096984" y="5390878"/>
            <a:ext cx="992427" cy="1077041"/>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PKLOS\AppData\Local\Microsoft\Windows\Temporary Internet Files\Content.IE5\ZA52DCG2\MC9001497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416" y="5359003"/>
            <a:ext cx="1272231" cy="85178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274106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6" y="883905"/>
            <a:ext cx="8531225"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911824" y="2318982"/>
            <a:ext cx="533400" cy="45720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urved Connector 4"/>
          <p:cNvCxnSpPr/>
          <p:nvPr/>
        </p:nvCxnSpPr>
        <p:spPr>
          <a:xfrm>
            <a:off x="2445224" y="2547582"/>
            <a:ext cx="3422176" cy="500418"/>
          </a:xfrm>
          <a:prstGeom prst="curvedConnector3">
            <a:avLst/>
          </a:prstGeom>
          <a:ln w="38100" cmpd="sng">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105400" y="960105"/>
            <a:ext cx="3352800" cy="64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s://encrypted-tbn0.gstatic.com/images?q=tbn:ANd9GcRvQflB-IKdOIU816f2j8YJ43e1heH3Gig4S_knfmgIyD5qUKgY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227" y="356226"/>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0.gstatic.com/images?q=tbn:ANd9GcS6spigfpxnH3_h758qASwTiu3XRaS6ygveyowAdHG6HwrsbJcS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968496"/>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encrypted-tbn0.gstatic.com/images?q=tbn:ANd9GcRt3KAcpQczEMAeIz3ALcFFX0Yq8PrUZ63y-oxqhv1EaGQjnSYKG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40" y="4854195"/>
            <a:ext cx="2409825" cy="1895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6739" y="152399"/>
            <a:ext cx="821051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Where do they come from?</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Footer Placeholder 6"/>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66179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71Ji6Sz2JCL._SL15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51" y="346150"/>
            <a:ext cx="272415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718uqzxxuoL._SL15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9544" y="278803"/>
            <a:ext cx="2458245" cy="1938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cx.images-amazon.com/images/I/81WcvkmNmiL._SL15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826" y="35814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isley Indian Wood Block Textile Printing Stamp Fabric Art Craft L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8408" y="3124200"/>
            <a:ext cx="1872781" cy="1771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64134" y="4680517"/>
            <a:ext cx="2504678" cy="923330"/>
          </a:xfrm>
          <a:prstGeom prst="rect">
            <a:avLst/>
          </a:prstGeom>
        </p:spPr>
        <p:txBody>
          <a:bodyPr wrap="square">
            <a:spAutoFit/>
          </a:bodyPr>
          <a:lstStyle/>
          <a:p>
            <a:r>
              <a:rPr lang="en-US" b="1" dirty="0"/>
              <a:t>Paisley Indian Wood Block Textile Printing Fabric </a:t>
            </a:r>
            <a:r>
              <a:rPr lang="en-US" b="1" dirty="0" smtClean="0"/>
              <a:t>Stamp</a:t>
            </a:r>
            <a:endParaRPr lang="en-US" dirty="0"/>
          </a:p>
        </p:txBody>
      </p:sp>
      <p:sp>
        <p:nvSpPr>
          <p:cNvPr id="12" name="Rectangle 11"/>
          <p:cNvSpPr/>
          <p:nvPr/>
        </p:nvSpPr>
        <p:spPr>
          <a:xfrm>
            <a:off x="676672" y="5419181"/>
            <a:ext cx="2504678" cy="369332"/>
          </a:xfrm>
          <a:prstGeom prst="rect">
            <a:avLst/>
          </a:prstGeom>
        </p:spPr>
        <p:txBody>
          <a:bodyPr wrap="square">
            <a:spAutoFit/>
          </a:bodyPr>
          <a:lstStyle/>
          <a:p>
            <a:r>
              <a:rPr lang="en-US" b="1" dirty="0" err="1" smtClean="0"/>
              <a:t>Manjeera</a:t>
            </a:r>
            <a:endParaRPr lang="en-US" dirty="0"/>
          </a:p>
        </p:txBody>
      </p:sp>
      <p:sp>
        <p:nvSpPr>
          <p:cNvPr id="13" name="Rectangle 12"/>
          <p:cNvSpPr/>
          <p:nvPr/>
        </p:nvSpPr>
        <p:spPr>
          <a:xfrm>
            <a:off x="2063403" y="2233862"/>
            <a:ext cx="2504678" cy="369332"/>
          </a:xfrm>
          <a:prstGeom prst="rect">
            <a:avLst/>
          </a:prstGeom>
        </p:spPr>
        <p:txBody>
          <a:bodyPr wrap="square">
            <a:spAutoFit/>
          </a:bodyPr>
          <a:lstStyle/>
          <a:p>
            <a:r>
              <a:rPr lang="en-US" b="1" dirty="0" err="1" smtClean="0"/>
              <a:t>Iktara</a:t>
            </a:r>
            <a:endParaRPr lang="en-US" dirty="0"/>
          </a:p>
        </p:txBody>
      </p:sp>
      <p:sp>
        <p:nvSpPr>
          <p:cNvPr id="14" name="Rectangle 13"/>
          <p:cNvSpPr/>
          <p:nvPr/>
        </p:nvSpPr>
        <p:spPr>
          <a:xfrm>
            <a:off x="5943600" y="1869029"/>
            <a:ext cx="2504678" cy="369332"/>
          </a:xfrm>
          <a:prstGeom prst="rect">
            <a:avLst/>
          </a:prstGeom>
        </p:spPr>
        <p:txBody>
          <a:bodyPr wrap="square">
            <a:spAutoFit/>
          </a:bodyPr>
          <a:lstStyle/>
          <a:p>
            <a:r>
              <a:rPr lang="en-US" b="1" dirty="0" smtClean="0"/>
              <a:t>Diya</a:t>
            </a:r>
            <a:endParaRPr lang="en-US" dirty="0"/>
          </a:p>
        </p:txBody>
      </p:sp>
      <p:pic>
        <p:nvPicPr>
          <p:cNvPr id="1035" name="Picture 11" descr="Women's dress fabric. Hand block printed cotton fab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1325" y="2847974"/>
            <a:ext cx="1331628" cy="105783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t3.gstatic.com/images?q=tbn:ANd9GcTAR263WFIYnVrx20RsbeWKmAs6MyvmaY7FXy6EUuG7N1TqpmPC:img0.etsystatic.com/005/1/7224172/il_340x270.408061924_8gok.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447454">
            <a:off x="6858002" y="2180975"/>
            <a:ext cx="1619250" cy="12906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860801" y="4010025"/>
            <a:ext cx="2504678" cy="646331"/>
          </a:xfrm>
          <a:prstGeom prst="rect">
            <a:avLst/>
          </a:prstGeom>
        </p:spPr>
        <p:txBody>
          <a:bodyPr wrap="square">
            <a:spAutoFit/>
          </a:bodyPr>
          <a:lstStyle/>
          <a:p>
            <a:r>
              <a:rPr lang="en-US" b="1" dirty="0" smtClean="0"/>
              <a:t>Hand Embroidered </a:t>
            </a:r>
          </a:p>
          <a:p>
            <a:r>
              <a:rPr lang="en-US" b="1" dirty="0" smtClean="0"/>
              <a:t>Mirrored Fabric</a:t>
            </a:r>
            <a:endParaRPr lang="en-US" dirty="0"/>
          </a:p>
        </p:txBody>
      </p:sp>
      <p:sp>
        <p:nvSpPr>
          <p:cNvPr id="2" name="Footer Placeholder 1"/>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40875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ancing at Diw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57175"/>
            <a:ext cx="3333750" cy="2228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46912" y="5327735"/>
            <a:ext cx="4495800" cy="923330"/>
          </a:xfrm>
          <a:prstGeom prst="rect">
            <a:avLst/>
          </a:prstGeom>
        </p:spPr>
        <p:txBody>
          <a:bodyPr wrap="square">
            <a:spAutoFit/>
          </a:bodyPr>
          <a:lstStyle/>
          <a:p>
            <a:r>
              <a:rPr lang="en-US" dirty="0"/>
              <a:t>Diwali is the largest and most famous holiday celebrated in India. It marks the Hindu New Year. </a:t>
            </a:r>
            <a:r>
              <a:rPr lang="en-US" dirty="0" smtClean="0"/>
              <a:t> It is celebrated for five days.</a:t>
            </a:r>
            <a:endParaRPr lang="en-US" dirty="0"/>
          </a:p>
        </p:txBody>
      </p:sp>
      <p:pic>
        <p:nvPicPr>
          <p:cNvPr id="5" name="Picture 2" descr="http://web.archive.org/web/20060528100808im_/http:/www.hitchams.suffolk.sch.uk/india_art/images/Uea%205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1114"/>
            <a:ext cx="2991826" cy="2826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pbs.org/thestoryofindia/images/gallery/performing_arts_ma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912" y="2943252"/>
            <a:ext cx="3272468" cy="18573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6532" y="3546878"/>
            <a:ext cx="3048000" cy="400110"/>
          </a:xfrm>
          <a:prstGeom prst="rect">
            <a:avLst/>
          </a:prstGeom>
        </p:spPr>
        <p:txBody>
          <a:bodyPr wrap="square">
            <a:spAutoFit/>
          </a:bodyPr>
          <a:lstStyle/>
          <a:p>
            <a:endParaRPr lang="en-US" sz="1000" dirty="0" smtClean="0"/>
          </a:p>
          <a:p>
            <a:endParaRPr lang="en-US" sz="1000"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33" y="3959316"/>
            <a:ext cx="3603666" cy="27027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5426" y="3936491"/>
            <a:ext cx="1097280" cy="864108"/>
          </a:xfrm>
          <a:prstGeom prst="rect">
            <a:avLst/>
          </a:prstGeom>
        </p:spPr>
      </p:pic>
      <p:sp>
        <p:nvSpPr>
          <p:cNvPr id="11" name="Rectangle 10"/>
          <p:cNvSpPr/>
          <p:nvPr/>
        </p:nvSpPr>
        <p:spPr>
          <a:xfrm>
            <a:off x="4296495" y="4949171"/>
            <a:ext cx="4572000" cy="276999"/>
          </a:xfrm>
          <a:prstGeom prst="rect">
            <a:avLst/>
          </a:prstGeom>
        </p:spPr>
        <p:txBody>
          <a:bodyPr>
            <a:spAutoFit/>
          </a:bodyPr>
          <a:lstStyle/>
          <a:p>
            <a:r>
              <a:rPr lang="en-US" sz="1200" dirty="0">
                <a:hlinkClick r:id="rId8"/>
              </a:rPr>
              <a:t>http://</a:t>
            </a:r>
            <a:r>
              <a:rPr lang="en-US" sz="1200" dirty="0" smtClean="0">
                <a:hlinkClick r:id="rId8"/>
              </a:rPr>
              <a:t>www.pbs.org/thestoryofindia/gallery/photos/19.html</a:t>
            </a:r>
            <a:r>
              <a:rPr lang="en-US" sz="1200" dirty="0" smtClean="0"/>
              <a:t> </a:t>
            </a:r>
            <a:endParaRPr lang="en-US" sz="1200" dirty="0"/>
          </a:p>
        </p:txBody>
      </p:sp>
      <p:sp>
        <p:nvSpPr>
          <p:cNvPr id="13" name="Rectangle 12"/>
          <p:cNvSpPr/>
          <p:nvPr/>
        </p:nvSpPr>
        <p:spPr>
          <a:xfrm>
            <a:off x="4296495" y="6167964"/>
            <a:ext cx="3429000" cy="507831"/>
          </a:xfrm>
          <a:prstGeom prst="rect">
            <a:avLst/>
          </a:prstGeom>
        </p:spPr>
        <p:txBody>
          <a:bodyPr wrap="square">
            <a:spAutoFit/>
          </a:bodyPr>
          <a:lstStyle/>
          <a:p>
            <a:r>
              <a:rPr lang="en-US" sz="900" dirty="0">
                <a:hlinkClick r:id="rId9"/>
              </a:rPr>
              <a:t>http://video.nationalgeographic.com/video/places/countries-places/india/diwali-lights-festival</a:t>
            </a:r>
            <a:r>
              <a:rPr lang="en-US" sz="900" dirty="0" smtClean="0">
                <a:hlinkClick r:id="rId9"/>
              </a:rPr>
              <a:t>/</a:t>
            </a:r>
            <a:endParaRPr lang="en-US" sz="900" dirty="0" smtClean="0"/>
          </a:p>
          <a:p>
            <a:endParaRPr lang="en-US" sz="900" dirty="0"/>
          </a:p>
        </p:txBody>
      </p:sp>
      <p:sp>
        <p:nvSpPr>
          <p:cNvPr id="2" name="Rectangle 1"/>
          <p:cNvSpPr/>
          <p:nvPr/>
        </p:nvSpPr>
        <p:spPr>
          <a:xfrm>
            <a:off x="533400" y="3310366"/>
            <a:ext cx="4572000" cy="215444"/>
          </a:xfrm>
          <a:prstGeom prst="rect">
            <a:avLst/>
          </a:prstGeom>
        </p:spPr>
        <p:txBody>
          <a:bodyPr>
            <a:spAutoFit/>
          </a:bodyPr>
          <a:lstStyle/>
          <a:p>
            <a:r>
              <a:rPr lang="en-US" sz="800" dirty="0">
                <a:hlinkClick r:id="rId10"/>
              </a:rPr>
              <a:t>http://</a:t>
            </a:r>
            <a:r>
              <a:rPr lang="en-US" sz="800" dirty="0" smtClean="0">
                <a:hlinkClick r:id="rId10"/>
              </a:rPr>
              <a:t>www.youtube.com/watch?v=9xB_X9BOAOU</a:t>
            </a:r>
            <a:r>
              <a:rPr lang="en-US" sz="800" dirty="0" smtClean="0"/>
              <a:t>   Music</a:t>
            </a:r>
            <a:endParaRPr lang="en-US" sz="800" dirty="0"/>
          </a:p>
        </p:txBody>
      </p:sp>
      <p:sp>
        <p:nvSpPr>
          <p:cNvPr id="12" name="Rectangle 11"/>
          <p:cNvSpPr/>
          <p:nvPr/>
        </p:nvSpPr>
        <p:spPr>
          <a:xfrm>
            <a:off x="527649" y="3472190"/>
            <a:ext cx="4572000" cy="461665"/>
          </a:xfrm>
          <a:prstGeom prst="rect">
            <a:avLst/>
          </a:prstGeom>
        </p:spPr>
        <p:txBody>
          <a:bodyPr>
            <a:spAutoFit/>
          </a:bodyPr>
          <a:lstStyle/>
          <a:p>
            <a:r>
              <a:rPr lang="en-US" sz="800" dirty="0">
                <a:hlinkClick r:id="rId11"/>
              </a:rPr>
              <a:t>http://</a:t>
            </a:r>
            <a:r>
              <a:rPr lang="en-US" sz="800" dirty="0" smtClean="0">
                <a:hlinkClick r:id="rId11"/>
              </a:rPr>
              <a:t>www.folkways.si.edu/balakrishna-of-travancore/ragas-songs-of-india/world/music/album/smithsonian</a:t>
            </a:r>
            <a:r>
              <a:rPr lang="en-US" sz="800" dirty="0" smtClean="0"/>
              <a:t>  Music</a:t>
            </a:r>
          </a:p>
          <a:p>
            <a:endParaRPr lang="en-US" sz="800" dirty="0"/>
          </a:p>
        </p:txBody>
      </p:sp>
      <p:sp>
        <p:nvSpPr>
          <p:cNvPr id="7" name="Footer Placeholder 6"/>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2107071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86200" y="193944"/>
            <a:ext cx="4572000" cy="2308324"/>
          </a:xfrm>
          <a:prstGeom prst="rect">
            <a:avLst/>
          </a:prstGeom>
        </p:spPr>
        <p:txBody>
          <a:bodyPr>
            <a:spAutoFit/>
          </a:bodyPr>
          <a:lstStyle/>
          <a:p>
            <a:r>
              <a:rPr lang="en-US" dirty="0" smtClean="0"/>
              <a:t>On the first day of </a:t>
            </a:r>
            <a:r>
              <a:rPr lang="en-US" dirty="0" err="1" smtClean="0"/>
              <a:t>Divali</a:t>
            </a:r>
            <a:r>
              <a:rPr lang="en-US" dirty="0" smtClean="0"/>
              <a:t>, Hindu families </a:t>
            </a:r>
            <a:r>
              <a:rPr lang="en-US" dirty="0"/>
              <a:t>clean out their houses </a:t>
            </a:r>
            <a:r>
              <a:rPr lang="en-US" dirty="0" smtClean="0"/>
              <a:t>and leave </a:t>
            </a:r>
            <a:r>
              <a:rPr lang="en-US" dirty="0"/>
              <a:t>the windows and doors of their houses open so that </a:t>
            </a:r>
            <a:r>
              <a:rPr lang="en-US" dirty="0" smtClean="0"/>
              <a:t>Lakshmi, </a:t>
            </a:r>
            <a:r>
              <a:rPr lang="en-US" dirty="0"/>
              <a:t>the goddess of wealth, </a:t>
            </a:r>
            <a:r>
              <a:rPr lang="en-US" dirty="0" smtClean="0"/>
              <a:t>can </a:t>
            </a:r>
            <a:r>
              <a:rPr lang="en-US" dirty="0"/>
              <a:t>come in. </a:t>
            </a:r>
            <a:r>
              <a:rPr lang="en-US" dirty="0" smtClean="0"/>
              <a:t>Colorful </a:t>
            </a:r>
            <a:r>
              <a:rPr lang="en-US" b="1" dirty="0" err="1" smtClean="0"/>
              <a:t>Rangoli</a:t>
            </a:r>
            <a:r>
              <a:rPr lang="en-US" b="1" dirty="0" smtClean="0"/>
              <a:t> patterns</a:t>
            </a:r>
            <a:r>
              <a:rPr lang="en-US" dirty="0" smtClean="0"/>
              <a:t> </a:t>
            </a:r>
            <a:r>
              <a:rPr lang="en-US" dirty="0"/>
              <a:t>are </a:t>
            </a:r>
            <a:r>
              <a:rPr lang="en-US" dirty="0" smtClean="0"/>
              <a:t>drawn </a:t>
            </a:r>
            <a:r>
              <a:rPr lang="en-US" dirty="0"/>
              <a:t>with colored rice flour or </a:t>
            </a:r>
            <a:r>
              <a:rPr lang="en-US" dirty="0" smtClean="0"/>
              <a:t>flowers on </a:t>
            </a:r>
            <a:r>
              <a:rPr lang="en-US" dirty="0"/>
              <a:t>floors </a:t>
            </a:r>
            <a:r>
              <a:rPr lang="en-US" dirty="0" smtClean="0"/>
              <a:t>at </a:t>
            </a:r>
            <a:r>
              <a:rPr lang="en-US" dirty="0"/>
              <a:t>the entrance of the </a:t>
            </a:r>
            <a:r>
              <a:rPr lang="en-US" dirty="0" smtClean="0"/>
              <a:t>home.  The most popular design is a </a:t>
            </a:r>
            <a:r>
              <a:rPr lang="en-US" i="1" dirty="0" smtClean="0"/>
              <a:t>lotus</a:t>
            </a:r>
            <a:r>
              <a:rPr lang="en-US" dirty="0" smtClean="0"/>
              <a:t> flower.</a:t>
            </a:r>
            <a:endParaRPr lang="en-US" dirty="0"/>
          </a:p>
        </p:txBody>
      </p:sp>
      <p:pic>
        <p:nvPicPr>
          <p:cNvPr id="3082" name="Picture 10" descr="http://t2.gstatic.com/images?q=tbn:ANd9GcRrxtZk2BhOQ3aouaZ4Juz46aoTiLcetTPwBIgmC2iTjhLodnHJ:www.robinage.com/article-images/rango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5963"/>
            <a:ext cx="3349361" cy="222884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t2.gstatic.com/images?q=tbn:ANd9GcTgnk2OENYKgzv1ceMcmCJ0zTrpkB8IwZIrpa3m9WF76de4bD8c:i1.trekearth.com/photos/43489/110379168_34057bfc2b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240" y="2479230"/>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t3.gstatic.com/images?q=tbn:ANd9GcSzoKHr3Oo44fUQFa_14RZiJMbo93AXYI8FfNhmDG4zK2d0rVhoSg:i2.cdn.turner.com/cnn/dam/assets/121105114338-diwali-celebrates-rangoli-woman-horizontal-gall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267200"/>
            <a:ext cx="435428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3346005"/>
            <a:ext cx="3568700" cy="267652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2362200"/>
            <a:ext cx="1016000" cy="762000"/>
          </a:xfrm>
          <a:prstGeom prst="rect">
            <a:avLst/>
          </a:prstGeom>
        </p:spPr>
      </p:pic>
      <p:sp>
        <p:nvSpPr>
          <p:cNvPr id="2" name="Footer Placeholder 1"/>
          <p:cNvSpPr>
            <a:spLocks noGrp="1"/>
          </p:cNvSpPr>
          <p:nvPr>
            <p:ph type="ftr" sz="quarter" idx="11"/>
          </p:nvPr>
        </p:nvSpPr>
        <p:spPr/>
        <p:txBody>
          <a:bodyPr/>
          <a:lstStyle/>
          <a:p>
            <a:r>
              <a:rPr lang="en-US" smtClean="0"/>
              <a:t>PKlos/AACPS Arts Integration Office</a:t>
            </a:r>
            <a:endParaRPr lang="en-US"/>
          </a:p>
        </p:txBody>
      </p:sp>
    </p:spTree>
    <p:extLst>
      <p:ext uri="{BB962C8B-B14F-4D97-AF65-F5344CB8AC3E}">
        <p14:creationId xmlns:p14="http://schemas.microsoft.com/office/powerpoint/2010/main" val="187267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969</Words>
  <Application>Microsoft Office PowerPoint</Application>
  <PresentationFormat>On-screen Show (4:3)</PresentationFormat>
  <Paragraphs>120</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 JULIAN</vt:lpstr>
      <vt:lpstr>Arial</vt:lpstr>
      <vt:lpstr>Berlin Sans FB Demi</vt:lpstr>
      <vt:lpstr>Calibri</vt:lpstr>
      <vt:lpstr>Office Theme</vt:lpstr>
      <vt:lpstr>The Art of Diwali</vt:lpstr>
      <vt:lpstr>PowerPoint Presentation</vt:lpstr>
      <vt:lpstr>PowerPoint Presentation</vt:lpstr>
      <vt:lpstr>PowerPoint Presentation</vt:lpstr>
      <vt:lpstr>Artifact Detectives</vt:lpstr>
      <vt:lpstr>PowerPoint Presentation</vt:lpstr>
      <vt:lpstr>PowerPoint Presentation</vt:lpstr>
      <vt:lpstr>PowerPoint Presentation</vt:lpstr>
      <vt:lpstr>PowerPoint Presentation</vt:lpstr>
      <vt:lpstr>PowerPoint Presentation</vt:lpstr>
      <vt:lpstr>PowerPoint Presentation</vt:lpstr>
      <vt:lpstr>Let’s make a DIWALI Diya!</vt:lpstr>
    </vt:vector>
  </TitlesOfParts>
  <Company>Anne Arundel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pklos</dc:creator>
  <cp:lastModifiedBy>SDTC-WS2</cp:lastModifiedBy>
  <cp:revision>44</cp:revision>
  <dcterms:created xsi:type="dcterms:W3CDTF">2013-12-12T19:02:16Z</dcterms:created>
  <dcterms:modified xsi:type="dcterms:W3CDTF">2016-06-28T13:57:05Z</dcterms:modified>
</cp:coreProperties>
</file>