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8" r:id="rId4"/>
    <p:sldId id="269" r:id="rId5"/>
    <p:sldId id="260" r:id="rId6"/>
    <p:sldId id="267" r:id="rId7"/>
    <p:sldId id="270" r:id="rId8"/>
    <p:sldId id="271" r:id="rId9"/>
    <p:sldId id="266" r:id="rId10"/>
    <p:sldId id="261" r:id="rId11"/>
    <p:sldId id="262" r:id="rId12"/>
    <p:sldId id="263"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21AD2-9DA5-4D8C-8540-022213E04F56}" type="datetimeFigureOut">
              <a:rPr lang="en-US" smtClean="0"/>
              <a:t>6/28/2016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1D32C-AE6C-49ED-8A0F-3ACDDDEBEF35}" type="slidenum">
              <a:rPr lang="en-US" smtClean="0"/>
              <a:t>‹#›</a:t>
            </a:fld>
            <a:endParaRPr lang="en-US"/>
          </a:p>
        </p:txBody>
      </p:sp>
    </p:spTree>
    <p:extLst>
      <p:ext uri="{BB962C8B-B14F-4D97-AF65-F5344CB8AC3E}">
        <p14:creationId xmlns:p14="http://schemas.microsoft.com/office/powerpoint/2010/main" val="316720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mericanart.si.edu/collections/search/artist/?id=78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Landscape painting ranked fourth in the hierarchy of genres set up by the Academy. History painting, portraiture, and genre painting were considered more important. Still life was considered less important.</a:t>
            </a:r>
          </a:p>
          <a:p>
            <a:endParaRPr lang="en-US" dirty="0"/>
          </a:p>
        </p:txBody>
      </p:sp>
      <p:sp>
        <p:nvSpPr>
          <p:cNvPr id="4" name="Slide Number Placeholder 3"/>
          <p:cNvSpPr>
            <a:spLocks noGrp="1"/>
          </p:cNvSpPr>
          <p:nvPr>
            <p:ph type="sldNum" sz="quarter" idx="10"/>
          </p:nvPr>
        </p:nvSpPr>
        <p:spPr/>
        <p:txBody>
          <a:bodyPr/>
          <a:lstStyle/>
          <a:p>
            <a:fld id="{7B4A775E-6578-47E8-9321-A3E9909CFF86}" type="slidenum">
              <a:rPr lang="en-US" smtClean="0"/>
              <a:t>1</a:t>
            </a:fld>
            <a:endParaRPr lang="en-US"/>
          </a:p>
        </p:txBody>
      </p:sp>
    </p:spTree>
    <p:extLst>
      <p:ext uri="{BB962C8B-B14F-4D97-AF65-F5344CB8AC3E}">
        <p14:creationId xmlns:p14="http://schemas.microsoft.com/office/powerpoint/2010/main" val="369840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Olive Trees</a:t>
            </a:r>
          </a:p>
          <a:p>
            <a:r>
              <a:rPr lang="en-US" b="1" dirty="0" smtClean="0"/>
              <a:t>1889</a:t>
            </a:r>
          </a:p>
          <a:p>
            <a:r>
              <a:rPr lang="en-US" b="1" dirty="0" smtClean="0"/>
              <a:t>by Vincent van Gogh</a:t>
            </a:r>
          </a:p>
          <a:p>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11</a:t>
            </a:fld>
            <a:endParaRPr lang="en-US"/>
          </a:p>
        </p:txBody>
      </p:sp>
    </p:spTree>
    <p:extLst>
      <p:ext uri="{BB962C8B-B14F-4D97-AF65-F5344CB8AC3E}">
        <p14:creationId xmlns:p14="http://schemas.microsoft.com/office/powerpoint/2010/main" val="103764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Hogue, </a:t>
            </a:r>
            <a:r>
              <a:rPr lang="en-US" dirty="0" err="1" smtClean="0"/>
              <a:t>Alexandre</a:t>
            </a:r>
            <a:r>
              <a:rPr lang="en-US" dirty="0" smtClean="0"/>
              <a:t>.  Dustbowl</a:t>
            </a:r>
            <a:r>
              <a:rPr lang="en-US" baseline="0" dirty="0" smtClean="0"/>
              <a:t>  1933</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12</a:t>
            </a:fld>
            <a:endParaRPr lang="en-US"/>
          </a:p>
        </p:txBody>
      </p:sp>
    </p:spTree>
    <p:extLst>
      <p:ext uri="{BB962C8B-B14F-4D97-AF65-F5344CB8AC3E}">
        <p14:creationId xmlns:p14="http://schemas.microsoft.com/office/powerpoint/2010/main" val="289078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Hokusai</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13</a:t>
            </a:fld>
            <a:endParaRPr lang="en-US"/>
          </a:p>
        </p:txBody>
      </p:sp>
    </p:spTree>
    <p:extLst>
      <p:ext uri="{BB962C8B-B14F-4D97-AF65-F5344CB8AC3E}">
        <p14:creationId xmlns:p14="http://schemas.microsoft.com/office/powerpoint/2010/main" val="146519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Roy </a:t>
            </a:r>
            <a:r>
              <a:rPr lang="en-US" dirty="0" err="1" smtClean="0"/>
              <a:t>Lichenstein</a:t>
            </a:r>
            <a:r>
              <a:rPr lang="en-US" dirty="0" smtClean="0"/>
              <a:t>, Landscape,</a:t>
            </a:r>
            <a:r>
              <a:rPr lang="en-US" baseline="0" dirty="0" smtClean="0"/>
              <a:t> 1964   POP ART</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14</a:t>
            </a:fld>
            <a:endParaRPr lang="en-US"/>
          </a:p>
        </p:txBody>
      </p:sp>
    </p:spTree>
    <p:extLst>
      <p:ext uri="{BB962C8B-B14F-4D97-AF65-F5344CB8AC3E}">
        <p14:creationId xmlns:p14="http://schemas.microsoft.com/office/powerpoint/2010/main" val="229088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The Bridge at Villeneuve-la-</a:t>
            </a:r>
            <a:r>
              <a:rPr lang="en-US" b="1" dirty="0" err="1" smtClean="0">
                <a:effectLst/>
              </a:rPr>
              <a:t>Garenne</a:t>
            </a:r>
            <a:r>
              <a:rPr lang="en-US" dirty="0" smtClean="0">
                <a:effectLst/>
              </a:rPr>
              <a:t>, 1872</a:t>
            </a:r>
            <a:br>
              <a:rPr lang="en-US" dirty="0" smtClean="0">
                <a:effectLst/>
              </a:rPr>
            </a:br>
            <a:r>
              <a:rPr lang="en-US" dirty="0" smtClean="0">
                <a:effectLst/>
              </a:rPr>
              <a:t>Alfred Sisley (British, 1839–1899)</a:t>
            </a:r>
            <a:br>
              <a:rPr lang="en-US" dirty="0" smtClean="0">
                <a:effectLst/>
              </a:rPr>
            </a:br>
            <a:r>
              <a:rPr lang="en-US" dirty="0" smtClean="0">
                <a:effectLst/>
              </a:rPr>
              <a:t>Oil on canvas </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3</a:t>
            </a:fld>
            <a:endParaRPr lang="en-US"/>
          </a:p>
        </p:txBody>
      </p:sp>
    </p:spTree>
    <p:extLst>
      <p:ext uri="{BB962C8B-B14F-4D97-AF65-F5344CB8AC3E}">
        <p14:creationId xmlns:p14="http://schemas.microsoft.com/office/powerpoint/2010/main" val="416453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Brueghel,</a:t>
            </a:r>
            <a:r>
              <a:rPr lang="en-US" baseline="0" dirty="0" smtClean="0"/>
              <a:t> Pieter the Elder_ </a:t>
            </a:r>
            <a:r>
              <a:rPr lang="en-US" dirty="0" smtClean="0"/>
              <a:t>Landscape with the Fall of Icarus_1555</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4</a:t>
            </a:fld>
            <a:endParaRPr lang="en-US"/>
          </a:p>
        </p:txBody>
      </p:sp>
    </p:spTree>
    <p:extLst>
      <p:ext uri="{BB962C8B-B14F-4D97-AF65-F5344CB8AC3E}">
        <p14:creationId xmlns:p14="http://schemas.microsoft.com/office/powerpoint/2010/main" val="387511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River Bluffs, 1320 Miles Above St. Louis</a:t>
            </a:r>
          </a:p>
          <a:p>
            <a:r>
              <a:rPr lang="en-US" dirty="0" smtClean="0"/>
              <a:t>1832 </a:t>
            </a:r>
            <a:r>
              <a:rPr lang="en-US" b="1" dirty="0" smtClean="0">
                <a:hlinkClick r:id="rId3"/>
              </a:rPr>
              <a:t>George Catlin</a:t>
            </a:r>
            <a:r>
              <a:rPr lang="en-US" dirty="0" smtClean="0"/>
              <a:t> </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5</a:t>
            </a:fld>
            <a:endParaRPr lang="en-US"/>
          </a:p>
        </p:txBody>
      </p:sp>
    </p:spTree>
    <p:extLst>
      <p:ext uri="{BB962C8B-B14F-4D97-AF65-F5344CB8AC3E}">
        <p14:creationId xmlns:p14="http://schemas.microsoft.com/office/powerpoint/2010/main" val="119655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Vincent Van Gogh  Starry Night  1889</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6</a:t>
            </a:fld>
            <a:endParaRPr lang="en-US"/>
          </a:p>
        </p:txBody>
      </p:sp>
    </p:spTree>
    <p:extLst>
      <p:ext uri="{BB962C8B-B14F-4D97-AF65-F5344CB8AC3E}">
        <p14:creationId xmlns:p14="http://schemas.microsoft.com/office/powerpoint/2010/main" val="131146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Sheeler’s “American Landscape” (1930) adopted the formal conventions of the landscape painting, down to the solitary human form provided to indicate the scale of all else, but, of course, the striking feature of Sheeler’s landscape is the total absence of land. The entire environment has been “mechanized.” </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7</a:t>
            </a:fld>
            <a:endParaRPr lang="en-US"/>
          </a:p>
        </p:txBody>
      </p:sp>
    </p:spTree>
    <p:extLst>
      <p:ext uri="{BB962C8B-B14F-4D97-AF65-F5344CB8AC3E}">
        <p14:creationId xmlns:p14="http://schemas.microsoft.com/office/powerpoint/2010/main" val="240909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Lackawanna Valley” (1855), George Innes depicts a more traditional landscape, but he has incorporated the machine into the scene, both by the presence of the train winding its way toward the foreground and the smoke rising from the mills or factories further in the background</a:t>
            </a:r>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8</a:t>
            </a:fld>
            <a:endParaRPr lang="en-US"/>
          </a:p>
        </p:txBody>
      </p:sp>
    </p:spTree>
    <p:extLst>
      <p:ext uri="{BB962C8B-B14F-4D97-AF65-F5344CB8AC3E}">
        <p14:creationId xmlns:p14="http://schemas.microsoft.com/office/powerpoint/2010/main" val="33520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smtClean="0">
                <a:solidFill>
                  <a:schemeClr val="tx1"/>
                </a:solidFill>
                <a:effectLst/>
                <a:latin typeface="+mn-lt"/>
                <a:ea typeface="+mn-ea"/>
                <a:cs typeface="+mn-cs"/>
              </a:rPr>
              <a:t>Monadnock</a:t>
            </a:r>
            <a:r>
              <a:rPr lang="en-US" sz="1200" i="1" kern="1200" dirty="0" smtClean="0">
                <a:solidFill>
                  <a:schemeClr val="tx1"/>
                </a:solidFill>
                <a:effectLst/>
                <a:latin typeface="+mn-lt"/>
                <a:ea typeface="+mn-ea"/>
                <a:cs typeface="+mn-cs"/>
              </a:rPr>
              <a:t> No.</a:t>
            </a:r>
            <a:r>
              <a:rPr lang="en-US" sz="1200" kern="1200" dirty="0" smtClean="0">
                <a:solidFill>
                  <a:schemeClr val="tx1"/>
                </a:solidFill>
                <a:effectLst/>
                <a:latin typeface="+mn-lt"/>
                <a:ea typeface="+mn-ea"/>
                <a:cs typeface="+mn-cs"/>
              </a:rPr>
              <a:t> 2; Abbott </a:t>
            </a:r>
            <a:r>
              <a:rPr lang="en-US" sz="1200" kern="1200" dirty="0" err="1" smtClean="0">
                <a:solidFill>
                  <a:schemeClr val="tx1"/>
                </a:solidFill>
                <a:effectLst/>
                <a:latin typeface="+mn-lt"/>
                <a:ea typeface="+mn-ea"/>
                <a:cs typeface="+mn-cs"/>
              </a:rPr>
              <a:t>Handerson</a:t>
            </a:r>
            <a:r>
              <a:rPr lang="en-US" sz="1200" kern="1200" smtClean="0">
                <a:solidFill>
                  <a:schemeClr val="tx1"/>
                </a:solidFill>
                <a:effectLst/>
                <a:latin typeface="+mn-lt"/>
                <a:ea typeface="+mn-ea"/>
                <a:cs typeface="+mn-cs"/>
              </a:rPr>
              <a:t> Thayer; 1912; oil on canvas</a:t>
            </a:r>
            <a:endParaRPr lang="en-US"/>
          </a:p>
        </p:txBody>
      </p:sp>
      <p:sp>
        <p:nvSpPr>
          <p:cNvPr id="4" name="Slide Number Placeholder 3"/>
          <p:cNvSpPr>
            <a:spLocks noGrp="1"/>
          </p:cNvSpPr>
          <p:nvPr>
            <p:ph type="sldNum" sz="quarter" idx="10"/>
          </p:nvPr>
        </p:nvSpPr>
        <p:spPr/>
        <p:txBody>
          <a:bodyPr/>
          <a:lstStyle/>
          <a:p>
            <a:fld id="{9E81D32C-AE6C-49ED-8A0F-3ACDDDEBEF35}" type="slidenum">
              <a:rPr lang="en-US" smtClean="0"/>
              <a:t>9</a:t>
            </a:fld>
            <a:endParaRPr lang="en-US"/>
          </a:p>
        </p:txBody>
      </p:sp>
    </p:spTree>
    <p:extLst>
      <p:ext uri="{BB962C8B-B14F-4D97-AF65-F5344CB8AC3E}">
        <p14:creationId xmlns:p14="http://schemas.microsoft.com/office/powerpoint/2010/main" val="278481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Landscape With Yellow Birds</a:t>
            </a:r>
          </a:p>
          <a:p>
            <a:r>
              <a:rPr lang="en-US" b="1" dirty="0" smtClean="0"/>
              <a:t>Date unknown</a:t>
            </a:r>
          </a:p>
          <a:p>
            <a:r>
              <a:rPr lang="en-US" b="1" dirty="0" smtClean="0"/>
              <a:t>by Paul Klee</a:t>
            </a:r>
          </a:p>
          <a:p>
            <a:endParaRPr lang="en-US" dirty="0"/>
          </a:p>
        </p:txBody>
      </p:sp>
      <p:sp>
        <p:nvSpPr>
          <p:cNvPr id="4" name="Slide Number Placeholder 3"/>
          <p:cNvSpPr>
            <a:spLocks noGrp="1"/>
          </p:cNvSpPr>
          <p:nvPr>
            <p:ph type="sldNum" sz="quarter" idx="10"/>
          </p:nvPr>
        </p:nvSpPr>
        <p:spPr/>
        <p:txBody>
          <a:bodyPr/>
          <a:lstStyle/>
          <a:p>
            <a:fld id="{9E81D32C-AE6C-49ED-8A0F-3ACDDDEBEF35}" type="slidenum">
              <a:rPr lang="en-US" smtClean="0"/>
              <a:t>10</a:t>
            </a:fld>
            <a:endParaRPr lang="en-US"/>
          </a:p>
        </p:txBody>
      </p:sp>
    </p:spTree>
    <p:extLst>
      <p:ext uri="{BB962C8B-B14F-4D97-AF65-F5344CB8AC3E}">
        <p14:creationId xmlns:p14="http://schemas.microsoft.com/office/powerpoint/2010/main" val="316094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91F59-3D45-4053-8DD6-A6B927A044CE}"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 Klos/AACPS Arts Integration Office</a:t>
            </a:r>
            <a:endParaRPr lang="en-US"/>
          </a:p>
        </p:txBody>
      </p:sp>
      <p:sp>
        <p:nvSpPr>
          <p:cNvPr id="6" name="Slide Number Placeholder 5"/>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61901-CECB-479B-B4C6-82D0E7AE0593}"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 Klos/AACPS Arts Integration Office</a:t>
            </a:r>
            <a:endParaRPr lang="en-US"/>
          </a:p>
        </p:txBody>
      </p:sp>
      <p:sp>
        <p:nvSpPr>
          <p:cNvPr id="6" name="Slide Number Placeholder 5"/>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736B8-8ACF-420B-B025-16701973D292}"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 Klos/AACPS Arts Integration Office</a:t>
            </a:r>
            <a:endParaRPr lang="en-US"/>
          </a:p>
        </p:txBody>
      </p:sp>
      <p:sp>
        <p:nvSpPr>
          <p:cNvPr id="6" name="Slide Number Placeholder 5"/>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11DB4-44F4-48E7-8166-B9B5C4ADFBEE}"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 Klos/AACPS Arts Integration Office</a:t>
            </a:r>
            <a:endParaRPr lang="en-US"/>
          </a:p>
        </p:txBody>
      </p:sp>
      <p:sp>
        <p:nvSpPr>
          <p:cNvPr id="6" name="Slide Number Placeholder 5"/>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61CFCA-A038-4331-93DA-D90518180232}" type="datetime1">
              <a:rPr lang="en-US" smtClean="0"/>
              <a:t>6/28/2016</a:t>
            </a:fld>
            <a:endParaRPr lang="en-US"/>
          </a:p>
        </p:txBody>
      </p:sp>
      <p:sp>
        <p:nvSpPr>
          <p:cNvPr id="5" name="Footer Placeholder 4"/>
          <p:cNvSpPr>
            <a:spLocks noGrp="1"/>
          </p:cNvSpPr>
          <p:nvPr>
            <p:ph type="ftr" sz="quarter" idx="11"/>
          </p:nvPr>
        </p:nvSpPr>
        <p:spPr/>
        <p:txBody>
          <a:bodyPr/>
          <a:lstStyle/>
          <a:p>
            <a:r>
              <a:rPr lang="en-US" smtClean="0"/>
              <a:t>P. Klos/AACPS Arts Integration Office</a:t>
            </a:r>
            <a:endParaRPr lang="en-US"/>
          </a:p>
        </p:txBody>
      </p:sp>
      <p:sp>
        <p:nvSpPr>
          <p:cNvPr id="6" name="Slide Number Placeholder 5"/>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32002E-3509-43DC-94A9-8244BE4B8838}" type="datetime1">
              <a:rPr lang="en-US" smtClean="0"/>
              <a:t>6/28/2016</a:t>
            </a:fld>
            <a:endParaRPr lang="en-US"/>
          </a:p>
        </p:txBody>
      </p:sp>
      <p:sp>
        <p:nvSpPr>
          <p:cNvPr id="6" name="Footer Placeholder 5"/>
          <p:cNvSpPr>
            <a:spLocks noGrp="1"/>
          </p:cNvSpPr>
          <p:nvPr>
            <p:ph type="ftr" sz="quarter" idx="11"/>
          </p:nvPr>
        </p:nvSpPr>
        <p:spPr/>
        <p:txBody>
          <a:bodyPr/>
          <a:lstStyle/>
          <a:p>
            <a:r>
              <a:rPr lang="en-US" smtClean="0"/>
              <a:t>P. Klos/AACPS Arts Integration Office</a:t>
            </a:r>
            <a:endParaRPr lang="en-US"/>
          </a:p>
        </p:txBody>
      </p:sp>
      <p:sp>
        <p:nvSpPr>
          <p:cNvPr id="7" name="Slide Number Placeholder 6"/>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B016B-C47D-4573-B4F4-F93E142609B8}" type="datetime1">
              <a:rPr lang="en-US" smtClean="0"/>
              <a:t>6/28/2016</a:t>
            </a:fld>
            <a:endParaRPr lang="en-US"/>
          </a:p>
        </p:txBody>
      </p:sp>
      <p:sp>
        <p:nvSpPr>
          <p:cNvPr id="8" name="Footer Placeholder 7"/>
          <p:cNvSpPr>
            <a:spLocks noGrp="1"/>
          </p:cNvSpPr>
          <p:nvPr>
            <p:ph type="ftr" sz="quarter" idx="11"/>
          </p:nvPr>
        </p:nvSpPr>
        <p:spPr/>
        <p:txBody>
          <a:bodyPr/>
          <a:lstStyle/>
          <a:p>
            <a:r>
              <a:rPr lang="en-US" smtClean="0"/>
              <a:t>P. Klos/AACPS Arts Integration Office</a:t>
            </a:r>
            <a:endParaRPr lang="en-US"/>
          </a:p>
        </p:txBody>
      </p:sp>
      <p:sp>
        <p:nvSpPr>
          <p:cNvPr id="9" name="Slide Number Placeholder 8"/>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D27AD-628A-4787-A29C-FBE779D96A31}" type="datetime1">
              <a:rPr lang="en-US" smtClean="0"/>
              <a:t>6/28/2016</a:t>
            </a:fld>
            <a:endParaRPr lang="en-US"/>
          </a:p>
        </p:txBody>
      </p:sp>
      <p:sp>
        <p:nvSpPr>
          <p:cNvPr id="4" name="Footer Placeholder 3"/>
          <p:cNvSpPr>
            <a:spLocks noGrp="1"/>
          </p:cNvSpPr>
          <p:nvPr>
            <p:ph type="ftr" sz="quarter" idx="11"/>
          </p:nvPr>
        </p:nvSpPr>
        <p:spPr/>
        <p:txBody>
          <a:bodyPr/>
          <a:lstStyle/>
          <a:p>
            <a:r>
              <a:rPr lang="en-US" smtClean="0"/>
              <a:t>P. Klos/AACPS Arts Integration Office</a:t>
            </a:r>
            <a:endParaRPr lang="en-US"/>
          </a:p>
        </p:txBody>
      </p:sp>
      <p:sp>
        <p:nvSpPr>
          <p:cNvPr id="5" name="Slide Number Placeholder 4"/>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DDAF7-1563-4DD7-AC9B-30BC1CA508FE}" type="datetime1">
              <a:rPr lang="en-US" smtClean="0"/>
              <a:t>6/28/2016</a:t>
            </a:fld>
            <a:endParaRPr lang="en-US"/>
          </a:p>
        </p:txBody>
      </p:sp>
      <p:sp>
        <p:nvSpPr>
          <p:cNvPr id="3" name="Footer Placeholder 2"/>
          <p:cNvSpPr>
            <a:spLocks noGrp="1"/>
          </p:cNvSpPr>
          <p:nvPr>
            <p:ph type="ftr" sz="quarter" idx="11"/>
          </p:nvPr>
        </p:nvSpPr>
        <p:spPr/>
        <p:txBody>
          <a:bodyPr/>
          <a:lstStyle/>
          <a:p>
            <a:r>
              <a:rPr lang="en-US" smtClean="0"/>
              <a:t>P. Klos/AACPS Arts Integration Office</a:t>
            </a:r>
            <a:endParaRPr lang="en-US"/>
          </a:p>
        </p:txBody>
      </p:sp>
      <p:sp>
        <p:nvSpPr>
          <p:cNvPr id="4" name="Slide Number Placeholder 3"/>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D4EF1-E3DA-4EF9-8993-080F7BC7BAB4}" type="datetime1">
              <a:rPr lang="en-US" smtClean="0"/>
              <a:t>6/28/2016</a:t>
            </a:fld>
            <a:endParaRPr lang="en-US"/>
          </a:p>
        </p:txBody>
      </p:sp>
      <p:sp>
        <p:nvSpPr>
          <p:cNvPr id="6" name="Footer Placeholder 5"/>
          <p:cNvSpPr>
            <a:spLocks noGrp="1"/>
          </p:cNvSpPr>
          <p:nvPr>
            <p:ph type="ftr" sz="quarter" idx="11"/>
          </p:nvPr>
        </p:nvSpPr>
        <p:spPr/>
        <p:txBody>
          <a:bodyPr/>
          <a:lstStyle/>
          <a:p>
            <a:r>
              <a:rPr lang="en-US" smtClean="0"/>
              <a:t>P. Klos/AACPS Arts Integration Office</a:t>
            </a:r>
            <a:endParaRPr lang="en-US"/>
          </a:p>
        </p:txBody>
      </p:sp>
      <p:sp>
        <p:nvSpPr>
          <p:cNvPr id="7" name="Slide Number Placeholder 6"/>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5E088-ED6C-41B5-95A9-BED489187E99}" type="datetime1">
              <a:rPr lang="en-US" smtClean="0"/>
              <a:t>6/28/2016</a:t>
            </a:fld>
            <a:endParaRPr lang="en-US"/>
          </a:p>
        </p:txBody>
      </p:sp>
      <p:sp>
        <p:nvSpPr>
          <p:cNvPr id="6" name="Footer Placeholder 5"/>
          <p:cNvSpPr>
            <a:spLocks noGrp="1"/>
          </p:cNvSpPr>
          <p:nvPr>
            <p:ph type="ftr" sz="quarter" idx="11"/>
          </p:nvPr>
        </p:nvSpPr>
        <p:spPr/>
        <p:txBody>
          <a:bodyPr/>
          <a:lstStyle/>
          <a:p>
            <a:r>
              <a:rPr lang="en-US" smtClean="0"/>
              <a:t>P. Klos/AACPS Arts Integration Office</a:t>
            </a:r>
            <a:endParaRPr lang="en-US"/>
          </a:p>
        </p:txBody>
      </p:sp>
      <p:sp>
        <p:nvSpPr>
          <p:cNvPr id="7" name="Slide Number Placeholder 6"/>
          <p:cNvSpPr>
            <a:spLocks noGrp="1"/>
          </p:cNvSpPr>
          <p:nvPr>
            <p:ph type="sldNum" sz="quarter" idx="12"/>
          </p:nvPr>
        </p:nvSpPr>
        <p:spPr/>
        <p:txBody>
          <a:bodyPr/>
          <a:lstStyle/>
          <a:p>
            <a:fld id="{3EE94F93-7581-4FE0-81BB-949F4D4950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5FD89-FE55-4A73-A5FF-E1501097B6C3}" type="datetime1">
              <a:rPr lang="en-US" smtClean="0"/>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 Klos/AACPS Arts Integration Office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94F93-7581-4FE0-81BB-949F4D4950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useumnetworkuk.org/landscapes/history/history14th.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rtinthepicture.com/artists/Paul_Klee/yellow.jpe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artinthepicture.com/artists/Vincent_van_Gogh/olive.jpe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smithsonianeducation.org/educators/lesson_plans/landscape_painting/creating_illusion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vertisersGothic" pitchFamily="2" charset="0"/>
              </a:rPr>
              <a:t>Landscapes</a:t>
            </a:r>
            <a:r>
              <a:rPr lang="en-US" dirty="0" smtClean="0"/>
              <a:t> in Art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Definition:</a:t>
            </a:r>
          </a:p>
          <a:p>
            <a:r>
              <a:rPr lang="en-US" dirty="0" smtClean="0"/>
              <a:t>(</a:t>
            </a:r>
            <a:r>
              <a:rPr lang="en-US" b="1" i="1" dirty="0" smtClean="0"/>
              <a:t>noun</a:t>
            </a:r>
            <a:r>
              <a:rPr lang="en-US" dirty="0" smtClean="0"/>
              <a:t>) - Landscapes are works of art that feature scenes of nature: mountains, lakes, gardens, rivers, etc. They can be oil paintings, watercolors, gauche, pastels, or prints of any kind.</a:t>
            </a:r>
          </a:p>
          <a:p>
            <a:r>
              <a:rPr lang="en-US" dirty="0" smtClean="0"/>
              <a:t>Derived from the Dutch word </a:t>
            </a:r>
            <a:r>
              <a:rPr lang="en-US" i="1" dirty="0" err="1" smtClean="0"/>
              <a:t>landschap</a:t>
            </a:r>
            <a:r>
              <a:rPr lang="en-US" dirty="0" smtClean="0"/>
              <a:t>, landscape can also refer to:</a:t>
            </a:r>
          </a:p>
          <a:p>
            <a:pPr lvl="1"/>
            <a:r>
              <a:rPr lang="en-US" dirty="0" smtClean="0"/>
              <a:t>cityscapes - views of an urban setting</a:t>
            </a:r>
          </a:p>
          <a:p>
            <a:pPr lvl="1"/>
            <a:r>
              <a:rPr lang="en-US" dirty="0" smtClean="0"/>
              <a:t>seascapes - views of the ocean</a:t>
            </a:r>
          </a:p>
          <a:p>
            <a:pPr lvl="1"/>
            <a:r>
              <a:rPr lang="en-US" dirty="0" smtClean="0"/>
              <a:t>waterscapes - views primarily featuring fresh water (think of Monet on the Seine)</a:t>
            </a:r>
          </a:p>
          <a:p>
            <a:r>
              <a:rPr lang="en-US" dirty="0" smtClean="0"/>
              <a:t>History:  </a:t>
            </a:r>
          </a:p>
          <a:p>
            <a:r>
              <a:rPr lang="en-US" dirty="0" smtClean="0">
                <a:hlinkClick r:id="rId3"/>
              </a:rPr>
              <a:t>http://www.museumnetworkuk.org/landscapes/history/history14th.htm</a:t>
            </a:r>
            <a:r>
              <a:rPr lang="en-US" dirty="0" smtClean="0"/>
              <a:t> </a:t>
            </a:r>
          </a:p>
          <a:p>
            <a:endParaRPr lang="en-US" dirty="0"/>
          </a:p>
        </p:txBody>
      </p:sp>
      <p:sp>
        <p:nvSpPr>
          <p:cNvPr id="4" name="Footer Placeholder 3"/>
          <p:cNvSpPr>
            <a:spLocks noGrp="1"/>
          </p:cNvSpPr>
          <p:nvPr>
            <p:ph type="ftr" sz="quarter" idx="11"/>
          </p:nvPr>
        </p:nvSpPr>
        <p:spPr/>
        <p:txBody>
          <a:bodyPr/>
          <a:lstStyle/>
          <a:p>
            <a:r>
              <a:rPr lang="en-US" smtClean="0"/>
              <a:t>P. Klos/AACPS Arts Integration Office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andscape With Yellow Birds">
            <a:hlinkClick r:id="rId3"/>
          </p:cNvPr>
          <p:cNvPicPr>
            <a:picLocks noChangeAspect="1" noChangeArrowheads="1"/>
          </p:cNvPicPr>
          <p:nvPr/>
        </p:nvPicPr>
        <p:blipFill>
          <a:blip r:embed="rId4" cstate="print"/>
          <a:srcRect/>
          <a:stretch>
            <a:fillRect/>
          </a:stretch>
        </p:blipFill>
        <p:spPr bwMode="auto">
          <a:xfrm>
            <a:off x="1143000" y="609600"/>
            <a:ext cx="6823674" cy="5410200"/>
          </a:xfrm>
          <a:prstGeom prst="rect">
            <a:avLst/>
          </a:prstGeom>
          <a:noFill/>
        </p:spPr>
      </p:pic>
      <p:sp>
        <p:nvSpPr>
          <p:cNvPr id="2" name="Footer Placeholder 1"/>
          <p:cNvSpPr>
            <a:spLocks noGrp="1"/>
          </p:cNvSpPr>
          <p:nvPr>
            <p:ph type="ftr" sz="quarter" idx="11"/>
          </p:nvPr>
        </p:nvSpPr>
        <p:spPr/>
        <p:txBody>
          <a:bodyPr/>
          <a:lstStyle/>
          <a:p>
            <a:r>
              <a:rPr lang="en-US" smtClean="0"/>
              <a:t>P. Klos/AACPS Arts Integration Office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Olive Trees">
            <a:hlinkClick r:id="rId3"/>
          </p:cNvPr>
          <p:cNvPicPr>
            <a:picLocks noChangeAspect="1" noChangeArrowheads="1"/>
          </p:cNvPicPr>
          <p:nvPr/>
        </p:nvPicPr>
        <p:blipFill>
          <a:blip r:embed="rId4" cstate="print"/>
          <a:srcRect/>
          <a:stretch>
            <a:fillRect/>
          </a:stretch>
        </p:blipFill>
        <p:spPr bwMode="auto">
          <a:xfrm>
            <a:off x="457200" y="304800"/>
            <a:ext cx="6752492" cy="5486400"/>
          </a:xfrm>
          <a:prstGeom prst="rect">
            <a:avLst/>
          </a:prstGeom>
          <a:noFill/>
        </p:spPr>
      </p:pic>
      <p:sp>
        <p:nvSpPr>
          <p:cNvPr id="2" name="Footer Placeholder 1"/>
          <p:cNvSpPr>
            <a:spLocks noGrp="1"/>
          </p:cNvSpPr>
          <p:nvPr>
            <p:ph type="ftr" sz="quarter" idx="11"/>
          </p:nvPr>
        </p:nvSpPr>
        <p:spPr/>
        <p:txBody>
          <a:bodyPr/>
          <a:lstStyle/>
          <a:p>
            <a:r>
              <a:rPr lang="en-US" smtClean="0"/>
              <a:t>P. Klos/AACPS Arts Integration Office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gue, Alexandre_ Dustbowl, 1933.jpg"/>
          <p:cNvPicPr>
            <a:picLocks noChangeAspect="1"/>
          </p:cNvPicPr>
          <p:nvPr/>
        </p:nvPicPr>
        <p:blipFill>
          <a:blip r:embed="rId3" cstate="print"/>
          <a:stretch>
            <a:fillRect/>
          </a:stretch>
        </p:blipFill>
        <p:spPr>
          <a:xfrm>
            <a:off x="1143000" y="1143000"/>
            <a:ext cx="6324600" cy="4532630"/>
          </a:xfrm>
          <a:prstGeom prst="rect">
            <a:avLst/>
          </a:prstGeom>
        </p:spPr>
      </p:pic>
      <p:sp>
        <p:nvSpPr>
          <p:cNvPr id="2" name="Footer Placeholder 1"/>
          <p:cNvSpPr>
            <a:spLocks noGrp="1"/>
          </p:cNvSpPr>
          <p:nvPr>
            <p:ph type="ftr" sz="quarter" idx="11"/>
          </p:nvPr>
        </p:nvSpPr>
        <p:spPr/>
        <p:txBody>
          <a:bodyPr/>
          <a:lstStyle/>
          <a:p>
            <a:r>
              <a:rPr lang="en-US" smtClean="0"/>
              <a:t>P. Klos/AACPS Arts Integration Office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kusai, Katsushika_Boy Viewing Mt. Fuji_1839.jpg"/>
          <p:cNvPicPr>
            <a:picLocks noChangeAspect="1"/>
          </p:cNvPicPr>
          <p:nvPr/>
        </p:nvPicPr>
        <p:blipFill>
          <a:blip r:embed="rId3" cstate="print"/>
          <a:stretch>
            <a:fillRect/>
          </a:stretch>
        </p:blipFill>
        <p:spPr>
          <a:xfrm>
            <a:off x="457200" y="304800"/>
            <a:ext cx="6743700" cy="4762500"/>
          </a:xfrm>
          <a:prstGeom prst="rect">
            <a:avLst/>
          </a:prstGeom>
        </p:spPr>
      </p:pic>
      <p:pic>
        <p:nvPicPr>
          <p:cNvPr id="3" name="Picture 2" descr="Hokusai, South Wind Clearing Skies ca.1829-33.gif"/>
          <p:cNvPicPr>
            <a:picLocks noChangeAspect="1"/>
          </p:cNvPicPr>
          <p:nvPr/>
        </p:nvPicPr>
        <p:blipFill>
          <a:blip r:embed="rId4" cstate="print"/>
          <a:stretch>
            <a:fillRect/>
          </a:stretch>
        </p:blipFill>
        <p:spPr>
          <a:xfrm>
            <a:off x="4419600" y="3581400"/>
            <a:ext cx="4419600" cy="3057525"/>
          </a:xfrm>
          <a:prstGeom prst="rect">
            <a:avLst/>
          </a:prstGeom>
        </p:spPr>
      </p:pic>
      <p:sp>
        <p:nvSpPr>
          <p:cNvPr id="4" name="Footer Placeholder 3"/>
          <p:cNvSpPr>
            <a:spLocks noGrp="1"/>
          </p:cNvSpPr>
          <p:nvPr>
            <p:ph type="ftr" sz="quarter" idx="11"/>
          </p:nvPr>
        </p:nvSpPr>
        <p:spPr/>
        <p:txBody>
          <a:bodyPr/>
          <a:lstStyle/>
          <a:p>
            <a:r>
              <a:rPr lang="en-US" smtClean="0"/>
              <a:t>P. Klos/AACPS Arts Integration Office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uploads4.wikipaintings.org/images/roy-lichtenstein/landscape-1964(1).jpg"/>
          <p:cNvPicPr>
            <a:picLocks noChangeAspect="1" noChangeArrowheads="1"/>
          </p:cNvPicPr>
          <p:nvPr/>
        </p:nvPicPr>
        <p:blipFill>
          <a:blip r:embed="rId3" cstate="print"/>
          <a:srcRect/>
          <a:stretch>
            <a:fillRect/>
          </a:stretch>
        </p:blipFill>
        <p:spPr bwMode="auto">
          <a:xfrm>
            <a:off x="838200" y="609600"/>
            <a:ext cx="6035040" cy="4191000"/>
          </a:xfrm>
          <a:prstGeom prst="rect">
            <a:avLst/>
          </a:prstGeom>
          <a:noFill/>
        </p:spPr>
      </p:pic>
      <p:sp>
        <p:nvSpPr>
          <p:cNvPr id="2" name="Footer Placeholder 1"/>
          <p:cNvSpPr>
            <a:spLocks noGrp="1"/>
          </p:cNvSpPr>
          <p:nvPr>
            <p:ph type="ftr" sz="quarter" idx="11"/>
          </p:nvPr>
        </p:nvSpPr>
        <p:spPr/>
        <p:txBody>
          <a:bodyPr/>
          <a:lstStyle/>
          <a:p>
            <a:r>
              <a:rPr lang="en-US" smtClean="0"/>
              <a:t>P. Klos/AACPS Arts Integration Office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 you see it?</a:t>
            </a:r>
            <a:endParaRPr lang="en-US"/>
          </a:p>
        </p:txBody>
      </p:sp>
      <p:sp>
        <p:nvSpPr>
          <p:cNvPr id="3" name="Content Placeholder 2"/>
          <p:cNvSpPr>
            <a:spLocks noGrp="1"/>
          </p:cNvSpPr>
          <p:nvPr>
            <p:ph idx="1"/>
          </p:nvPr>
        </p:nvSpPr>
        <p:spPr>
          <a:xfrm>
            <a:off x="457200" y="1524000"/>
            <a:ext cx="8229600" cy="4038600"/>
          </a:xfrm>
        </p:spPr>
        <p:txBody>
          <a:bodyPr>
            <a:normAutofit fontScale="40000" lnSpcReduction="20000"/>
          </a:bodyPr>
          <a:lstStyle/>
          <a:p>
            <a:pPr>
              <a:buNone/>
            </a:pPr>
            <a:r>
              <a:rPr lang="en-US" dirty="0" smtClean="0"/>
              <a:t>No matter where the landscape artist chooses to set up his easel, he will have to confront the central problem posed by all landscapes-creating the illusion of deep </a:t>
            </a:r>
            <a:r>
              <a:rPr lang="en-US" b="1" dirty="0" smtClean="0"/>
              <a:t>space</a:t>
            </a:r>
            <a:r>
              <a:rPr lang="en-US" dirty="0" smtClean="0"/>
              <a:t> on a flat canvas. When done well, the effect can be spellbinding. We feel that we can enter the painting and continue walking for miles.</a:t>
            </a:r>
            <a:br>
              <a:rPr lang="en-US" dirty="0" smtClean="0"/>
            </a:br>
            <a:r>
              <a:rPr lang="en-US" dirty="0" smtClean="0"/>
              <a:t/>
            </a:r>
            <a:br>
              <a:rPr lang="en-US" dirty="0" smtClean="0"/>
            </a:br>
            <a:r>
              <a:rPr lang="en-US" dirty="0" smtClean="0"/>
              <a:t>Landscape artists know that there are certain techniques that work. Five "space tricks" </a:t>
            </a:r>
          </a:p>
          <a:p>
            <a:pPr>
              <a:buNone/>
            </a:pPr>
            <a:r>
              <a:rPr lang="en-US" dirty="0" smtClean="0"/>
              <a:t/>
            </a:r>
            <a:br>
              <a:rPr lang="en-US" dirty="0" smtClean="0"/>
            </a:br>
            <a:r>
              <a:rPr lang="en-US" dirty="0" smtClean="0"/>
              <a:t/>
            </a:r>
            <a:br>
              <a:rPr lang="en-US" dirty="0" smtClean="0"/>
            </a:br>
            <a:r>
              <a:rPr lang="en-US" b="1" dirty="0" smtClean="0"/>
              <a:t>1</a:t>
            </a:r>
            <a:r>
              <a:rPr lang="en-US" dirty="0" smtClean="0"/>
              <a:t>. </a:t>
            </a:r>
            <a:r>
              <a:rPr lang="en-US" b="1" dirty="0" smtClean="0"/>
              <a:t>A winding path</a:t>
            </a:r>
            <a:r>
              <a:rPr lang="en-US" dirty="0" smtClean="0"/>
              <a:t>.</a:t>
            </a:r>
            <a:br>
              <a:rPr lang="en-US" dirty="0" smtClean="0"/>
            </a:br>
            <a:r>
              <a:rPr lang="en-US" dirty="0" smtClean="0"/>
              <a:t>A path or river that winds through the landscape from foreground to background can make us believe that the picture describes a deep space.</a:t>
            </a:r>
            <a:br>
              <a:rPr lang="en-US" dirty="0" smtClean="0"/>
            </a:br>
            <a:r>
              <a:rPr lang="en-US" dirty="0" smtClean="0"/>
              <a:t/>
            </a:r>
            <a:br>
              <a:rPr lang="en-US" dirty="0" smtClean="0"/>
            </a:br>
            <a:r>
              <a:rPr lang="en-US" b="1" dirty="0" smtClean="0"/>
              <a:t>2. Changes in size.</a:t>
            </a:r>
            <a:r>
              <a:rPr lang="en-US" dirty="0" smtClean="0"/>
              <a:t/>
            </a:r>
            <a:br>
              <a:rPr lang="en-US" dirty="0" smtClean="0"/>
            </a:br>
            <a:r>
              <a:rPr lang="en-US" dirty="0" smtClean="0"/>
              <a:t>A tree that is close to us appears much larger than a tree of the same size that is far away.</a:t>
            </a:r>
            <a:br>
              <a:rPr lang="en-US" dirty="0" smtClean="0"/>
            </a:br>
            <a:r>
              <a:rPr lang="en-US" dirty="0" smtClean="0"/>
              <a:t/>
            </a:r>
            <a:br>
              <a:rPr lang="en-US" dirty="0" smtClean="0"/>
            </a:br>
            <a:r>
              <a:rPr lang="en-US" b="1" dirty="0" smtClean="0"/>
              <a:t>3. Overlap.</a:t>
            </a:r>
            <a:r>
              <a:rPr lang="en-US" dirty="0" smtClean="0"/>
              <a:t/>
            </a:r>
            <a:br>
              <a:rPr lang="en-US" dirty="0" smtClean="0"/>
            </a:br>
            <a:r>
              <a:rPr lang="en-US" dirty="0" smtClean="0"/>
              <a:t>A boulder that is close to us overlaps and partially hides a much larger cliff behind it.</a:t>
            </a:r>
            <a:br>
              <a:rPr lang="en-US" dirty="0" smtClean="0"/>
            </a:br>
            <a:r>
              <a:rPr lang="en-US" dirty="0" smtClean="0"/>
              <a:t/>
            </a:r>
            <a:br>
              <a:rPr lang="en-US" dirty="0" smtClean="0"/>
            </a:br>
            <a:r>
              <a:rPr lang="en-US" b="1" dirty="0" smtClean="0"/>
              <a:t>4. Changes in clarity.</a:t>
            </a:r>
            <a:br>
              <a:rPr lang="en-US" b="1" dirty="0" smtClean="0"/>
            </a:br>
            <a:r>
              <a:rPr lang="en-US" dirty="0" smtClean="0"/>
              <a:t>A distant mountain range appears more hazy and less distinct than a mountain that is closer.</a:t>
            </a:r>
            <a:br>
              <a:rPr lang="en-US" dirty="0" smtClean="0"/>
            </a:br>
            <a:r>
              <a:rPr lang="en-US" dirty="0" smtClean="0"/>
              <a:t/>
            </a:r>
            <a:br>
              <a:rPr lang="en-US" dirty="0" smtClean="0"/>
            </a:br>
            <a:r>
              <a:rPr lang="en-US" b="1" dirty="0" smtClean="0"/>
              <a:t>5.Diagonal composition.</a:t>
            </a:r>
            <a:br>
              <a:rPr lang="en-US" b="1" dirty="0" smtClean="0"/>
            </a:br>
            <a:r>
              <a:rPr lang="en-US" dirty="0" smtClean="0"/>
              <a:t>Land that moves away from us on the diagonal appears to move back into space.</a:t>
            </a:r>
            <a:br>
              <a:rPr lang="en-US" dirty="0" smtClean="0"/>
            </a:br>
            <a:r>
              <a:rPr lang="en-US" dirty="0" smtClean="0"/>
              <a:t/>
            </a:r>
            <a:br>
              <a:rPr lang="en-US" dirty="0" smtClean="0"/>
            </a:br>
            <a:endParaRPr lang="en-US" dirty="0"/>
          </a:p>
        </p:txBody>
      </p:sp>
      <p:sp>
        <p:nvSpPr>
          <p:cNvPr id="4" name="Rectangle 3"/>
          <p:cNvSpPr/>
          <p:nvPr/>
        </p:nvSpPr>
        <p:spPr>
          <a:xfrm>
            <a:off x="533400" y="5715000"/>
            <a:ext cx="8077200" cy="338554"/>
          </a:xfrm>
          <a:prstGeom prst="rect">
            <a:avLst/>
          </a:prstGeom>
        </p:spPr>
        <p:txBody>
          <a:bodyPr wrap="square">
            <a:spAutoFit/>
          </a:bodyPr>
          <a:lstStyle/>
          <a:p>
            <a:r>
              <a:rPr lang="en-US" sz="800" dirty="0" smtClean="0"/>
              <a:t>FROM   </a:t>
            </a:r>
            <a:r>
              <a:rPr lang="en-US" sz="800" dirty="0" smtClean="0">
                <a:hlinkClick r:id="rId2"/>
              </a:rPr>
              <a:t>http://www.smithsonianeducation.org/educators/lesson_plans/landscape_painting/creating_illusions.html</a:t>
            </a:r>
            <a:endParaRPr lang="en-US" sz="800" dirty="0" smtClean="0"/>
          </a:p>
          <a:p>
            <a:endParaRPr lang="en-US" sz="800" dirty="0"/>
          </a:p>
        </p:txBody>
      </p:sp>
      <p:sp>
        <p:nvSpPr>
          <p:cNvPr id="5" name="Footer Placeholder 4"/>
          <p:cNvSpPr>
            <a:spLocks noGrp="1"/>
          </p:cNvSpPr>
          <p:nvPr>
            <p:ph type="ftr" sz="quarter" idx="11"/>
          </p:nvPr>
        </p:nvSpPr>
        <p:spPr/>
        <p:txBody>
          <a:bodyPr/>
          <a:lstStyle/>
          <a:p>
            <a:r>
              <a:rPr lang="en-US" smtClean="0"/>
              <a:t>P. Klos/AACPS Arts Integration Office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09600"/>
            <a:ext cx="7515225" cy="5792504"/>
          </a:xfrm>
          <a:prstGeom prst="rect">
            <a:avLst/>
          </a:prstGeom>
        </p:spPr>
      </p:pic>
      <p:sp>
        <p:nvSpPr>
          <p:cNvPr id="3" name="Footer Placeholder 2"/>
          <p:cNvSpPr>
            <a:spLocks noGrp="1"/>
          </p:cNvSpPr>
          <p:nvPr>
            <p:ph type="ftr" sz="quarter" idx="11"/>
          </p:nvPr>
        </p:nvSpPr>
        <p:spPr/>
        <p:txBody>
          <a:bodyPr/>
          <a:lstStyle/>
          <a:p>
            <a:r>
              <a:rPr lang="en-US" smtClean="0"/>
              <a:t>P. Klos/AACPS Arts Integration Office</a:t>
            </a:r>
            <a:endParaRPr lang="en-US"/>
          </a:p>
        </p:txBody>
      </p:sp>
    </p:spTree>
    <p:extLst>
      <p:ext uri="{BB962C8B-B14F-4D97-AF65-F5344CB8AC3E}">
        <p14:creationId xmlns:p14="http://schemas.microsoft.com/office/powerpoint/2010/main" val="406289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992"/>
            <a:ext cx="9144000" cy="5840016"/>
          </a:xfrm>
          <a:prstGeom prst="rect">
            <a:avLst/>
          </a:prstGeom>
        </p:spPr>
      </p:pic>
      <p:sp>
        <p:nvSpPr>
          <p:cNvPr id="3" name="Footer Placeholder 2"/>
          <p:cNvSpPr>
            <a:spLocks noGrp="1"/>
          </p:cNvSpPr>
          <p:nvPr>
            <p:ph type="ftr" sz="quarter" idx="11"/>
          </p:nvPr>
        </p:nvSpPr>
        <p:spPr/>
        <p:txBody>
          <a:bodyPr/>
          <a:lstStyle/>
          <a:p>
            <a:r>
              <a:rPr lang="en-US" smtClean="0"/>
              <a:t>P. Klos/AACPS Arts Integration Office</a:t>
            </a:r>
            <a:endParaRPr lang="en-US"/>
          </a:p>
        </p:txBody>
      </p:sp>
    </p:spTree>
    <p:extLst>
      <p:ext uri="{BB962C8B-B14F-4D97-AF65-F5344CB8AC3E}">
        <p14:creationId xmlns:p14="http://schemas.microsoft.com/office/powerpoint/2010/main" val="125851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mericanart.si.edu/images/1985/1985.66.399_1a.jpg"/>
          <p:cNvPicPr>
            <a:picLocks noChangeAspect="1" noChangeArrowheads="1"/>
          </p:cNvPicPr>
          <p:nvPr/>
        </p:nvPicPr>
        <p:blipFill>
          <a:blip r:embed="rId3" cstate="print"/>
          <a:srcRect/>
          <a:stretch>
            <a:fillRect/>
          </a:stretch>
        </p:blipFill>
        <p:spPr bwMode="auto">
          <a:xfrm>
            <a:off x="381000" y="457200"/>
            <a:ext cx="7610475" cy="5853644"/>
          </a:xfrm>
          <a:prstGeom prst="rect">
            <a:avLst/>
          </a:prstGeom>
          <a:noFill/>
        </p:spPr>
      </p:pic>
      <p:sp>
        <p:nvSpPr>
          <p:cNvPr id="2" name="Footer Placeholder 1"/>
          <p:cNvSpPr>
            <a:spLocks noGrp="1"/>
          </p:cNvSpPr>
          <p:nvPr>
            <p:ph type="ftr" sz="quarter" idx="11"/>
          </p:nvPr>
        </p:nvSpPr>
        <p:spPr/>
        <p:txBody>
          <a:bodyPr/>
          <a:lstStyle/>
          <a:p>
            <a:r>
              <a:rPr lang="en-US" smtClean="0"/>
              <a:t>P. Klos/AACPS Arts Integration Office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33400"/>
            <a:ext cx="7239000" cy="5782152"/>
          </a:xfrm>
          <a:prstGeom prst="rect">
            <a:avLst/>
          </a:prstGeom>
        </p:spPr>
      </p:pic>
      <p:sp>
        <p:nvSpPr>
          <p:cNvPr id="3" name="Footer Placeholder 2"/>
          <p:cNvSpPr>
            <a:spLocks noGrp="1"/>
          </p:cNvSpPr>
          <p:nvPr>
            <p:ph type="ftr" sz="quarter" idx="11"/>
          </p:nvPr>
        </p:nvSpPr>
        <p:spPr/>
        <p:txBody>
          <a:bodyPr/>
          <a:lstStyle/>
          <a:p>
            <a:r>
              <a:rPr lang="en-US" smtClean="0"/>
              <a:t>P. Klos/AACPS Arts Integration Office</a:t>
            </a:r>
            <a:endParaRPr lang="en-US"/>
          </a:p>
        </p:txBody>
      </p:sp>
    </p:spTree>
    <p:extLst>
      <p:ext uri="{BB962C8B-B14F-4D97-AF65-F5344CB8AC3E}">
        <p14:creationId xmlns:p14="http://schemas.microsoft.com/office/powerpoint/2010/main" val="300582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937" y="971550"/>
            <a:ext cx="6334125" cy="4914900"/>
          </a:xfrm>
          <a:prstGeom prst="rect">
            <a:avLst/>
          </a:prstGeom>
        </p:spPr>
      </p:pic>
      <p:sp>
        <p:nvSpPr>
          <p:cNvPr id="3" name="Footer Placeholder 2"/>
          <p:cNvSpPr>
            <a:spLocks noGrp="1"/>
          </p:cNvSpPr>
          <p:nvPr>
            <p:ph type="ftr" sz="quarter" idx="11"/>
          </p:nvPr>
        </p:nvSpPr>
        <p:spPr/>
        <p:txBody>
          <a:bodyPr/>
          <a:lstStyle/>
          <a:p>
            <a:r>
              <a:rPr lang="en-US" smtClean="0"/>
              <a:t>P. Klos/AACPS Arts Integration Office</a:t>
            </a:r>
            <a:endParaRPr lang="en-US"/>
          </a:p>
        </p:txBody>
      </p:sp>
    </p:spTree>
    <p:extLst>
      <p:ext uri="{BB962C8B-B14F-4D97-AF65-F5344CB8AC3E}">
        <p14:creationId xmlns:p14="http://schemas.microsoft.com/office/powerpoint/2010/main" val="127914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7457"/>
            <a:ext cx="9144000" cy="6083085"/>
          </a:xfrm>
          <a:prstGeom prst="rect">
            <a:avLst/>
          </a:prstGeom>
        </p:spPr>
      </p:pic>
      <p:sp>
        <p:nvSpPr>
          <p:cNvPr id="2" name="Footer Placeholder 1"/>
          <p:cNvSpPr>
            <a:spLocks noGrp="1"/>
          </p:cNvSpPr>
          <p:nvPr>
            <p:ph type="ftr" sz="quarter" idx="11"/>
          </p:nvPr>
        </p:nvSpPr>
        <p:spPr/>
        <p:txBody>
          <a:bodyPr/>
          <a:lstStyle/>
          <a:p>
            <a:r>
              <a:rPr lang="en-US" smtClean="0"/>
              <a:t>P. Klos/AACPS Arts Integration Office</a:t>
            </a:r>
            <a:endParaRPr lang="en-US"/>
          </a:p>
        </p:txBody>
      </p:sp>
    </p:spTree>
    <p:extLst>
      <p:ext uri="{BB962C8B-B14F-4D97-AF65-F5344CB8AC3E}">
        <p14:creationId xmlns:p14="http://schemas.microsoft.com/office/powerpoint/2010/main" val="56260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01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5715000" cy="5724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P. Klos/AACPS Arts Integration Office</a:t>
            </a:r>
            <a:endParaRPr lang="en-US"/>
          </a:p>
        </p:txBody>
      </p:sp>
    </p:spTree>
    <p:extLst>
      <p:ext uri="{BB962C8B-B14F-4D97-AF65-F5344CB8AC3E}">
        <p14:creationId xmlns:p14="http://schemas.microsoft.com/office/powerpoint/2010/main" val="3780617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486</Words>
  <Application>Microsoft Office PowerPoint</Application>
  <PresentationFormat>On-screen Show (4:3)</PresentationFormat>
  <Paragraphs>58</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AdvertisersGothic</vt:lpstr>
      <vt:lpstr>Arial</vt:lpstr>
      <vt:lpstr>Calibri</vt:lpstr>
      <vt:lpstr>Office Theme</vt:lpstr>
      <vt:lpstr>Landscapes in Art</vt:lpstr>
      <vt:lpstr>Do you see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Anne Arundel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pklos</dc:creator>
  <cp:lastModifiedBy>SDTC-WS2</cp:lastModifiedBy>
  <cp:revision>7</cp:revision>
  <dcterms:created xsi:type="dcterms:W3CDTF">2013-04-30T19:15:13Z</dcterms:created>
  <dcterms:modified xsi:type="dcterms:W3CDTF">2016-06-28T13:15:36Z</dcterms:modified>
</cp:coreProperties>
</file>