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65" r:id="rId4"/>
    <p:sldId id="263" r:id="rId5"/>
    <p:sldId id="261" r:id="rId6"/>
    <p:sldId id="258" r:id="rId7"/>
    <p:sldId id="266" r:id="rId8"/>
    <p:sldId id="267" r:id="rId9"/>
    <p:sldId id="268" r:id="rId10"/>
    <p:sldId id="269" r:id="rId11"/>
    <p:sldId id="270" r:id="rId12"/>
    <p:sldId id="27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8883" autoAdjust="0"/>
  </p:normalViewPr>
  <p:slideViewPr>
    <p:cSldViewPr snapToGrid="0">
      <p:cViewPr varScale="1">
        <p:scale>
          <a:sx n="74" d="100"/>
          <a:sy n="74" d="100"/>
        </p:scale>
        <p:origin x="112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63705D-93A6-4989-B182-904D6D88CD80}" type="datetimeFigureOut">
              <a:rPr lang="en-US" smtClean="0"/>
              <a:t>6/28/2016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C58779-7EBA-4DBA-B2FD-4DAE2C85F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198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See:  https://www.nationalgalleries.org/play/play-menu/what-is-a-portrait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/>
              <a:t>A portrait is a painting, photograph, sculpture, or other artistic representation of a person, in which the face and its expression is predominant. The intent is to display the likeness, personality, and even the mood of the person. For this reason, in photography a portrait is generally not a snapshot, but a composed image of a person in a still position. A portrait often shows a person looking directly at the painter or photographer, in order to most successfully engage the subject with the viewer.</a:t>
            </a:r>
          </a:p>
          <a:p>
            <a:endParaRPr lang="en-US" dirty="0" smtClean="0"/>
          </a:p>
          <a:p>
            <a:r>
              <a:rPr lang="en-US" dirty="0" smtClean="0"/>
              <a:t>What is a portrait? According to the dictionary it is a picture of a person, a description. It can be a photograph, a sketch, a sculpture, but a portrait is so much more than that. It is collaboration between the subject and in this case the photographer.</a:t>
            </a:r>
          </a:p>
          <a:p>
            <a:r>
              <a:rPr lang="en-US" b="1" dirty="0" smtClean="0"/>
              <a:t>Often</a:t>
            </a:r>
            <a:r>
              <a:rPr lang="en-US" b="1" baseline="0" dirty="0" smtClean="0"/>
              <a:t> </a:t>
            </a:r>
            <a:r>
              <a:rPr lang="en-US" b="1" dirty="0" smtClean="0"/>
              <a:t>a portrait includes inanimate objects that refer to the subject's identity. </a:t>
            </a:r>
          </a:p>
          <a:p>
            <a:endParaRPr lang="en-US" dirty="0" smtClean="0"/>
          </a:p>
          <a:p>
            <a:r>
              <a:rPr lang="en-US" dirty="0" err="1" smtClean="0"/>
              <a:t>Artlex</a:t>
            </a:r>
            <a:r>
              <a:rPr lang="en-US" dirty="0" smtClean="0"/>
              <a:t>: Portrait - A work of art that represents a specific person, a group of people, or an animal. Portraits usually show what a person looks like as well as revealing something about the subject's personality. Portraits can be made of any sculptural material or in any two-dimensional medium. Portraiture is the field of portrait making and portraits in general.</a:t>
            </a:r>
          </a:p>
          <a:p>
            <a:r>
              <a:rPr lang="en-US" dirty="0" smtClean="0"/>
              <a:t>Portrait is a term that may also refer simply to a vertically oriented rectangle, just as a horizontally oriented one may be said to be oriented the landscape way.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757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Portrait has a person as the central element (main idea).  A portrait can include</a:t>
            </a:r>
            <a:r>
              <a:rPr lang="en-US" baseline="0" dirty="0" smtClean="0"/>
              <a:t> many clues to tell what the person is, does, likes.</a:t>
            </a:r>
          </a:p>
          <a:p>
            <a:endParaRPr lang="en-US" dirty="0" smtClean="0"/>
          </a:p>
          <a:p>
            <a:r>
              <a:rPr lang="en-US" dirty="0" smtClean="0"/>
              <a:t>Students create</a:t>
            </a:r>
            <a:r>
              <a:rPr lang="en-US" baseline="0" dirty="0" smtClean="0"/>
              <a:t> portraits of a self selected community helper by including t</a:t>
            </a:r>
            <a:r>
              <a:rPr lang="en-US" dirty="0" smtClean="0"/>
              <a:t>hings/details  that would make the viewer know what helper it is (fireman—hat, hose, boots, fire, smoke, ladder</a:t>
            </a:r>
            <a:r>
              <a:rPr lang="en-US" baseline="0" dirty="0" smtClean="0"/>
              <a:t> etc.)</a:t>
            </a:r>
          </a:p>
          <a:p>
            <a:r>
              <a:rPr lang="en-US" baseline="0" dirty="0" smtClean="0"/>
              <a:t>Option:  talk about doing the portrait in the style of William H. Johnson (see next slide--as in left picture).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Option: It would be fun to create life size portraits of community helpers by tracing themselves on brown paper or create smaller versions that could be superimposed on a map of the community.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6729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almost any standard, William H. Johnson (1901–1970) can be considered a major American artist. He produced hundreds of works in a virtuosic, eclectic career that spanned several decades as well as several continents. </a:t>
            </a:r>
            <a:r>
              <a:rPr lang="en-US" smtClean="0"/>
              <a:t>It was not until very recently, however, that his work began to receive the attention it deserves.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789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Typical</a:t>
            </a:r>
            <a:r>
              <a:rPr lang="en-US" baseline="0" dirty="0" smtClean="0"/>
              <a:t> photo/</a:t>
            </a:r>
            <a:r>
              <a:rPr lang="en-US" dirty="0" smtClean="0"/>
              <a:t>Portraits:  Connect to Main Idea and</a:t>
            </a:r>
            <a:r>
              <a:rPr lang="en-US" baseline="0" dirty="0" smtClean="0"/>
              <a:t> Details (person=main idea; setting/clues=details)</a:t>
            </a:r>
          </a:p>
          <a:p>
            <a:endParaRPr lang="en-US" dirty="0" smtClean="0"/>
          </a:p>
          <a:p>
            <a:r>
              <a:rPr lang="en-US" dirty="0" smtClean="0"/>
              <a:t>Photograph:</a:t>
            </a:r>
            <a:r>
              <a:rPr lang="en-US" baseline="0" dirty="0" smtClean="0"/>
              <a:t>  </a:t>
            </a:r>
            <a:r>
              <a:rPr lang="en-US" dirty="0" smtClean="0"/>
              <a:t>Who do you see? Who</a:t>
            </a:r>
            <a:r>
              <a:rPr lang="en-US" baseline="0" dirty="0" smtClean="0"/>
              <a:t> could this be</a:t>
            </a:r>
            <a:r>
              <a:rPr lang="en-US" dirty="0" smtClean="0"/>
              <a:t>? How do you know?</a:t>
            </a:r>
            <a:r>
              <a:rPr lang="en-US" baseline="0" dirty="0" smtClean="0"/>
              <a:t> </a:t>
            </a:r>
            <a:r>
              <a:rPr lang="en-US" dirty="0" smtClean="0"/>
              <a:t>What is this place? Invite students to share their observations  What part of the portrait gives you clues about who this portrait portrays?</a:t>
            </a:r>
          </a:p>
          <a:p>
            <a:endParaRPr lang="en-US" dirty="0" smtClean="0"/>
          </a:p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Portrait:  </a:t>
            </a:r>
            <a:r>
              <a:rPr lang="en-US" i="1" dirty="0" smtClean="0"/>
              <a:t>The Librarian </a:t>
            </a:r>
            <a:r>
              <a:rPr lang="en-US" dirty="0" smtClean="0"/>
              <a:t>by Giuseppe </a:t>
            </a:r>
            <a:r>
              <a:rPr lang="en-US" dirty="0" err="1" smtClean="0"/>
              <a:t>Archimboldo</a:t>
            </a:r>
            <a:r>
              <a:rPr lang="en-US" dirty="0" smtClean="0"/>
              <a:t>    Discuss</a:t>
            </a:r>
            <a:r>
              <a:rPr lang="en-US" baseline="0" dirty="0" smtClean="0"/>
              <a:t> how this is a different type of portrait—what details in the painting tell you what this portrait is??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033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Portraits can be: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Head shots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Upper body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Whole</a:t>
            </a:r>
            <a:r>
              <a:rPr lang="en-US" baseline="0" dirty="0" smtClean="0"/>
              <a:t> body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 smtClean="0"/>
              <a:t>Paintings:</a:t>
            </a:r>
            <a:r>
              <a:rPr lang="en-US" baseline="0" dirty="0" smtClean="0"/>
              <a:t>  portraits can be painted/drawn in different styles  Van Gogh, Picasso (cubism), William H. Johnson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Photographs: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Whole body gaucho from Argentina – point out his clothing which gives clues to his identity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 smtClean="0"/>
              <a:t>Salvador Dali--  can you tell anything about him by his expression?  what the photographer included in the picture? 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baseline="0" dirty="0" smtClean="0"/>
              <a:t>Sculpture- statue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Tecumseh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 smtClean="0"/>
              <a:t>A.</a:t>
            </a:r>
            <a:r>
              <a:rPr lang="en-US" baseline="0" dirty="0" smtClean="0"/>
              <a:t> Lincoln at Lincoln </a:t>
            </a:r>
            <a:r>
              <a:rPr lang="en-US" baseline="0" dirty="0" err="1" smtClean="0"/>
              <a:t>Memoria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35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details in the portrait give you clues as to the identity?</a:t>
            </a:r>
          </a:p>
          <a:p>
            <a:r>
              <a:rPr lang="en-US" dirty="0" smtClean="0"/>
              <a:t>Queen</a:t>
            </a:r>
            <a:r>
              <a:rPr lang="en-US" baseline="0" dirty="0" smtClean="0"/>
              <a:t> Elizabeth 1</a:t>
            </a:r>
            <a:r>
              <a:rPr lang="en-US" baseline="30000" dirty="0" smtClean="0"/>
              <a:t>st</a:t>
            </a:r>
            <a:endParaRPr lang="en-US" baseline="0" dirty="0" smtClean="0"/>
          </a:p>
          <a:p>
            <a:r>
              <a:rPr lang="en-US" baseline="0" dirty="0" smtClean="0"/>
              <a:t>Napoleon  do you see soldiers in background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Van Gogh Artist</a:t>
            </a:r>
            <a:endParaRPr lang="en-US" dirty="0" smtClean="0"/>
          </a:p>
          <a:p>
            <a:r>
              <a:rPr lang="en-US" baseline="0" dirty="0" smtClean="0"/>
              <a:t>George Washington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74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</a:t>
            </a:r>
            <a:r>
              <a:rPr lang="en-US" baseline="0" dirty="0" smtClean="0"/>
              <a:t> do you know this is a firefighter?  What do you see that makes you say that?  What are the clues/details included in the painting that give you that information?</a:t>
            </a:r>
          </a:p>
          <a:p>
            <a:endParaRPr lang="en-US" baseline="0" dirty="0" smtClean="0"/>
          </a:p>
          <a:p>
            <a:r>
              <a:rPr lang="en-US" baseline="0" dirty="0" smtClean="0"/>
              <a:t>What clues on the statue do you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831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</a:t>
            </a:r>
            <a:r>
              <a:rPr lang="en-US" baseline="0" dirty="0" smtClean="0"/>
              <a:t> you become a human statue??  An Actor that uses only your face and body to tell the story—provide details?</a:t>
            </a:r>
          </a:p>
          <a:p>
            <a:r>
              <a:rPr lang="en-US" baseline="0" dirty="0" smtClean="0"/>
              <a:t>Option:  Have students stand like the Statue of Liberty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5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200" dirty="0" smtClean="0"/>
              <a:t>Creates a safe personal space in which to experiment with drama or dance.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Guided imagery helps establish the fictional reality.</a:t>
            </a:r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Facilitates classroom management.   “If you bump</a:t>
            </a:r>
            <a:r>
              <a:rPr lang="en-US" sz="1200" baseline="0" dirty="0" smtClean="0"/>
              <a:t> into someone else’s bubble- it will break and you must sit down to repair it.”</a:t>
            </a:r>
            <a:endParaRPr lang="en-US" sz="1200" dirty="0" smtClean="0"/>
          </a:p>
          <a:p>
            <a:pPr>
              <a:buFont typeface="Arial" pitchFamily="34" charset="0"/>
              <a:buChar char="•"/>
            </a:pPr>
            <a:r>
              <a:rPr lang="en-US" sz="1200" dirty="0" smtClean="0"/>
              <a:t>Practice moving around in the personal space, play a few rounds of elimination exercises.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CA4438-5283-4C6A-BE29-131FF0BB8C0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07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1200" b="0" dirty="0" smtClean="0"/>
              <a:t>Introduce concept of neutral position and freezing first–  (use word</a:t>
            </a:r>
            <a:r>
              <a:rPr lang="en-US" sz="1200" b="0" baseline="0" dirty="0" smtClean="0"/>
              <a:t> pose)</a:t>
            </a:r>
            <a:endParaRPr lang="en-US" sz="1200" b="0" dirty="0" smtClean="0"/>
          </a:p>
          <a:p>
            <a:pPr lvl="1">
              <a:buFont typeface="Arial" pitchFamily="34" charset="0"/>
              <a:buChar char="•"/>
            </a:pPr>
            <a:r>
              <a:rPr lang="en-US" sz="1200" b="0" baseline="0" dirty="0" smtClean="0"/>
              <a:t>at count of three move your body in your space.  When I say freeze—stop and freeze</a:t>
            </a:r>
            <a:endParaRPr lang="en-US" sz="1200" b="0" dirty="0" smtClean="0"/>
          </a:p>
          <a:p>
            <a:pPr>
              <a:buFont typeface="Arial" pitchFamily="34" charset="0"/>
              <a:buChar char="•"/>
            </a:pPr>
            <a:r>
              <a:rPr lang="en-US" sz="1200" b="0" dirty="0" smtClean="0"/>
              <a:t>Then add scenarios to become</a:t>
            </a:r>
            <a:r>
              <a:rPr lang="en-US" sz="1200" b="0" baseline="0" dirty="0" smtClean="0"/>
              <a:t> human statues</a:t>
            </a:r>
          </a:p>
          <a:p>
            <a:pPr lvl="1">
              <a:buFont typeface="Arial" pitchFamily="34" charset="0"/>
              <a:buChar char="•"/>
            </a:pPr>
            <a:r>
              <a:rPr lang="en-US" sz="1200" b="0" dirty="0" smtClean="0"/>
              <a:t>Practice first with facial expression with</a:t>
            </a:r>
            <a:r>
              <a:rPr lang="en-US" sz="1200" b="0" baseline="0" dirty="0" smtClean="0"/>
              <a:t> HAPPY</a:t>
            </a:r>
            <a:r>
              <a:rPr lang="en-US" sz="1200" b="0" dirty="0" smtClean="0"/>
              <a:t>.  </a:t>
            </a:r>
          </a:p>
          <a:p>
            <a:pPr lvl="1">
              <a:buFont typeface="Arial" pitchFamily="34" charset="0"/>
              <a:buChar char="•"/>
            </a:pPr>
            <a:r>
              <a:rPr lang="en-US" sz="1200" b="0" dirty="0" smtClean="0"/>
              <a:t>Then add body (arms, shoulders) </a:t>
            </a:r>
            <a:r>
              <a:rPr lang="en-US" sz="1200" b="0" baseline="0" dirty="0" smtClean="0"/>
              <a:t> with SAD.  </a:t>
            </a:r>
          </a:p>
          <a:p>
            <a:pPr lvl="1">
              <a:buFont typeface="Arial" pitchFamily="34" charset="0"/>
              <a:buChar char="•"/>
            </a:pPr>
            <a:r>
              <a:rPr lang="en-US" sz="1200" b="0" baseline="0" dirty="0" smtClean="0"/>
              <a:t>Them add lower body with SOCCER.</a:t>
            </a:r>
            <a:r>
              <a:rPr lang="en-US" sz="1200" b="0" dirty="0" smtClean="0"/>
              <a:t>  </a:t>
            </a:r>
          </a:p>
          <a:p>
            <a:pPr lvl="1">
              <a:buFont typeface="Arial" pitchFamily="34" charset="0"/>
              <a:buChar char="•"/>
            </a:pPr>
            <a:r>
              <a:rPr lang="en-US" sz="1200" b="0" dirty="0" smtClean="0"/>
              <a:t>Whole body and face with jar</a:t>
            </a:r>
          </a:p>
          <a:p>
            <a:pPr>
              <a:buFont typeface="Arial" pitchFamily="34" charset="0"/>
              <a:buNone/>
            </a:pPr>
            <a:endParaRPr lang="en-US" sz="1200" b="0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Drama CUES to Use: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Actors, show me you are ready for drama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--Hands and laps clear. All eyes focused on the speaker.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I say go, but not before I say go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--Students watch, listen and wait for further instructions. 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Places--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stand in their correct places prepared to begin the drama.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--Students begin acting.  They move and/or speak as their characters. 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Freeze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--Students stop whatever they are doing, are silent, and stand still. </a:t>
            </a:r>
          </a:p>
          <a:p>
            <a:pPr lvl="0"/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Curtain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--Indicates the end of the scene or drama. Upon hearing this students are no longer in character.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CA4438-5283-4C6A-BE29-131FF0BB8C0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886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 with</a:t>
            </a:r>
            <a:r>
              <a:rPr lang="en-US" baseline="0" dirty="0" smtClean="0"/>
              <a:t> policeman –directing traffic, follow with fireman holding hose to put out fire.  Then brainstorm what a teacher might be shown doing.  Allow for student choice for teacher pose.</a:t>
            </a:r>
          </a:p>
          <a:p>
            <a:r>
              <a:rPr lang="en-US" dirty="0" smtClean="0"/>
              <a:t>For</a:t>
            </a:r>
            <a:r>
              <a:rPr lang="en-US" baseline="0" dirty="0" smtClean="0"/>
              <a:t> each helper– brainstorm what he/she does—what he/she might use  and how this could happen, then 1,2,3  Freeze    </a:t>
            </a:r>
          </a:p>
          <a:p>
            <a:r>
              <a:rPr lang="en-US" baseline="0" dirty="0" smtClean="0"/>
              <a:t>Pair students up for Doctor– doctor/patient    giving a shot, taking heartbeat, checking the ear with a light, putting on a bandage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C58779-7EBA-4DBA-B2FD-4DAE2C85FF2F}" type="slidenum">
              <a:rPr lang="en-US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175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48E98-1BB1-447D-8D2B-46B08EBD36F2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687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98370-2D40-499E-A69F-7E48CA99CBE3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25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B792C-26DC-410C-A028-F3DFE8046687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9129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775A9-9165-460D-BBC5-C7CC1BE2C9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DB3647-4B49-4396-9A27-3EC7D25B77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329244"/>
      </p:ext>
    </p:extLst>
  </p:cSld>
  <p:clrMapOvr>
    <a:masterClrMapping/>
  </p:clrMapOvr>
  <p:transition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9EE425-B167-486B-9348-9826A99506C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7F413-C82A-4DD2-8D18-3459F0BA4E6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74089"/>
      </p:ext>
    </p:extLst>
  </p:cSld>
  <p:clrMapOvr>
    <a:masterClrMapping/>
  </p:clrMapOvr>
  <p:transition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4944F0-64A5-4AA1-ADAF-2F6E0F0458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E41E3-FC6B-42B1-A511-C856200C24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352171"/>
      </p:ext>
    </p:extLst>
  </p:cSld>
  <p:clrMapOvr>
    <a:masterClrMapping/>
  </p:clrMapOvr>
  <p:transition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7A71E-2EFA-41D1-B594-8556855B004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F2E34-8E4D-478E-9F28-ED00C47AB79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304257"/>
      </p:ext>
    </p:extLst>
  </p:cSld>
  <p:clrMapOvr>
    <a:masterClrMapping/>
  </p:clrMapOvr>
  <p:transition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80B19B-7C55-4202-8C9C-71F3F5DE2D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DFF40-3221-495A-BA79-5F01D7C00AF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387366"/>
      </p:ext>
    </p:extLst>
  </p:cSld>
  <p:clrMapOvr>
    <a:masterClrMapping/>
  </p:clrMapOvr>
  <p:transition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517A8-722C-4FED-B968-6D2B6382040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149AB6-AE7B-43E1-A43D-B87FB6D9CF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649512"/>
      </p:ext>
    </p:extLst>
  </p:cSld>
  <p:clrMapOvr>
    <a:masterClrMapping/>
  </p:clrMapOvr>
  <p:transition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1979F-C8B1-4A81-A187-85DB5C436F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8BCAC3-EEDE-4A3C-97E0-88C3C6B905A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254246"/>
      </p:ext>
    </p:extLst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3A4106-FCA2-4C76-A55A-EE9635F718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3951B7-FF1C-4CA8-9DAC-476F7B2518C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51740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89E698-F492-478C-BCA9-81871F9ABB5F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732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48B701-245C-465F-9E66-2C2341C7687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D5393-BD70-4D04-A7EE-389745C34E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451315"/>
      </p:ext>
    </p:extLst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7FCBFF-36A5-47E9-AB10-A805260B16E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5D212-180E-4A04-944C-450FD0D04AC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18867"/>
      </p:ext>
    </p:extLst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40B54-FDB7-4B40-9DBA-F297AEE65B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65684-68F3-4C31-950E-C634B203781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990671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F9A4EB-7B6F-4500-9802-5390023E21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8A829-C12D-41A8-9DE1-54C00F912DB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10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CD3D9-D728-4977-B59F-B74A2A78C287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97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1D7BB-D04E-44EB-A1EF-62CDE935D35B}" type="datetime1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806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1B441-014D-42F7-A8E1-4C3F2BCD1BF8}" type="datetime1">
              <a:rPr lang="en-US" smtClean="0"/>
              <a:t>6/28/2016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918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15291B-E271-4391-AED0-C801BEC0D67E}" type="datetime1">
              <a:rPr lang="en-US" smtClean="0"/>
              <a:t>6/28/2016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370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C2F06-8C40-4756-9C07-8663291449C0}" type="datetime1">
              <a:rPr lang="en-US" smtClean="0"/>
              <a:t>6/28/2016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22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80804-5F48-4FFA-8979-5F9719F8A485}" type="datetime1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41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EAA1-43B6-44E3-AE4F-514DE014926C}" type="datetime1">
              <a:rPr lang="en-US" smtClean="0"/>
              <a:t>6/28/2016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2343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1BA10-A0B1-43B0-B8D9-53BC4D498195}" type="datetime1">
              <a:rPr lang="en-US" smtClean="0"/>
              <a:t>6/28/2016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6374A-44DF-444D-A7BB-83988DEA21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00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CEB2499-2846-4F30-BF1D-E504A63005F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6/28/2016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05B9F9C-C66F-48E7-A55A-11374E44DE3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517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>
    <p:wipe dir="r"/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6509" y="25445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Creating Portraits of Community Helpers</a:t>
            </a:r>
            <a:br>
              <a:rPr lang="en-US" dirty="0"/>
            </a:br>
            <a:r>
              <a:rPr lang="en-US" dirty="0"/>
              <a:t>People </a:t>
            </a:r>
            <a:r>
              <a:rPr lang="en-US" dirty="0" smtClean="0"/>
              <a:t>in Art: Portraits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2589421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652" y="3563258"/>
            <a:ext cx="1621231" cy="182605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98563" y="3594255"/>
            <a:ext cx="7051730" cy="2308324"/>
          </a:xfrm>
          <a:prstGeom prst="rect">
            <a:avLst/>
          </a:prstGeom>
          <a:solidFill>
            <a:srgbClr val="66FFFF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CCSS RI2 </a:t>
            </a:r>
            <a:r>
              <a:rPr lang="en-US" dirty="0"/>
              <a:t>With prompting and support, identify the main topic and retell key details of a text</a:t>
            </a:r>
            <a:r>
              <a:rPr lang="en-US" dirty="0" smtClean="0"/>
              <a:t>. </a:t>
            </a:r>
          </a:p>
          <a:p>
            <a:r>
              <a:rPr lang="en-US" b="1" dirty="0" smtClean="0"/>
              <a:t>THEATRE: </a:t>
            </a:r>
            <a:r>
              <a:rPr lang="en-US" dirty="0" smtClean="0"/>
              <a:t>3.1.c Creative Expression and Production: Explore </a:t>
            </a:r>
            <a:r>
              <a:rPr lang="en-US" dirty="0"/>
              <a:t>the expressive qualities of a variety of </a:t>
            </a:r>
            <a:r>
              <a:rPr lang="en-US" dirty="0" err="1"/>
              <a:t>locomotor</a:t>
            </a:r>
            <a:r>
              <a:rPr lang="en-US" dirty="0"/>
              <a:t> and non-</a:t>
            </a:r>
            <a:r>
              <a:rPr lang="en-US" dirty="0" err="1"/>
              <a:t>locomotor</a:t>
            </a:r>
            <a:r>
              <a:rPr lang="en-US" dirty="0"/>
              <a:t> movements to create characters </a:t>
            </a:r>
            <a:r>
              <a:rPr lang="en-US" dirty="0" smtClean="0"/>
              <a:t>. (FREEZE FRAME)</a:t>
            </a:r>
          </a:p>
          <a:p>
            <a:r>
              <a:rPr lang="en-US" b="1" dirty="0" smtClean="0"/>
              <a:t>VISUAL ARTS: </a:t>
            </a:r>
            <a:r>
              <a:rPr lang="en-US" dirty="0" smtClean="0"/>
              <a:t>3.1.a Creative </a:t>
            </a:r>
            <a:r>
              <a:rPr lang="en-US" dirty="0"/>
              <a:t>Expression and </a:t>
            </a:r>
            <a:r>
              <a:rPr lang="en-US" dirty="0" smtClean="0"/>
              <a:t>Production: Experiment </a:t>
            </a:r>
            <a:r>
              <a:rPr lang="en-US" dirty="0"/>
              <a:t>with art media, processes, and techniques and identify ways they can be used to express thoughts and </a:t>
            </a:r>
            <a:r>
              <a:rPr lang="en-US" dirty="0" smtClean="0"/>
              <a:t>feelings. (PORTRAITS)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67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Wrap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39924"/>
            <a:ext cx="5105400" cy="3047711"/>
          </a:xfrm>
        </p:spPr>
        <p:txBody>
          <a:bodyPr>
            <a:normAutofit/>
          </a:bodyPr>
          <a:lstStyle/>
          <a:p>
            <a:r>
              <a:rPr lang="en-US" dirty="0" smtClean="0"/>
              <a:t>What is a portrait?</a:t>
            </a:r>
          </a:p>
          <a:p>
            <a:r>
              <a:rPr lang="en-US" dirty="0" smtClean="0"/>
              <a:t>What can portraits look like?</a:t>
            </a:r>
          </a:p>
          <a:p>
            <a:r>
              <a:rPr lang="en-US" dirty="0" smtClean="0"/>
              <a:t>What would you include in your artwork if you were </a:t>
            </a:r>
            <a:r>
              <a:rPr lang="en-US" b="1" dirty="0" smtClean="0"/>
              <a:t>drawing or painting</a:t>
            </a:r>
            <a:r>
              <a:rPr lang="en-US" dirty="0" smtClean="0"/>
              <a:t> a portrait of a community helper and you </a:t>
            </a:r>
          </a:p>
        </p:txBody>
      </p:sp>
      <p:pic>
        <p:nvPicPr>
          <p:cNvPr id="4" name="Picture 3" descr="1st Grade, Career portraits, based on artist William H. Johnso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78885"/>
            <a:ext cx="3151996" cy="4624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Community Helpers (Art Project)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00" y="2951019"/>
            <a:ext cx="2273300" cy="30822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43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706" y="584611"/>
            <a:ext cx="4349658" cy="58174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74806" y="899544"/>
            <a:ext cx="55547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Portrait ARTIST</a:t>
            </a: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:</a:t>
            </a:r>
            <a:b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</a:br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William H. Johnson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592950" y="2653870"/>
            <a:ext cx="5143499" cy="2753517"/>
          </a:xfrm>
        </p:spPr>
        <p:txBody>
          <a:bodyPr/>
          <a:lstStyle/>
          <a:p>
            <a:r>
              <a:rPr lang="en-US" dirty="0" smtClean="0"/>
              <a:t>What </a:t>
            </a:r>
            <a:r>
              <a:rPr lang="en-US" b="1" i="1" dirty="0"/>
              <a:t>Colors, Shapes, Lines</a:t>
            </a:r>
            <a:br>
              <a:rPr lang="en-US" b="1" i="1" dirty="0"/>
            </a:br>
            <a:r>
              <a:rPr lang="en-US" dirty="0" smtClean="0"/>
              <a:t>do you SEE?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428" y="4266324"/>
            <a:ext cx="1635915" cy="2135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481" y="3797083"/>
            <a:ext cx="1725038" cy="194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87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5319"/>
            <a:ext cx="3412253" cy="4206874"/>
          </a:xfrm>
        </p:spPr>
        <p:txBody>
          <a:bodyPr/>
          <a:lstStyle/>
          <a:p>
            <a:r>
              <a:rPr lang="en-US" dirty="0" smtClean="0"/>
              <a:t>What do you SEE?</a:t>
            </a:r>
            <a:br>
              <a:rPr lang="en-US" dirty="0" smtClean="0"/>
            </a:br>
            <a:r>
              <a:rPr lang="en-US" dirty="0" smtClean="0"/>
              <a:t>THINK?</a:t>
            </a:r>
            <a:br>
              <a:rPr lang="en-US" dirty="0" smtClean="0"/>
            </a:br>
            <a:r>
              <a:rPr lang="en-US" dirty="0" smtClean="0"/>
              <a:t>WONDER?</a:t>
            </a:r>
            <a:endParaRPr lang="en-US" dirty="0"/>
          </a:p>
        </p:txBody>
      </p:sp>
      <p:pic>
        <p:nvPicPr>
          <p:cNvPr id="7170" name="Picture 2" descr="http://s3.amazonaws.com/libapps/accounts/15651/profiles/12270/FinalSma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677" y="469288"/>
            <a:ext cx="4521738" cy="631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>
            <a:off x="813917" y="3918857"/>
            <a:ext cx="3436536" cy="265276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a PORTRAIT: some kind of artwork that shows a person who has posed and is often facing the us.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032" y="393139"/>
            <a:ext cx="4542623" cy="6388712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10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656" y="635886"/>
            <a:ext cx="10515600" cy="1325563"/>
          </a:xfrm>
        </p:spPr>
        <p:txBody>
          <a:bodyPr/>
          <a:lstStyle/>
          <a:p>
            <a:r>
              <a:rPr lang="en-US" dirty="0" smtClean="0"/>
              <a:t>Portraits can be a…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8200" y="1988588"/>
            <a:ext cx="2828453" cy="4351338"/>
          </a:xfrm>
        </p:spPr>
        <p:txBody>
          <a:bodyPr/>
          <a:lstStyle/>
          <a:p>
            <a:r>
              <a:rPr lang="en-US" dirty="0" smtClean="0"/>
              <a:t>Painting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4313220" y="1988588"/>
            <a:ext cx="28284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Photograph</a:t>
            </a:r>
            <a:endParaRPr lang="en-US" dirty="0"/>
          </a:p>
        </p:txBody>
      </p:sp>
      <p:sp>
        <p:nvSpPr>
          <p:cNvPr id="9" name="Content Placeholder 4"/>
          <p:cNvSpPr txBox="1">
            <a:spLocks/>
          </p:cNvSpPr>
          <p:nvPr/>
        </p:nvSpPr>
        <p:spPr>
          <a:xfrm>
            <a:off x="8396335" y="1988588"/>
            <a:ext cx="282845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Sculpture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107" y="2623870"/>
            <a:ext cx="2838546" cy="35575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3035" y="2497642"/>
            <a:ext cx="2028825" cy="381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23378" r="4044"/>
          <a:stretch/>
        </p:blipFill>
        <p:spPr>
          <a:xfrm>
            <a:off x="8244411" y="2514333"/>
            <a:ext cx="2896845" cy="38255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3015" y="4993747"/>
            <a:ext cx="1963731" cy="1266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619" y="2623870"/>
            <a:ext cx="2884593" cy="36706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70367" y="2460981"/>
            <a:ext cx="2926560" cy="388332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1732" y="5202834"/>
            <a:ext cx="1500256" cy="110480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/>
          <a:srcRect l="17453" r="16906"/>
          <a:stretch/>
        </p:blipFill>
        <p:spPr>
          <a:xfrm>
            <a:off x="7788240" y="2424321"/>
            <a:ext cx="3952427" cy="401418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625656" y="509659"/>
            <a:ext cx="46290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Portraits usually shows what a person looks like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139" y="2544615"/>
            <a:ext cx="2953073" cy="3848197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558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upload.wikimedia.org/wikipedia/commons/thumb/e/eb/Elizabeth_I_in_coronation_robes.jpg/800px-Elizabeth_I_in_coronation_rob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87" y="1487974"/>
            <a:ext cx="3746782" cy="5030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apole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724" y="989811"/>
            <a:ext cx="3103919" cy="434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upload.wikimedia.org/wikipedia/commons/thumb/9/98/Gilbert_Stuart_-_George_Washington_-_Google_Art_Project.jpg/639px-Gilbert_Stuart_-_George_Washington_-_Google_Art_Projec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974" y="1487974"/>
            <a:ext cx="2839392" cy="4550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87451" y="385222"/>
            <a:ext cx="11630296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Portraits often include </a:t>
            </a:r>
            <a:r>
              <a:rPr lang="en-US" dirty="0" smtClean="0">
                <a:solidFill>
                  <a:srgbClr val="FF0000"/>
                </a:solidFill>
                <a:latin typeface="Impact" panose="020B0806030902050204" pitchFamily="34" charset="0"/>
              </a:rPr>
              <a:t>clues</a:t>
            </a:r>
            <a:r>
              <a:rPr lang="en-US" dirty="0" smtClean="0"/>
              <a:t> about the person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722724" y="4528200"/>
            <a:ext cx="3356150" cy="683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717" y="4246385"/>
            <a:ext cx="1876425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23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ontent.artofmanliness.com/uploads/2008/10/fireman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120" y="752979"/>
            <a:ext cx="4452640" cy="5593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he iconic sculpture and a Public Art Commission piece, &quot;Thin Blue Line,&quot; by Michael Stutz hangs on the eastern wall of the Richmond Police Department headquarters at Grace and Jefferson Streets. - SCOTT ELMQUIS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420" y="1158117"/>
            <a:ext cx="542925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22532" r="20887"/>
          <a:stretch/>
        </p:blipFill>
        <p:spPr>
          <a:xfrm>
            <a:off x="9051377" y="3309690"/>
            <a:ext cx="2725093" cy="31667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780" y="-164830"/>
            <a:ext cx="10766469" cy="1322947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21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Helpers</a:t>
            </a:r>
            <a:br>
              <a:rPr lang="en-US" dirty="0" smtClean="0"/>
            </a:br>
            <a:r>
              <a:rPr lang="en-US" dirty="0" smtClean="0">
                <a:latin typeface="AR DESTINE" panose="02000000000000000000" pitchFamily="2" charset="0"/>
              </a:rPr>
              <a:t>STATUES</a:t>
            </a:r>
            <a:endParaRPr lang="en-US" dirty="0">
              <a:latin typeface="AR DESTINE" panose="02000000000000000000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58248" cy="1570718"/>
          </a:xfrm>
        </p:spPr>
        <p:txBody>
          <a:bodyPr/>
          <a:lstStyle/>
          <a:p>
            <a:r>
              <a:rPr lang="en-US" dirty="0" smtClean="0"/>
              <a:t>We are going to be </a:t>
            </a:r>
            <a:r>
              <a:rPr lang="en-US" dirty="0" smtClean="0">
                <a:solidFill>
                  <a:srgbClr val="FF0000"/>
                </a:solidFill>
              </a:rPr>
              <a:t>actors!</a:t>
            </a:r>
          </a:p>
          <a:p>
            <a:r>
              <a:rPr lang="en-US" dirty="0" smtClean="0"/>
              <a:t>Freeze Frame: Human Statues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https://encrypted-tbn0.gstatic.com/images?q=tbn:ANd9GcTzSoqMdvGxbCWAjHXLN_TOJWo72Y_ynbEAmBpYn-1mp7JhU185J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7630" r="7143" b="7037"/>
          <a:stretch/>
        </p:blipFill>
        <p:spPr bwMode="auto">
          <a:xfrm>
            <a:off x="2596139" y="3531280"/>
            <a:ext cx="2363294" cy="236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1.bp.blogspot.com/-xLhUC6lCdrM/TtoIerMGFnI/AAAAAAAACUA/0u7zY1irv0U/s1600/L103029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26" y="437486"/>
            <a:ext cx="3314159" cy="5827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70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1981200" y="762000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  <a:latin typeface="Tempus Sans ITC" pitchFamily="82" charset="0"/>
              </a:rPr>
              <a:t>Step 1: Personal Space</a:t>
            </a:r>
            <a:endParaRPr lang="en-US" dirty="0" smtClean="0">
              <a:solidFill>
                <a:srgbClr val="000099"/>
              </a:solidFill>
              <a:latin typeface="Tempus Sans ITC" pitchFamily="82" charset="0"/>
            </a:endParaRPr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>
          <a:xfrm>
            <a:off x="1905000" y="2332038"/>
            <a:ext cx="8229600" cy="2087563"/>
          </a:xfrm>
        </p:spPr>
        <p:txBody>
          <a:bodyPr/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Find your KINOSPHERE bubble (your personal space with room to move without touching others).</a:t>
            </a:r>
          </a:p>
          <a:p>
            <a:pPr algn="ctr">
              <a:buFontTx/>
              <a:buNone/>
            </a:pPr>
            <a:endParaRPr lang="en-US" dirty="0" smtClean="0"/>
          </a:p>
        </p:txBody>
      </p:sp>
      <p:sp>
        <p:nvSpPr>
          <p:cNvPr id="717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648200" y="6096000"/>
            <a:ext cx="2895600" cy="457200"/>
          </a:xfrm>
          <a:noFill/>
        </p:spPr>
        <p:txBody>
          <a:bodyPr/>
          <a:lstStyle/>
          <a:p>
            <a:r>
              <a:rPr lang="en-US" smtClean="0"/>
              <a:t>PKlos/AACPS Arts Integration Office</a:t>
            </a:r>
          </a:p>
        </p:txBody>
      </p:sp>
      <p:pic>
        <p:nvPicPr>
          <p:cNvPr id="5" name="Picture 5" descr="MCBD10645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2801" y="4267200"/>
            <a:ext cx="1090613" cy="124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MCj03980690000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02022" y="4189710"/>
            <a:ext cx="1425575" cy="120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810000" y="4127649"/>
            <a:ext cx="826294" cy="1525291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94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CF3ADE98-C4FB-46FB-B99D-424DFEA3C167}" type="slidenum">
              <a:rPr lang="en-US" sz="1200">
                <a:solidFill>
                  <a:prstClr val="black">
                    <a:tint val="75000"/>
                  </a:prstClr>
                </a:solidFill>
              </a:rPr>
              <a:pPr algn="r">
                <a:defRPr/>
              </a:pPr>
              <a:t>8</a:t>
            </a:fld>
            <a:endParaRPr lang="en-US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3"/>
          <p:cNvSpPr>
            <a:spLocks noGrp="1"/>
          </p:cNvSpPr>
          <p:nvPr>
            <p:ph type="body" idx="4294967295"/>
          </p:nvPr>
        </p:nvSpPr>
        <p:spPr>
          <a:xfrm>
            <a:off x="1981200" y="1219200"/>
            <a:ext cx="8229600" cy="5029200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endParaRPr lang="en-US" sz="2000" dirty="0"/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r>
              <a:rPr lang="en-US" sz="3600" dirty="0"/>
              <a:t>FREEZE FRAME:  Everyone, independently, strike a </a:t>
            </a:r>
            <a:r>
              <a:rPr lang="en-US" sz="3600" dirty="0" smtClean="0"/>
              <a:t>SILENT </a:t>
            </a:r>
            <a:r>
              <a:rPr lang="en-US" sz="3600" b="1" dirty="0" smtClean="0"/>
              <a:t>frozen</a:t>
            </a:r>
            <a:r>
              <a:rPr lang="en-US" sz="3600" dirty="0" smtClean="0"/>
              <a:t> </a:t>
            </a:r>
            <a:r>
              <a:rPr lang="en-US" sz="3600" dirty="0"/>
              <a:t>pose for the following scenes (remember—no talking, no props.)  Start at a neutral position! Hold your action pose for 3 seconds. </a:t>
            </a:r>
          </a:p>
          <a:p>
            <a:pPr lvl="1" eaLnBrk="1" hangingPunct="1">
              <a:lnSpc>
                <a:spcPct val="80000"/>
              </a:lnSpc>
              <a:buFont typeface="Arial" charset="0"/>
              <a:buChar char="•"/>
            </a:pPr>
            <a:endParaRPr lang="en-US" sz="1000" dirty="0"/>
          </a:p>
          <a:p>
            <a:pPr lvl="2" eaLnBrk="1" hangingPunct="1">
              <a:lnSpc>
                <a:spcPct val="80000"/>
              </a:lnSpc>
            </a:pPr>
            <a:r>
              <a:rPr lang="en-US" sz="2000" b="1" dirty="0"/>
              <a:t>You are happy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b="1" dirty="0"/>
              <a:t>You are sad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b="1" dirty="0"/>
              <a:t>You are kicking a soccer ball into the goal</a:t>
            </a:r>
          </a:p>
          <a:p>
            <a:pPr lvl="2" eaLnBrk="1" hangingPunct="1">
              <a:lnSpc>
                <a:spcPct val="80000"/>
              </a:lnSpc>
            </a:pPr>
            <a:r>
              <a:rPr lang="en-US" sz="2000" b="1" dirty="0" smtClean="0"/>
              <a:t>Trying </a:t>
            </a:r>
            <a:r>
              <a:rPr lang="en-US" sz="2000" b="1" dirty="0"/>
              <a:t>to open a cap of a jar that is stuck</a:t>
            </a:r>
          </a:p>
          <a:p>
            <a:pPr marL="914400" lvl="2" indent="0" eaLnBrk="1" hangingPunct="1">
              <a:lnSpc>
                <a:spcPct val="80000"/>
              </a:lnSpc>
              <a:buNone/>
            </a:pPr>
            <a:r>
              <a:rPr lang="en-US" sz="2000" b="1" dirty="0"/>
              <a:t> </a:t>
            </a:r>
          </a:p>
          <a:p>
            <a:pPr lvl="2" eaLnBrk="1" hangingPunct="1">
              <a:lnSpc>
                <a:spcPct val="80000"/>
              </a:lnSpc>
            </a:pPr>
            <a:endParaRPr lang="en-US" sz="2000" b="1" dirty="0"/>
          </a:p>
          <a:p>
            <a:pPr lvl="2" eaLnBrk="1" hangingPunct="1">
              <a:lnSpc>
                <a:spcPct val="80000"/>
              </a:lnSpc>
            </a:pPr>
            <a:endParaRPr lang="en-US" sz="2000" b="1" dirty="0"/>
          </a:p>
        </p:txBody>
      </p:sp>
      <p:pic>
        <p:nvPicPr>
          <p:cNvPr id="24582" name="Picture 7" descr="MCPE05924_00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4038601"/>
            <a:ext cx="2133600" cy="154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PKlos/AACPS Arts Integration Office</a:t>
            </a:r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9"/>
                </a:solidFill>
                <a:latin typeface="Tempus Sans ITC" pitchFamily="82" charset="0"/>
              </a:rPr>
              <a:t>Step 3: FREEZE FRAME/</a:t>
            </a:r>
            <a:br>
              <a:rPr lang="en-US" b="1" dirty="0" smtClean="0">
                <a:solidFill>
                  <a:srgbClr val="000099"/>
                </a:solidFill>
                <a:latin typeface="Tempus Sans ITC" pitchFamily="82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empus Sans ITC" pitchFamily="82" charset="0"/>
              </a:rPr>
              <a:t>statues</a:t>
            </a:r>
            <a:endParaRPr lang="en-US" dirty="0" smtClean="0">
              <a:solidFill>
                <a:srgbClr val="FF0000"/>
              </a:solidFill>
              <a:latin typeface="Tempus Sans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66469"/>
      </p:ext>
    </p:extLst>
  </p:cSld>
  <p:clrMapOvr>
    <a:masterClrMapping/>
  </p:clrMapOvr>
  <p:transition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 Helpers</a:t>
            </a:r>
            <a:br>
              <a:rPr lang="en-US" dirty="0" smtClean="0"/>
            </a:br>
            <a:r>
              <a:rPr lang="en-US" dirty="0" smtClean="0"/>
              <a:t>Human STATUES as portraits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58248" cy="4757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Think about..</a:t>
            </a:r>
          </a:p>
          <a:p>
            <a:r>
              <a:rPr lang="en-US" dirty="0" smtClean="0"/>
              <a:t>What does the community helper </a:t>
            </a:r>
            <a:r>
              <a:rPr lang="en-US" b="1" dirty="0" smtClean="0"/>
              <a:t>do</a:t>
            </a:r>
            <a:r>
              <a:rPr lang="en-US" dirty="0" smtClean="0"/>
              <a:t>?</a:t>
            </a:r>
          </a:p>
          <a:p>
            <a:r>
              <a:rPr lang="en-US" dirty="0" smtClean="0"/>
              <a:t>What </a:t>
            </a:r>
            <a:r>
              <a:rPr lang="en-US" b="1" dirty="0" smtClean="0"/>
              <a:t>things/tools does the community helper use </a:t>
            </a:r>
            <a:r>
              <a:rPr lang="en-US" dirty="0" smtClean="0"/>
              <a:t>to help others?</a:t>
            </a:r>
          </a:p>
          <a:p>
            <a:pPr marL="0" indent="0">
              <a:buNone/>
            </a:pPr>
            <a:r>
              <a:rPr lang="en-US" dirty="0" smtClean="0"/>
              <a:t>Imagine…</a:t>
            </a:r>
          </a:p>
          <a:p>
            <a:r>
              <a:rPr lang="en-US" dirty="0" smtClean="0"/>
              <a:t>What would a statue of the community helper look like?</a:t>
            </a:r>
          </a:p>
          <a:p>
            <a:r>
              <a:rPr lang="en-US" dirty="0" smtClean="0"/>
              <a:t>Create the </a:t>
            </a:r>
            <a:r>
              <a:rPr lang="en-US" b="1" dirty="0" smtClean="0"/>
              <a:t>POSE</a:t>
            </a:r>
            <a:r>
              <a:rPr lang="en-US" dirty="0" smtClean="0"/>
              <a:t>!</a:t>
            </a:r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7760175" y="1651143"/>
            <a:ext cx="3295005" cy="1569660"/>
          </a:xfrm>
          <a:prstGeom prst="rect">
            <a:avLst/>
          </a:prstGeom>
          <a:solidFill>
            <a:srgbClr val="FFC000"/>
          </a:solidFill>
        </p:spPr>
        <p:txBody>
          <a:bodyPr wrap="none" lIns="91440" tIns="45720" rIns="91440" bIns="45720">
            <a:spAutoFit/>
          </a:bodyPr>
          <a:lstStyle/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Policeman/woman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Fireman/woman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Teacher </a:t>
            </a:r>
          </a:p>
          <a:p>
            <a:pPr marL="685800" indent="-685800">
              <a:buFont typeface="Arial" panose="020B0604020202020204" pitchFamily="34" charset="0"/>
              <a:buChar char="•"/>
            </a:pPr>
            <a:r>
              <a:rPr lang="en-US" sz="24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Doctor</a:t>
            </a:r>
            <a:endParaRPr lang="en-US" sz="5400" b="1" dirty="0" smtClean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218" name="Picture 2" descr="http://upload.wikimedia.org/wikipedia/commons/2/2b/Minneapolis_Police_1959_traffic_contr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119" y="3596201"/>
            <a:ext cx="2069116" cy="2586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PKlos/AACPS Arts Integration Office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7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195</TotalTime>
  <Words>1335</Words>
  <Application>Microsoft Office PowerPoint</Application>
  <PresentationFormat>Widescreen</PresentationFormat>
  <Paragraphs>130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 DESTINE</vt:lpstr>
      <vt:lpstr>Arial</vt:lpstr>
      <vt:lpstr>Calibri</vt:lpstr>
      <vt:lpstr>Calibri Light</vt:lpstr>
      <vt:lpstr>Impact</vt:lpstr>
      <vt:lpstr>Tempus Sans ITC</vt:lpstr>
      <vt:lpstr>Office Theme</vt:lpstr>
      <vt:lpstr>1_Office Theme</vt:lpstr>
      <vt:lpstr>Creating Portraits of Community Helpers People in Art: Portraits</vt:lpstr>
      <vt:lpstr>What do you SEE? THINK? WONDER?</vt:lpstr>
      <vt:lpstr>Portraits can be a…</vt:lpstr>
      <vt:lpstr>PowerPoint Presentation</vt:lpstr>
      <vt:lpstr>PowerPoint Presentation</vt:lpstr>
      <vt:lpstr>Community Helpers STATUES</vt:lpstr>
      <vt:lpstr>Step 1: Personal Space</vt:lpstr>
      <vt:lpstr>Step 3: FREEZE FRAME/ statues</vt:lpstr>
      <vt:lpstr>Community Helpers Human STATUES as portraits</vt:lpstr>
      <vt:lpstr>Wrap up</vt:lpstr>
      <vt:lpstr>What Colors, Shapes, Lines do you SEE?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Patricia Klos</dc:creator>
  <cp:lastModifiedBy>SDTC-WS2</cp:lastModifiedBy>
  <cp:revision>29</cp:revision>
  <dcterms:created xsi:type="dcterms:W3CDTF">2014-11-02T19:41:33Z</dcterms:created>
  <dcterms:modified xsi:type="dcterms:W3CDTF">2016-06-28T14:04:37Z</dcterms:modified>
</cp:coreProperties>
</file>