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7" r:id="rId3"/>
    <p:sldId id="266" r:id="rId4"/>
    <p:sldId id="265" r:id="rId5"/>
    <p:sldId id="257" r:id="rId6"/>
    <p:sldId id="263" r:id="rId7"/>
    <p:sldId id="258" r:id="rId8"/>
    <p:sldId id="264" r:id="rId9"/>
    <p:sldId id="259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6F175-510A-4DB2-8432-A12C929F26C3}" type="datetimeFigureOut">
              <a:rPr lang="en-US" smtClean="0"/>
              <a:t>6/28/2016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4CFF7-3441-44DA-863B-83738825B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56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4CFF7-3441-44DA-863B-83738825B7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0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7C331-1513-40B8-A80E-0B894F6EE116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Pklos/AACPS Arts Integration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A93E-4B07-4DAB-B348-D57017CF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1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BE1CA-893B-49FF-BA8E-BE51F07E0D0E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Pklos/AACPS Arts Integration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A93E-4B07-4DAB-B348-D57017CF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3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444AC-4A22-495F-AD24-EA1D6590C47F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Pklos/AACPS Arts Integration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A93E-4B07-4DAB-B348-D57017CF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68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72B9-705A-49A5-9E25-FEDD2C44E249}" type="datetime1">
              <a:rPr lang="en-US" smtClean="0"/>
              <a:t>6/28/2016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Pklos/AACPS Arts Integration Office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A17C8-DDA5-4BA7-9108-4B6D6964D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36961"/>
      </p:ext>
    </p:extLst>
  </p:cSld>
  <p:clrMapOvr>
    <a:masterClrMapping/>
  </p:clrMapOvr>
  <p:transition spd="slow" advClick="0" advTm="10000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61BE4-6FE8-4DF3-9979-A188A00E189D}" type="datetime1">
              <a:rPr lang="en-US" smtClean="0"/>
              <a:t>6/28/2016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Pklos/AACPS Arts Integration Office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06F8B-34C2-4D5C-9630-9FF3AADF41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89749"/>
      </p:ext>
    </p:extLst>
  </p:cSld>
  <p:clrMapOvr>
    <a:masterClrMapping/>
  </p:clrMapOvr>
  <p:transition spd="slow" advClick="0" advTm="1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D799-D56D-4ED8-AC19-EF527D47BB2B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Pklos/AACPS Arts Integration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A93E-4B07-4DAB-B348-D57017CF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51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609D8-47DB-4F54-B0AA-3832235FF058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Pklos/AACPS Arts Integration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A93E-4B07-4DAB-B348-D57017CF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6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4E9B6-49BA-4EA1-8437-88381B84C1A8}" type="datetime1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Pklos/AACPS Arts Integration Office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A93E-4B07-4DAB-B348-D57017CF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490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05AF5-A31A-4716-AE52-B63AC33FE62D}" type="datetime1">
              <a:rPr lang="en-US" smtClean="0"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Pklos/AACPS Arts Integration Office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A93E-4B07-4DAB-B348-D57017CF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34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FB54-D87B-4AA4-BBB6-EF80F3E5CFBD}" type="datetime1">
              <a:rPr lang="en-US" smtClean="0"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Pklos/AACPS Arts Integration Office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A93E-4B07-4DAB-B348-D57017CF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2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05EE-77F4-40A6-9900-5FF4D4C2EFAB}" type="datetime1">
              <a:rPr lang="en-US" smtClean="0"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Pklos/AACPS Arts Integration Office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A93E-4B07-4DAB-B348-D57017CF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2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93622-AF5E-43FC-A747-7D277014BD82}" type="datetime1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Pklos/AACPS Arts Integration Office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A93E-4B07-4DAB-B348-D57017CF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09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7774-19CB-4F23-A2C6-56FFF8EC18D2}" type="datetime1">
              <a:rPr lang="en-US" smtClean="0"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Pklos/AACPS Arts Integration Office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DA93E-4B07-4DAB-B348-D57017CF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2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C7D23-40A4-4436-B2C1-03F5B1663309}" type="datetime1">
              <a:rPr lang="en-US" smtClean="0"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Pklos/AACPS Arts Integration Office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DA93E-4B07-4DAB-B348-D57017CF0C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/url?sa=i&amp;rct=j&amp;q=kente+cloth&amp;source=images&amp;cd=&amp;docid=WLovgGYnmN6IwM&amp;tbnid=EsA27JskFLqqsM:&amp;ved=0CAUQjRw&amp;url=http://sancophaleague.tumblr.com/post/33917294062/kente-cloth-kente-is-primarily-produced-in-ghana&amp;ei=oC4WU-3rIIWukAedxICIDA&amp;bvm=bv.62286460,d.eW0&amp;psig=AFQjCNEarPWJ0iDVkEXUXj_qotmsEB10tw&amp;ust=139404897515569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6.jpeg"/><Relationship Id="rId7" Type="http://schemas.openxmlformats.org/officeDocument/2006/relationships/hyperlink" Target="http://4.bp.blogspot.com/-PmQX0O_fCeY/T4XwSwecvGI/AAAAAAAACJU/qjmD5WrUzmo/s1600/IMG_0899.jpg" TargetMode="External"/><Relationship Id="rId2" Type="http://schemas.openxmlformats.org/officeDocument/2006/relationships/hyperlink" Target="http://4.bp.blogspot.com/-er8dsNBH9nY/T4XwQF1Qv6I/AAAAAAAACI8/5WsdXVt0zaA/s1600/IMG_089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7.jpeg"/><Relationship Id="rId4" Type="http://schemas.openxmlformats.org/officeDocument/2006/relationships/hyperlink" Target="http://3.bp.blogspot.com/-Ov23dTIYLMk/T4XwRAaY_GI/AAAAAAAACJE/LC8INsRWTU8/s1600/IMG_0892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hyperlink" Target="http://www.youtube.com/watch?v=C-b3-iclGiA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0.jpeg"/><Relationship Id="rId9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jpeg"/><Relationship Id="rId7" Type="http://schemas.openxmlformats.org/officeDocument/2006/relationships/hyperlink" Target="http://www.youtube.com/watch?v=Bzd5HFo9MKs&amp;list=PL8B86A5A6381DC83C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8.jpeg"/><Relationship Id="rId4" Type="http://schemas.openxmlformats.org/officeDocument/2006/relationships/hyperlink" Target="http://www.youtube.com/watch?v=adyNogm3ZDE&amp;list=PL8B86A5A6381DC83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772400" cy="1470025"/>
          </a:xfrm>
        </p:spPr>
        <p:txBody>
          <a:bodyPr/>
          <a:lstStyle/>
          <a:p>
            <a:r>
              <a:rPr lang="en-US" dirty="0" smtClean="0"/>
              <a:t>The COLORS and PATTERNS of KENTE cloth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57200" y="2438400"/>
            <a:ext cx="6400800" cy="1752600"/>
          </a:xfrm>
        </p:spPr>
        <p:txBody>
          <a:bodyPr/>
          <a:lstStyle/>
          <a:p>
            <a:r>
              <a:rPr lang="en-US" dirty="0" smtClean="0"/>
              <a:t>Ghana, Africa</a:t>
            </a:r>
            <a:endParaRPr lang="en-US" dirty="0"/>
          </a:p>
        </p:txBody>
      </p:sp>
      <p:pic>
        <p:nvPicPr>
          <p:cNvPr id="3074" name="Picture 2" descr="http://31.media.tumblr.com/tumblr_mc5vctGLHb1rfgmbqo1_128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362200"/>
            <a:ext cx="374332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2"/>
          <p:cNvSpPr txBox="1"/>
          <p:nvPr/>
        </p:nvSpPr>
        <p:spPr>
          <a:xfrm>
            <a:off x="533400" y="4038600"/>
            <a:ext cx="3048000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+mj-lt"/>
              </a:rPr>
              <a:t>Art Standards: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+mj-lt"/>
              </a:rPr>
              <a:t>Discuss and describe the common themes or subject matter of selected artworks from different cultures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j-lt"/>
              </a:rPr>
              <a:t>Create </a:t>
            </a:r>
            <a:r>
              <a:rPr lang="en-US" sz="1600" dirty="0">
                <a:latin typeface="+mj-lt"/>
              </a:rPr>
              <a:t>artworks that explore the uses of color, line, shape, and texture to express ideas and </a:t>
            </a:r>
            <a:r>
              <a:rPr lang="en-US" sz="1600" dirty="0" smtClean="0">
                <a:latin typeface="+mj-lt"/>
              </a:rPr>
              <a:t>feelings</a:t>
            </a:r>
          </a:p>
          <a:p>
            <a:r>
              <a:rPr lang="en-US" sz="1600" dirty="0" smtClean="0">
                <a:latin typeface="+mj-lt"/>
              </a:rPr>
              <a:t>Art Element/Principal</a:t>
            </a:r>
            <a:r>
              <a:rPr lang="en-US" sz="1600" smtClean="0">
                <a:latin typeface="+mj-lt"/>
              </a:rPr>
              <a:t>:  Pattern</a:t>
            </a:r>
            <a:endParaRPr lang="en-US" sz="16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Pklos/AACPS Arts Integration Office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0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32096" y="1841317"/>
            <a:ext cx="6894372" cy="3065015"/>
            <a:chOff x="997" y="1070"/>
            <a:chExt cx="6719" cy="313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997" y="1105"/>
              <a:ext cx="1459" cy="24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ts val="1000"/>
                </a:spcAft>
              </a:pPr>
              <a:r>
                <a:rPr kumimoji="0" lang="en-US" altLang="zh-CN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1</a:t>
              </a:r>
              <a:r>
                <a:rPr lang="en-US" altLang="zh-CN" b="1" dirty="0" smtClean="0">
                  <a:solidFill>
                    <a:srgbClr val="0070C0"/>
                  </a:solidFill>
                  <a:latin typeface="Arial" panose="020B0604020202020204" pitchFamily="34" charset="0"/>
                  <a:ea typeface="SimSun" pitchFamily="2" charset="-122"/>
                  <a:cs typeface="Arial" panose="020B0604020202020204" pitchFamily="34" charset="0"/>
                </a:rPr>
                <a:t>. Select one sheet of the black paper.  Fold the paper in half (hamburger fold).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endParaRPr kumimoji="0" lang="en-US" altLang="zh-CN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ts val="1000"/>
                </a:spcAft>
              </a:pPr>
              <a:endParaRPr kumimoji="0" lang="en-US" altLang="zh-CN" sz="11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Arial" pitchFamily="34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2678" y="1105"/>
              <a:ext cx="1584" cy="26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US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2. Fold the open edges down 1 inch. From the folded edge make 1 inch cuts, stopping at the fold.</a:t>
              </a:r>
              <a:endParaRPr kumimoji="0" lang="en-US" sz="1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4535" y="1092"/>
              <a:ext cx="1718" cy="311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3. Now, weave your first strip of paper across the black paper, going</a:t>
              </a:r>
              <a:r>
                <a:rPr kumimoji="0" lang="en-US" sz="1800" b="1" i="0" u="none" strike="noStrike" cap="none" normalizeH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 over and under all the way to the end. Push it up tightly to one end.</a:t>
              </a:r>
              <a:endParaRPr kumimoji="0" lang="en-US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6540" y="1070"/>
              <a:ext cx="1176" cy="2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4. Continue weaving the rest of your strips revers-</a:t>
              </a:r>
              <a:r>
                <a:rPr kumimoji="0" lang="en-US" sz="1800" b="1" i="0" u="none" strike="noStrike" cap="none" normalizeH="0" baseline="0" dirty="0" err="1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ing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 the under, over.  </a:t>
              </a:r>
              <a:r>
                <a:rPr kumimoji="0" lang="en-US" sz="1800" b="1" i="0" u="none" strike="noStrike" cap="none" normalizeH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  </a:t>
              </a: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rgbClr val="0070C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V="1">
              <a:off x="2456" y="2424"/>
              <a:ext cx="22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6243" y="2407"/>
              <a:ext cx="28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304800" y="477394"/>
            <a:ext cx="6322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Create KENTE Designs</a:t>
            </a:r>
            <a:endParaRPr lang="en-US" sz="5400" b="0" cap="none" spc="0" dirty="0">
              <a:ln w="0"/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5" name="Picture 14" descr="http://4.bp.blogspot.com/-er8dsNBH9nY/T4XwQF1Qv6I/AAAAAAAACI8/5WsdXVt0zaA/s400/IMG_089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59" y="5242849"/>
            <a:ext cx="2469541" cy="140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http://3.bp.blogspot.com/-Ov23dTIYLMk/T4XwRAaY_GI/AAAAAAAACJE/LC8INsRWTU8/s400/IMG_0892.jpg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196936"/>
            <a:ext cx="1830124" cy="1482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403" y="381000"/>
            <a:ext cx="1838481" cy="137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http://4.bp.blogspot.com/-PmQX0O_fCeY/T4XwSwecvGI/AAAAAAAACJU/qjmD5WrUzmo/s400/IMG_0899.jpg">
            <a:hlinkClick r:id="rId7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240" y="5339273"/>
            <a:ext cx="2335521" cy="130692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3657600" y="3175420"/>
            <a:ext cx="290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516855" y="1862798"/>
            <a:ext cx="1474745" cy="324260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Draw geometric shapes 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designs on each color show­ing. 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same shape or design on all the reds, all the blues, etc</a:t>
            </a:r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to make a pattern.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>
            <a:off x="7226468" y="3088218"/>
            <a:ext cx="2903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Pklos/AACPS Arts Integration Office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96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161085517004_1483804#24EFCD.jpg                                0024EFCCMacintoshHD                    C240042B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7" descr="161085520004_1483805#24F01B.jpg                                0024F01AMacintoshHD                    C240042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3600"/>
            <a:ext cx="3581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8" descr="161085521004_1483805#24F035.jpg                                0024F034MacintoshHD                    C240042B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9" descr="161085523004_1483837#24F069.jpg                                0024F068MacintoshHD                    C240042B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161085524004_1483858#24F083.jpg                                0024F082MacintoshHD                    C240042B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1" descr="161085526004_1484041#24F0B8.jpg                                0024F0B7MacintoshHD                    C240042B: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0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2" descr="161085535004_1484173#24F14C.jpg                                0024F14BMacintoshHD                    C240042B: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19600"/>
            <a:ext cx="3276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3" descr="161085534004_1484151#24F166.jpg                                0024F165MacintoshHD                    C240042B: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14850"/>
            <a:ext cx="3505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4" descr="gh-lgflag-1.jpg                                                0024ED69MacintoshHD                    C240042B: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350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WordArt 15"/>
          <p:cNvSpPr>
            <a:spLocks noChangeArrowheads="1" noChangeShapeType="1" noTextEdit="1"/>
          </p:cNvSpPr>
          <p:nvPr/>
        </p:nvSpPr>
        <p:spPr bwMode="auto">
          <a:xfrm>
            <a:off x="3276600" y="2514600"/>
            <a:ext cx="2667000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2884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arker Felt"/>
              </a:rPr>
              <a:t>Ghana</a:t>
            </a:r>
          </a:p>
        </p:txBody>
      </p:sp>
      <p:sp>
        <p:nvSpPr>
          <p:cNvPr id="2060" name="WordArt 16"/>
          <p:cNvSpPr>
            <a:spLocks noChangeArrowheads="1" noChangeShapeType="1" noTextEdit="1"/>
          </p:cNvSpPr>
          <p:nvPr/>
        </p:nvSpPr>
        <p:spPr bwMode="auto">
          <a:xfrm>
            <a:off x="2971800" y="3581400"/>
            <a:ext cx="3124200" cy="8826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Marker Felt"/>
              </a:rPr>
              <a:t>West Africa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Pklos/AACPS Arts Integration Office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591465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1752600" y="3048000"/>
            <a:ext cx="7391400" cy="236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latin typeface="Marker Felt" charset="0"/>
              </a:rPr>
              <a:t>    Dancing and music are two forms of art that you can enjoy in Ghana.</a:t>
            </a:r>
            <a:endParaRPr lang="en-US" sz="2800" smtClean="0"/>
          </a:p>
        </p:txBody>
      </p:sp>
      <p:pic>
        <p:nvPicPr>
          <p:cNvPr id="13316" name="Picture 7" descr="161085533004_14841248400#35.jpg                                00000023PHOTOS                         00000000: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962400"/>
            <a:ext cx="3886200" cy="2743200"/>
          </a:xfrm>
        </p:spPr>
      </p:pic>
      <p:pic>
        <p:nvPicPr>
          <p:cNvPr id="13317" name="Picture 8" descr="Ghana Map 2.jpg                                                0024EC7FMacintoshHD                    C240042B: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9" descr="&#10;gh-lgflag.jpg                                                  0024ED19MacintoshHD                    C240042B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18288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0" descr="ghana-women-lose-the#24ED6B.jpg                                0024ED69MacintoshHD                    C240042B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1800"/>
            <a:ext cx="1828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boat+ghana.jpg                                                 0024EDCAMacintoshHD                    C240042B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5563"/>
            <a:ext cx="1905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http://t3.gstatic.com/images?q=tbn:ANd9GcR52DnXew8zD66bfcbY9xYHDlvEtJFcxgCgLRJzEV9BFYmuXRLA:isuphoto.smugmug.com/Events/Saakumu-dance-troup-drumming/i-nHbTv8t/0/L/032312Saakumu-Dance-Troup-L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343400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lick to enlar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8149"/>
            <a:ext cx="28575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hildren performed traditional dances to celebrate this special day.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73138"/>
            <a:ext cx="2667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Pklos/AACPS Arts Integration Office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34301"/>
      </p:ext>
    </p:extLst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obbo strips folded,hang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01" y="1318715"/>
            <a:ext cx="7073766" cy="407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/>
          <p:cNvSpPr/>
          <p:nvPr/>
        </p:nvSpPr>
        <p:spPr>
          <a:xfrm>
            <a:off x="6809095" y="2476997"/>
            <a:ext cx="2286000" cy="1828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</a:t>
            </a:r>
            <a:r>
              <a:rPr lang="en-US" b="1" dirty="0" smtClean="0"/>
              <a:t>shapes and patterns </a:t>
            </a:r>
            <a:r>
              <a:rPr lang="en-US" dirty="0" smtClean="0"/>
              <a:t>do you see?</a:t>
            </a:r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6790898" y="152400"/>
            <a:ext cx="2286000" cy="18288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colors do you see?</a:t>
            </a:r>
            <a:endParaRPr lang="en-US" dirty="0"/>
          </a:p>
        </p:txBody>
      </p:sp>
      <p:sp>
        <p:nvSpPr>
          <p:cNvPr id="6" name="Cloud Callout 5"/>
          <p:cNvSpPr/>
          <p:nvPr/>
        </p:nvSpPr>
        <p:spPr>
          <a:xfrm>
            <a:off x="6809095" y="4673221"/>
            <a:ext cx="2286000" cy="1828800"/>
          </a:xfrm>
          <a:prstGeom prst="cloudCallout">
            <a:avLst>
              <a:gd name="adj1" fmla="val -50684"/>
              <a:gd name="adj2" fmla="val -248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How do you think the cloth was made?</a:t>
            </a:r>
            <a:endParaRPr lang="en-US" dirty="0"/>
          </a:p>
        </p:txBody>
      </p:sp>
      <p:sp>
        <p:nvSpPr>
          <p:cNvPr id="7" name="Cloud Callout 6"/>
          <p:cNvSpPr/>
          <p:nvPr/>
        </p:nvSpPr>
        <p:spPr>
          <a:xfrm>
            <a:off x="228600" y="4673221"/>
            <a:ext cx="2286000" cy="1828800"/>
          </a:xfrm>
          <a:prstGeom prst="cloudCallout">
            <a:avLst>
              <a:gd name="adj1" fmla="val 68719"/>
              <a:gd name="adj2" fmla="val -277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do you think </a:t>
            </a:r>
            <a:r>
              <a:rPr lang="en-US" b="1" dirty="0" smtClean="0"/>
              <a:t>Kente </a:t>
            </a:r>
            <a:r>
              <a:rPr lang="en-US" dirty="0" smtClean="0"/>
              <a:t>Cloth is used for?</a:t>
            </a:r>
            <a:endParaRPr lang="en-US" dirty="0"/>
          </a:p>
        </p:txBody>
      </p:sp>
      <p:sp>
        <p:nvSpPr>
          <p:cNvPr id="8" name="Cloud Callout 7"/>
          <p:cNvSpPr/>
          <p:nvPr/>
        </p:nvSpPr>
        <p:spPr>
          <a:xfrm>
            <a:off x="280917" y="275230"/>
            <a:ext cx="2286000" cy="2086970"/>
          </a:xfrm>
          <a:prstGeom prst="cloudCallout">
            <a:avLst>
              <a:gd name="adj1" fmla="val 31107"/>
              <a:gd name="adj2" fmla="val 527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is the first thing you notice when you look at the picture of Kente?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Pklos/AACPS Arts Integration Office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62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762" y="1600200"/>
            <a:ext cx="556363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Kente </a:t>
            </a:r>
            <a:r>
              <a:rPr lang="en-US" sz="2400" dirty="0" smtClean="0">
                <a:latin typeface="Comic Sans MS" pitchFamily="66" charset="0"/>
              </a:rPr>
              <a:t>Cloth a traditional fabric that is hand made by the people of </a:t>
            </a:r>
            <a:r>
              <a:rPr lang="en-US" sz="2400" b="1" dirty="0" smtClean="0">
                <a:latin typeface="Comic Sans MS" pitchFamily="66" charset="0"/>
              </a:rPr>
              <a:t>Ghana, West Africa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Comic Sans MS" pitchFamily="66" charset="0"/>
              </a:rPr>
              <a:t>According to Ghanaian </a:t>
            </a:r>
            <a:r>
              <a:rPr lang="en-US" sz="2400" dirty="0" smtClean="0">
                <a:latin typeface="Comic Sans MS" pitchFamily="66" charset="0"/>
              </a:rPr>
              <a:t>traditional stories, </a:t>
            </a:r>
            <a:r>
              <a:rPr lang="en-US" sz="2400" dirty="0" err="1" smtClean="0">
                <a:latin typeface="Comic Sans MS" pitchFamily="66" charset="0"/>
              </a:rPr>
              <a:t>Kente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cloth was first created when 2 friends watched how a </a:t>
            </a:r>
            <a:r>
              <a:rPr lang="en-US" sz="2400" b="1" dirty="0">
                <a:latin typeface="Comic Sans MS" pitchFamily="66" charset="0"/>
              </a:rPr>
              <a:t>spider wove its web. </a:t>
            </a:r>
            <a:endParaRPr lang="en-US" sz="2400" b="1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latin typeface="Comic Sans MS" pitchFamily="66" charset="0"/>
              </a:rPr>
              <a:t>By </a:t>
            </a:r>
            <a:r>
              <a:rPr lang="en-US" sz="2400" b="1" dirty="0" smtClean="0">
                <a:latin typeface="Comic Sans MS" pitchFamily="66" charset="0"/>
              </a:rPr>
              <a:t>copying </a:t>
            </a:r>
            <a:r>
              <a:rPr lang="en-US" sz="2400" b="1" dirty="0">
                <a:latin typeface="Comic Sans MS" pitchFamily="66" charset="0"/>
              </a:rPr>
              <a:t>the actions of the spiders</a:t>
            </a:r>
            <a:r>
              <a:rPr lang="en-US" sz="2400" dirty="0">
                <a:latin typeface="Comic Sans MS" pitchFamily="66" charset="0"/>
              </a:rPr>
              <a:t>, they created Kente cloth the same way. </a:t>
            </a:r>
            <a:endParaRPr lang="en-US" sz="24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latin typeface="Comic Sans MS" pitchFamily="66" charset="0"/>
            </a:endParaRPr>
          </a:p>
          <a:p>
            <a:endParaRPr lang="en-US" sz="2400" dirty="0">
              <a:latin typeface="Comic Sans MS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8938"/>
            <a:ext cx="3733800" cy="1071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4525540"/>
            <a:ext cx="185737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37" y="2667000"/>
            <a:ext cx="1956243" cy="146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World Atl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98938"/>
            <a:ext cx="4227707" cy="206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7032856" y="1066800"/>
            <a:ext cx="285053" cy="2640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91946" y="775355"/>
            <a:ext cx="285053" cy="26402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Pklos/AACPS Arts Integration Office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2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bobbo strips folded,hang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48124"/>
            <a:ext cx="48768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143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Kente Cloth</a:t>
            </a:r>
            <a:r>
              <a:rPr lang="en-US" dirty="0" smtClean="0"/>
              <a:t>, Ghana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5486400" cy="4114800"/>
          </a:xfrm>
        </p:spPr>
        <p:txBody>
          <a:bodyPr>
            <a:normAutofit fontScale="92500"/>
          </a:bodyPr>
          <a:lstStyle/>
          <a:p>
            <a:pPr lvl="1" eaLnBrk="1" hangingPunct="1"/>
            <a:r>
              <a:rPr lang="en-US" dirty="0" smtClean="0"/>
              <a:t>Weaving done mostly by men in West Africa</a:t>
            </a:r>
          </a:p>
          <a:p>
            <a:pPr lvl="1" eaLnBrk="1" hangingPunct="1"/>
            <a:r>
              <a:rPr lang="en-US" dirty="0" smtClean="0"/>
              <a:t>Woven in long narrow strips, then sewn together into large fabrics</a:t>
            </a:r>
          </a:p>
          <a:p>
            <a:pPr lvl="1"/>
            <a:r>
              <a:rPr lang="en-US" dirty="0" smtClean="0"/>
              <a:t>By age twelve, most boys begin   helping their fathers by weaving Kente cloth after school.</a:t>
            </a:r>
          </a:p>
          <a:p>
            <a:pPr lvl="1" eaLnBrk="1" hangingPunct="1"/>
            <a:r>
              <a:rPr lang="en-US" dirty="0" smtClean="0"/>
              <a:t>Traditionally worn draped across the shoulders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4101" name="Picture 4" descr="ghanafl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69667"/>
            <a:ext cx="1447800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africa_ghana_bw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31519"/>
            <a:ext cx="14462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kente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57200"/>
            <a:ext cx="142036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Pklos/AACPS Arts Integration Office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6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8" descr="KENTEST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63" y="2784475"/>
            <a:ext cx="185896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164" y="228600"/>
            <a:ext cx="2514600" cy="7315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	The most well-known type of West African cloth is probably “</a:t>
            </a:r>
            <a:r>
              <a:rPr lang="en-US" sz="2400" dirty="0" err="1" smtClean="0"/>
              <a:t>kente</a:t>
            </a:r>
            <a:r>
              <a:rPr lang="en-US" sz="2400" dirty="0" smtClean="0"/>
              <a:t>” cloth.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It is woven by Ashanti of Ghana.  (highly prestigious silk cloth, made exclusively for the king and his court)</a:t>
            </a:r>
          </a:p>
        </p:txBody>
      </p:sp>
      <p:pic>
        <p:nvPicPr>
          <p:cNvPr id="11268" name="Picture 4" descr="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838" y="228600"/>
            <a:ext cx="170656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ghana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60" y="3581400"/>
            <a:ext cx="1905000" cy="280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kente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273933"/>
            <a:ext cx="1420365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7"/>
          </p:cNvPr>
          <p:cNvPicPr/>
          <p:nvPr/>
        </p:nvPicPr>
        <p:blipFill rotWithShape="1">
          <a:blip r:embed="rId8"/>
          <a:srcRect l="17905" t="25225" r="19933" b="13514"/>
          <a:stretch/>
        </p:blipFill>
        <p:spPr bwMode="auto">
          <a:xfrm>
            <a:off x="536812" y="533400"/>
            <a:ext cx="2819400" cy="2133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Pklos/AACPS Arts Integration Office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obboeldestsonmode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23566"/>
            <a:ext cx="196641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bobbosew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812"/>
            <a:ext cx="400367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-35257" y="6265460"/>
            <a:ext cx="4191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200" dirty="0" smtClean="0"/>
              <a:t>Sewing </a:t>
            </a:r>
            <a:r>
              <a:rPr lang="en-US" sz="2200" dirty="0"/>
              <a:t>Kente </a:t>
            </a:r>
            <a:r>
              <a:rPr lang="en-US" sz="2200" dirty="0" smtClean="0"/>
              <a:t>cloth strips together</a:t>
            </a:r>
            <a:endParaRPr lang="en-US" sz="2200" dirty="0"/>
          </a:p>
        </p:txBody>
      </p:sp>
      <p:pic>
        <p:nvPicPr>
          <p:cNvPr id="7" name="Picture 6" descr="http://africa.si.edu/exhibits/kente/art/kin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1"/>
            <a:ext cx="1676400" cy="22894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Pklos/AACPS Arts Integration Office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93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8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               </a:t>
            </a:r>
            <a:r>
              <a:rPr lang="en-US" sz="2400" b="1" dirty="0" smtClean="0">
                <a:solidFill>
                  <a:schemeClr val="accent2"/>
                </a:solidFill>
              </a:rPr>
              <a:t>Kente Cloth Patterns &amp; Colors</a:t>
            </a:r>
            <a:endParaRPr lang="en-US" sz="2400" b="1" dirty="0">
              <a:solidFill>
                <a:schemeClr val="accent2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599"/>
            <a:ext cx="3733800" cy="295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814" y="990599"/>
            <a:ext cx="3676962" cy="274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42221"/>
            <a:ext cx="4931949" cy="272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Pklos/AACPS Arts Integration Office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4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403</Words>
  <Application>Microsoft Office PowerPoint</Application>
  <PresentationFormat>On-screen Show (4:3)</PresentationFormat>
  <Paragraphs>47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SimSun</vt:lpstr>
      <vt:lpstr>Arial</vt:lpstr>
      <vt:lpstr>Calibri</vt:lpstr>
      <vt:lpstr>Comic Sans MS</vt:lpstr>
      <vt:lpstr>Marker Felt</vt:lpstr>
      <vt:lpstr>Times New Roman</vt:lpstr>
      <vt:lpstr>Office Theme</vt:lpstr>
      <vt:lpstr>The COLORS and PATTERNS of KENTE cloth</vt:lpstr>
      <vt:lpstr>PowerPoint Presentation</vt:lpstr>
      <vt:lpstr>PowerPoint Presentation</vt:lpstr>
      <vt:lpstr>PowerPoint Presentation</vt:lpstr>
      <vt:lpstr>PowerPoint Presentation</vt:lpstr>
      <vt:lpstr>Kente Cloth, Ghana</vt:lpstr>
      <vt:lpstr>PowerPoint Presentation</vt:lpstr>
      <vt:lpstr>PowerPoint Presentation</vt:lpstr>
      <vt:lpstr>PowerPoint Presentation</vt:lpstr>
      <vt:lpstr>PowerPoint Presentation</vt:lpstr>
    </vt:vector>
  </TitlesOfParts>
  <Company>Anne Arundel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pklos</dc:creator>
  <cp:lastModifiedBy>SDTC-WS2</cp:lastModifiedBy>
  <cp:revision>13</cp:revision>
  <dcterms:created xsi:type="dcterms:W3CDTF">2014-03-04T19:16:49Z</dcterms:created>
  <dcterms:modified xsi:type="dcterms:W3CDTF">2016-06-28T13:56:19Z</dcterms:modified>
</cp:coreProperties>
</file>