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5" r:id="rId4"/>
    <p:sldId id="257" r:id="rId5"/>
    <p:sldId id="274" r:id="rId6"/>
    <p:sldId id="275" r:id="rId7"/>
    <p:sldId id="284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17" autoAdjust="0"/>
  </p:normalViewPr>
  <p:slideViewPr>
    <p:cSldViewPr>
      <p:cViewPr varScale="1">
        <p:scale>
          <a:sx n="52" d="100"/>
          <a:sy n="52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234CF-1BCE-48F6-8CF4-456353F6952A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6D710-D94D-4732-9B75-F0E921451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5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coakiba.com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inthepicture.com/paintings/Winslow_Homer/The-Adirondack-Guid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Haymaking</a:t>
            </a:r>
          </a:p>
          <a:p>
            <a:r>
              <a:rPr lang="en-US" b="1" dirty="0" smtClean="0"/>
              <a:t>1565</a:t>
            </a:r>
          </a:p>
          <a:p>
            <a:r>
              <a:rPr lang="en-US" b="1" dirty="0" smtClean="0"/>
              <a:t>by Pieter Brueghel the Elder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76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Beard,  </a:t>
            </a:r>
            <a:r>
              <a:rPr lang="en-US" i="1" dirty="0" smtClean="0"/>
              <a:t>Phantom Crane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5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Kathy</a:t>
            </a:r>
            <a:r>
              <a:rPr lang="en-US" baseline="0" dirty="0" smtClean="0"/>
              <a:t> Bradford,  Desert Reflections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37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Kathy</a:t>
            </a:r>
            <a:r>
              <a:rPr lang="en-US" baseline="0" dirty="0" smtClean="0"/>
              <a:t> Bradford, Cruising Through (detail)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0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Ecosystems</a:t>
            </a:r>
            <a:r>
              <a:rPr lang="en-US" baseline="0" dirty="0" smtClean="0"/>
              <a:t> in Art:  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Japanese artist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aico Akiba Crafts Migrating Animals Carrying Pieces of Civilization"/>
              </a:rPr>
              <a:t>Maico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aico Akiba Crafts Migrating Animals Carrying Pieces of Civilization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aico Akiba Crafts Migrating Animals Carrying Pieces of Civilization"/>
              </a:rPr>
              <a:t>Akiba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crafts tiny ecosystems on the backs of tortoises, gorillas and polar bears. Simply called ‘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Sekai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World.  She uses</a:t>
            </a:r>
            <a:r>
              <a:rPr lang="en-US" sz="120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Gorillas, tortoises, polar bears and even an armadillo transport tiny forests, houses and people. The figures are open to interpretation, although they could represent migrating animals looking for a better life while having to put up with human ‘progress’ on their backs.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Akiba’s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Sekai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sculptures are also available in even tinier versions designed to be used as cell phone straps.</a:t>
            </a:r>
          </a:p>
          <a:p>
            <a:endParaRPr lang="en-US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6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Alexis </a:t>
            </a:r>
            <a:r>
              <a:rPr lang="en-US" dirty="0" err="1" smtClean="0"/>
              <a:t>Rockman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95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hlinkClick r:id="rId3"/>
              </a:rPr>
              <a:t>The Adirondack Guide</a:t>
            </a:r>
            <a:endParaRPr lang="en-US" b="1" dirty="0" smtClean="0"/>
          </a:p>
          <a:p>
            <a:r>
              <a:rPr lang="en-US" b="1" dirty="0" smtClean="0"/>
              <a:t>by Winslow Homer</a:t>
            </a:r>
          </a:p>
          <a:p>
            <a:r>
              <a:rPr lang="en-US" b="1" dirty="0" smtClean="0"/>
              <a:t>1889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9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Turtle Pond</a:t>
            </a:r>
          </a:p>
          <a:p>
            <a:r>
              <a:rPr lang="en-US" b="1" dirty="0" smtClean="0"/>
              <a:t>1898</a:t>
            </a:r>
          </a:p>
          <a:p>
            <a:r>
              <a:rPr lang="en-US" b="1" dirty="0" smtClean="0"/>
              <a:t>by Winslow Homer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1FE8-D9E5-4D52-868B-450E0072A1E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71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 Jungle: Tiger Attacking a Buffalo</a:t>
            </a:r>
          </a:p>
          <a:p>
            <a:r>
              <a:rPr lang="en-US" b="1" dirty="0" smtClean="0"/>
              <a:t>1909</a:t>
            </a:r>
          </a:p>
          <a:p>
            <a:r>
              <a:rPr lang="en-US" b="1" dirty="0" smtClean="0"/>
              <a:t>by Henri Rousseau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10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Jackson Pollack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1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Alexis </a:t>
            </a:r>
            <a:r>
              <a:rPr lang="en-US" dirty="0" err="1" smtClean="0"/>
              <a:t>Rockman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36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Martin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Heade</a:t>
            </a:r>
            <a:r>
              <a:rPr lang="en-US" baseline="0" dirty="0" smtClean="0"/>
              <a:t> </a:t>
            </a:r>
            <a:r>
              <a:rPr lang="en-US" i="1" baseline="0" dirty="0" smtClean="0"/>
              <a:t>Orchid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83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Miller,</a:t>
            </a:r>
            <a:r>
              <a:rPr lang="en-US" baseline="0" dirty="0" smtClean="0"/>
              <a:t>  Zebras and Hyenas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Skoglund</a:t>
            </a:r>
            <a:r>
              <a:rPr lang="en-US" baseline="0" dirty="0" smtClean="0"/>
              <a:t>,  The Green House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D710-D94D-4732-9B75-F0E9214515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7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67DA-3139-4598-AA01-368299E97B59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1C9CA-B552-4800-9E75-94E1783CFA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Ecosystems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Artwork Resources\1000+paintings and images\Skoglund, Sandy_The Green House, 19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00125"/>
            <a:ext cx="60960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30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Artwork Resources\1000+paintings and images\Beard, William_Phantom Crane, 18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37920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141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athybradford.com/images/des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5562600" cy="618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athybradford.com/images/hawk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1431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863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athybradford.com/images/Cruisi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3352800" cy="525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0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ico Akiba, animals, migration, tiny sculptures, Animals, Art, green art, sustainable art, sekai, eco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92" y="1371600"/>
            <a:ext cx="5114925" cy="38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57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t="25214" r="1602" b="25214"/>
          <a:stretch/>
        </p:blipFill>
        <p:spPr bwMode="auto">
          <a:xfrm>
            <a:off x="304800" y="1600200"/>
            <a:ext cx="8534400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381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8400" y="381000"/>
            <a:ext cx="2057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 smtClean="0"/>
          </a:p>
          <a:p>
            <a:pPr lvl="0"/>
            <a:r>
              <a:rPr lang="en-US" b="1" dirty="0" smtClean="0"/>
              <a:t>     LOOKING 10 x 2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Look </a:t>
            </a:r>
            <a:r>
              <a:rPr lang="en-US" sz="1600" dirty="0"/>
              <a:t>at the image quietly for at least 30 seconds. Let your eyes wander.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In one minute, list </a:t>
            </a:r>
            <a:r>
              <a:rPr lang="en-US" sz="1600" dirty="0"/>
              <a:t>10 words or phrases about </a:t>
            </a:r>
            <a:r>
              <a:rPr lang="en-US" sz="1600" dirty="0" smtClean="0"/>
              <a:t>any </a:t>
            </a:r>
            <a:r>
              <a:rPr lang="en-US" sz="1600" dirty="0"/>
              <a:t>aspect of the </a:t>
            </a:r>
            <a:r>
              <a:rPr lang="en-US" sz="1600" dirty="0" smtClean="0"/>
              <a:t>picture,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Share your words with the </a:t>
            </a:r>
            <a:r>
              <a:rPr lang="en-US" sz="1600" dirty="0" smtClean="0"/>
              <a:t>class.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Repeat Steps 1 &amp; 2: Look at the image again and try to list </a:t>
            </a:r>
            <a:r>
              <a:rPr lang="en-US" sz="1600" i="1" dirty="0"/>
              <a:t>10</a:t>
            </a:r>
            <a:r>
              <a:rPr lang="en-US" sz="1600" dirty="0"/>
              <a:t> more words or phrases to your list.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838200"/>
            <a:ext cx="5905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77749"/>
              </p:ext>
            </p:extLst>
          </p:nvPr>
        </p:nvGraphicFramePr>
        <p:xfrm>
          <a:off x="381000" y="5140452"/>
          <a:ext cx="8153400" cy="1717548"/>
        </p:xfrm>
        <a:graphic>
          <a:graphicData uri="http://schemas.openxmlformats.org/drawingml/2006/table">
            <a:tbl>
              <a:tblPr/>
              <a:tblGrid>
                <a:gridCol w="2499644"/>
                <a:gridCol w="313080"/>
                <a:gridCol w="2604558"/>
                <a:gridCol w="313080"/>
                <a:gridCol w="2423038"/>
              </a:tblGrid>
              <a:tr h="1548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ea typeface="Calibri" pitchFamily="34" charset="0"/>
                          <a:cs typeface="Times New Roman" pitchFamily="18" charset="0"/>
                        </a:rPr>
                        <a:t>CLAIM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Make a </a:t>
                      </a:r>
                      <a:r>
                        <a:rPr kumimoji="0" lang="en-US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claim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about the ecosystem.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Claim = an explanation or an interpretation of some aspect of the artwork</a:t>
                      </a:r>
                    </a:p>
                  </a:txBody>
                  <a:tcPr marL="47195" marR="47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195" marR="47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ea typeface="Calibri" pitchFamily="34" charset="0"/>
                          <a:cs typeface="Times New Roman" pitchFamily="18" charset="0"/>
                        </a:rPr>
                        <a:t>SUPPORT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Identify </a:t>
                      </a:r>
                      <a:r>
                        <a:rPr kumimoji="0" lang="en-US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support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for your claim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Support = Things you see, feel and know that support your claim</a:t>
                      </a:r>
                    </a:p>
                  </a:txBody>
                  <a:tcPr marL="47195" marR="47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195" marR="47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ea typeface="Calibri" pitchFamily="34" charset="0"/>
                          <a:cs typeface="Times New Roman" pitchFamily="18" charset="0"/>
                        </a:rPr>
                        <a:t>QUESTION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Ask a </a:t>
                      </a:r>
                      <a:r>
                        <a:rPr lang="en-US" sz="1400" b="1" i="1" u="sng" dirty="0" smtClean="0">
                          <a:latin typeface="+mn-lt"/>
                          <a:ea typeface="Calibri"/>
                          <a:cs typeface="Times New Roman"/>
                        </a:rPr>
                        <a:t>question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 related to your claim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Question = What’s left hanging? What isn’t explained, What new reasons does your claim raise?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195" marR="47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2" name="Picture 4" descr="http://www.artinthepicture.com/artists/Winslow_Homer/blu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136525"/>
            <a:ext cx="686752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6" y="457201"/>
            <a:ext cx="591451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434125"/>
              </p:ext>
            </p:extLst>
          </p:nvPr>
        </p:nvGraphicFramePr>
        <p:xfrm>
          <a:off x="6477000" y="228600"/>
          <a:ext cx="2362200" cy="5160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</a:tblGrid>
              <a:tr h="754956">
                <a:tc>
                  <a:txBody>
                    <a:bodyPr/>
                    <a:lstStyle/>
                    <a:p>
                      <a:r>
                        <a:rPr lang="en-US" dirty="0" smtClean="0"/>
                        <a:t>BEGINNING, MIDDLE,</a:t>
                      </a:r>
                    </a:p>
                    <a:p>
                      <a:r>
                        <a:rPr lang="en-US" dirty="0" smtClean="0"/>
                        <a:t>END</a:t>
                      </a:r>
                      <a:endParaRPr lang="en-US" dirty="0"/>
                    </a:p>
                  </a:txBody>
                  <a:tcPr/>
                </a:tc>
              </a:tr>
              <a:tr h="437395">
                <a:tc>
                  <a:txBody>
                    <a:bodyPr/>
                    <a:lstStyle/>
                    <a:p>
                      <a:r>
                        <a:rPr lang="en-US" dirty="0" smtClean="0"/>
                        <a:t>BEGINNING</a:t>
                      </a:r>
                      <a:endParaRPr lang="en-US" dirty="0"/>
                    </a:p>
                  </a:txBody>
                  <a:tcPr/>
                </a:tc>
              </a:tr>
              <a:tr h="95944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this work is the </a:t>
                      </a:r>
                      <a:r>
                        <a:rPr lang="en-US" sz="1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BEGINNING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 story, what might the beginning of the story be? What might happen next?</a:t>
                      </a:r>
                      <a:endParaRPr lang="en-US" sz="1400" dirty="0"/>
                    </a:p>
                  </a:txBody>
                  <a:tcPr/>
                </a:tc>
              </a:tr>
              <a:tr h="437395">
                <a:tc>
                  <a:txBody>
                    <a:bodyPr/>
                    <a:lstStyle/>
                    <a:p>
                      <a:r>
                        <a:rPr lang="en-US" dirty="0" smtClean="0"/>
                        <a:t>MIDDLE</a:t>
                      </a:r>
                      <a:endParaRPr lang="en-US" dirty="0"/>
                    </a:p>
                  </a:txBody>
                  <a:tcPr/>
                </a:tc>
              </a:tr>
              <a:tr h="43739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this work is the 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MIDDLE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 story, what might have happened before? What might be about to happen?</a:t>
                      </a:r>
                      <a:endParaRPr lang="en-US" sz="1600" dirty="0"/>
                    </a:p>
                  </a:txBody>
                  <a:tcPr/>
                </a:tc>
              </a:tr>
              <a:tr h="437395">
                <a:tc>
                  <a:txBody>
                    <a:bodyPr/>
                    <a:lstStyle/>
                    <a:p>
                      <a:r>
                        <a:rPr lang="en-US" dirty="0" smtClean="0"/>
                        <a:t>END</a:t>
                      </a:r>
                      <a:endParaRPr lang="en-US" dirty="0"/>
                    </a:p>
                  </a:txBody>
                  <a:tcPr/>
                </a:tc>
              </a:tr>
              <a:tr h="43739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this work is the 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 story, what might the story be?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5029200"/>
            <a:ext cx="571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the turtle part of this ecosystem? Did the boys go out on a mission to find and rescue the turtle?</a:t>
            </a:r>
          </a:p>
          <a:p>
            <a:r>
              <a:rPr lang="en-US" dirty="0" smtClean="0"/>
              <a:t>Think of other scenarios for the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9800" y="152400"/>
            <a:ext cx="2438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CREATIVE COMPARISONS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do you see in the artwork? / What do you know about the topic</a:t>
            </a:r>
            <a:r>
              <a:rPr lang="en-US" dirty="0" smtClean="0"/>
              <a:t>?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2. Compare: Choose a category from </a:t>
            </a:r>
            <a:r>
              <a:rPr lang="en-US" dirty="0" smtClean="0"/>
              <a:t>your vocabulary list.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3. Imagine: If this topic/artwork was a kind of _____________ </a:t>
            </a:r>
            <a:r>
              <a:rPr lang="en-US" dirty="0" smtClean="0"/>
              <a:t>(vocabulary word), </a:t>
            </a:r>
            <a:r>
              <a:rPr lang="en-US" dirty="0"/>
              <a:t>what would it be</a:t>
            </a:r>
            <a:r>
              <a:rPr lang="en-US" dirty="0" smtClean="0"/>
              <a:t>?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4. Explain three ways that it compares.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1"/>
            <a:ext cx="468402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0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9800" y="1752600"/>
            <a:ext cx="2438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CREATIVE COMPARISONS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If this artwork was a picture of ecosystem which would it be?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makes you say that?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685800"/>
            <a:ext cx="550110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6" t="17209" r="26718" b="10167"/>
          <a:stretch/>
        </p:blipFill>
        <p:spPr bwMode="auto">
          <a:xfrm>
            <a:off x="268224" y="838200"/>
            <a:ext cx="4693920" cy="531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27404" t="18591" r="30609" b="10469"/>
          <a:stretch/>
        </p:blipFill>
        <p:spPr bwMode="auto">
          <a:xfrm>
            <a:off x="5410200" y="2133600"/>
            <a:ext cx="3200400" cy="4147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47975" y="859536"/>
            <a:ext cx="28956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 See, I Think, I Wonder!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47974" y="1371600"/>
            <a:ext cx="3220049" cy="646331"/>
          </a:xfrm>
          <a:prstGeom prst="rect">
            <a:avLst/>
          </a:prstGeom>
          <a:solidFill>
            <a:srgbClr val="FF5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What’s going on in this artwork?</a:t>
            </a:r>
          </a:p>
          <a:p>
            <a:r>
              <a:rPr lang="en-US" dirty="0" smtClean="0"/>
              <a:t>What MAKES YOU SAY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rtwork Resources\1000+paintings and images\Heade, Martin_ Orchid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6521116" cy="49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95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Artwork Resources\1000+paintings and images\Miller, Melissa_Zebras and Hyen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5029200" cy="434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418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463</Words>
  <Application>Microsoft Office PowerPoint</Application>
  <PresentationFormat>On-screen Show (4:3)</PresentationFormat>
  <Paragraphs>75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Berlin Sans FB Demi</vt:lpstr>
      <vt:lpstr>Calibri</vt:lpstr>
      <vt:lpstr>Times New Roman</vt:lpstr>
      <vt:lpstr>Office Theme</vt:lpstr>
      <vt:lpstr>Ecosystems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Anne Arundel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Stormy Weather</dc:title>
  <dc:creator>pklos</dc:creator>
  <cp:lastModifiedBy>SDTC-WS2</cp:lastModifiedBy>
  <cp:revision>15</cp:revision>
  <dcterms:created xsi:type="dcterms:W3CDTF">2013-04-05T19:01:48Z</dcterms:created>
  <dcterms:modified xsi:type="dcterms:W3CDTF">2016-06-28T16:23:50Z</dcterms:modified>
</cp:coreProperties>
</file>