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0" r:id="rId4"/>
    <p:sldId id="262" r:id="rId5"/>
    <p:sldId id="259" r:id="rId6"/>
    <p:sldId id="263" r:id="rId7"/>
    <p:sldId id="258"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9" autoAdjust="0"/>
    <p:restoredTop sz="83598" autoAdjust="0"/>
  </p:normalViewPr>
  <p:slideViewPr>
    <p:cSldViewPr snapToGrid="0">
      <p:cViewPr varScale="1">
        <p:scale>
          <a:sx n="51" d="100"/>
          <a:sy n="51" d="100"/>
        </p:scale>
        <p:origin x="88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3388C2-C677-462B-9E93-AFE17A67B148}" type="datetimeFigureOut">
              <a:rPr lang="en-US" smtClean="0"/>
              <a:t>6/28/2016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32D081-902E-4F3A-A5BD-14DF94DCD9D9}" type="slidenum">
              <a:rPr lang="en-US" smtClean="0"/>
              <a:t>‹#›</a:t>
            </a:fld>
            <a:endParaRPr lang="en-US"/>
          </a:p>
        </p:txBody>
      </p:sp>
    </p:spTree>
    <p:extLst>
      <p:ext uri="{BB962C8B-B14F-4D97-AF65-F5344CB8AC3E}">
        <p14:creationId xmlns:p14="http://schemas.microsoft.com/office/powerpoint/2010/main" val="2347713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Mobile_(sculpture)"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en.wikipedia.org/wiki/Montreal_Museum_of_Fine_Arts" TargetMode="External"/><Relationship Id="rId4" Type="http://schemas.openxmlformats.org/officeDocument/2006/relationships/hyperlink" Target="http://en.wikipedia.org/wiki/Alexander_Calder"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Kinetic art is art from any medium that contains movement perceivable by the viewer or depends on motion for its effect. Kinetic art explores how things look when they move. Most Kinetic art pieces are sculptured works, made up of parts designed to be set in motion by an internal mechanism or an external stimulus, by a motor, water, wind or even a button pushed by the viewer.</a:t>
            </a:r>
            <a:endParaRPr lang="en-US" dirty="0"/>
          </a:p>
        </p:txBody>
      </p:sp>
      <p:sp>
        <p:nvSpPr>
          <p:cNvPr id="4" name="Slide Number Placeholder 3"/>
          <p:cNvSpPr>
            <a:spLocks noGrp="1"/>
          </p:cNvSpPr>
          <p:nvPr>
            <p:ph type="sldNum" sz="quarter" idx="10"/>
          </p:nvPr>
        </p:nvSpPr>
        <p:spPr/>
        <p:txBody>
          <a:bodyPr/>
          <a:lstStyle/>
          <a:p>
            <a:fld id="{2C32D081-902E-4F3A-A5BD-14DF94DCD9D9}" type="slidenum">
              <a:rPr lang="en-US" smtClean="0"/>
              <a:t>1</a:t>
            </a:fld>
            <a:endParaRPr lang="en-US"/>
          </a:p>
        </p:txBody>
      </p:sp>
    </p:spTree>
    <p:extLst>
      <p:ext uri="{BB962C8B-B14F-4D97-AF65-F5344CB8AC3E}">
        <p14:creationId xmlns:p14="http://schemas.microsoft.com/office/powerpoint/2010/main" val="15527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Marcel Duchamp’s Bicycle Wheel (1913). It was seen as the first work of kinetic art because the wheel affixed to the stool could be spun.</a:t>
            </a:r>
            <a:endParaRPr lang="en-US" dirty="0"/>
          </a:p>
        </p:txBody>
      </p:sp>
      <p:sp>
        <p:nvSpPr>
          <p:cNvPr id="4" name="Slide Number Placeholder 3"/>
          <p:cNvSpPr>
            <a:spLocks noGrp="1"/>
          </p:cNvSpPr>
          <p:nvPr>
            <p:ph type="sldNum" sz="quarter" idx="10"/>
          </p:nvPr>
        </p:nvSpPr>
        <p:spPr/>
        <p:txBody>
          <a:bodyPr/>
          <a:lstStyle/>
          <a:p>
            <a:fld id="{2C32D081-902E-4F3A-A5BD-14DF94DCD9D9}" type="slidenum">
              <a:rPr lang="en-US" smtClean="0"/>
              <a:t>2</a:t>
            </a:fld>
            <a:endParaRPr lang="en-US"/>
          </a:p>
        </p:txBody>
      </p:sp>
    </p:spTree>
    <p:extLst>
      <p:ext uri="{BB962C8B-B14F-4D97-AF65-F5344CB8AC3E}">
        <p14:creationId xmlns:p14="http://schemas.microsoft.com/office/powerpoint/2010/main" val="778535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a:t>
            </a:r>
            <a:r>
              <a:rPr lang="en-US" dirty="0" smtClean="0">
                <a:hlinkClick r:id="rId3" tooltip="Mobile (sculpture)"/>
              </a:rPr>
              <a:t>mobile</a:t>
            </a:r>
            <a:r>
              <a:rPr lang="en-US" dirty="0" smtClean="0"/>
              <a:t> is a type of kinetic sculpture constructed to take advantage of the principle of equilibrium.</a:t>
            </a:r>
          </a:p>
          <a:p>
            <a:r>
              <a:rPr lang="en-US" dirty="0" smtClean="0"/>
              <a:t>http://www.npg.si.edu/exhibit/calder/index.html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4" tooltip="Alexander Calder"/>
              </a:rPr>
              <a:t>Alexander Calder</a:t>
            </a:r>
            <a:r>
              <a:rPr lang="en-US" dirty="0" smtClean="0"/>
              <a:t>, "Red Mobile", 1956. Painted sheet metal and metal rods, </a:t>
            </a:r>
            <a:r>
              <a:rPr lang="en-US" dirty="0" smtClean="0">
                <a:hlinkClick r:id="rId5" tooltip="Montreal Museum of Fine Arts"/>
              </a:rPr>
              <a:t>Montreal Museum of Fine Arts</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“Mobile</a:t>
            </a:r>
            <a:r>
              <a:rPr lang="en-US" baseline="0" dirty="0" smtClean="0"/>
              <a:t> on Two Planes: (bottom left)</a:t>
            </a:r>
            <a:endParaRPr lang="en-US" dirty="0" smtClean="0"/>
          </a:p>
          <a:p>
            <a:endParaRPr lang="en-US" dirty="0"/>
          </a:p>
        </p:txBody>
      </p:sp>
      <p:sp>
        <p:nvSpPr>
          <p:cNvPr id="4" name="Slide Number Placeholder 3"/>
          <p:cNvSpPr>
            <a:spLocks noGrp="1"/>
          </p:cNvSpPr>
          <p:nvPr>
            <p:ph type="sldNum" sz="quarter" idx="10"/>
          </p:nvPr>
        </p:nvSpPr>
        <p:spPr/>
        <p:txBody>
          <a:bodyPr/>
          <a:lstStyle/>
          <a:p>
            <a:fld id="{9FC359A5-B05E-4B57-B21B-F92F8A7A81A3}" type="slidenum">
              <a:rPr lang="en-US" smtClean="0"/>
              <a:t>3</a:t>
            </a:fld>
            <a:endParaRPr lang="en-US"/>
          </a:p>
        </p:txBody>
      </p:sp>
    </p:spTree>
    <p:extLst>
      <p:ext uri="{BB962C8B-B14F-4D97-AF65-F5344CB8AC3E}">
        <p14:creationId xmlns:p14="http://schemas.microsoft.com/office/powerpoint/2010/main" val="2430819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Jean </a:t>
            </a:r>
            <a:r>
              <a:rPr lang="en-US" dirty="0" err="1" smtClean="0"/>
              <a:t>Tinguely's</a:t>
            </a:r>
            <a:r>
              <a:rPr lang="en-US" dirty="0" smtClean="0"/>
              <a:t> fountain </a:t>
            </a:r>
            <a:r>
              <a:rPr lang="en-US" i="1" dirty="0" err="1" smtClean="0"/>
              <a:t>Heureka</a:t>
            </a:r>
            <a:r>
              <a:rPr lang="en-US" dirty="0" smtClean="0"/>
              <a:t> in Zürich-</a:t>
            </a:r>
            <a:r>
              <a:rPr lang="en-US" dirty="0" err="1" smtClean="0"/>
              <a:t>Seefeld</a:t>
            </a:r>
            <a:r>
              <a:rPr lang="en-US" dirty="0" smtClean="0"/>
              <a:t> (</a:t>
            </a:r>
            <a:r>
              <a:rPr lang="en-US" dirty="0" err="1" smtClean="0"/>
              <a:t>Zürichhorn</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Insert: Stravinsky</a:t>
            </a:r>
            <a:r>
              <a:rPr lang="en-US" baseline="0" dirty="0" smtClean="0"/>
              <a:t> Fountain, Pompidou Museum, Paris. </a:t>
            </a:r>
            <a:endParaRPr lang="en-US" dirty="0" smtClean="0"/>
          </a:p>
          <a:p>
            <a:endParaRPr lang="en-US" dirty="0"/>
          </a:p>
        </p:txBody>
      </p:sp>
      <p:sp>
        <p:nvSpPr>
          <p:cNvPr id="4" name="Slide Number Placeholder 3"/>
          <p:cNvSpPr>
            <a:spLocks noGrp="1"/>
          </p:cNvSpPr>
          <p:nvPr>
            <p:ph type="sldNum" sz="quarter" idx="10"/>
          </p:nvPr>
        </p:nvSpPr>
        <p:spPr/>
        <p:txBody>
          <a:bodyPr/>
          <a:lstStyle/>
          <a:p>
            <a:fld id="{9FC359A5-B05E-4B57-B21B-F92F8A7A81A3}" type="slidenum">
              <a:rPr lang="en-US" smtClean="0"/>
              <a:t>4</a:t>
            </a:fld>
            <a:endParaRPr lang="en-US"/>
          </a:p>
        </p:txBody>
      </p:sp>
    </p:spTree>
    <p:extLst>
      <p:ext uri="{BB962C8B-B14F-4D97-AF65-F5344CB8AC3E}">
        <p14:creationId xmlns:p14="http://schemas.microsoft.com/office/powerpoint/2010/main" val="2770022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C5E542-B86F-4680-BD1E-B889EC9E2447}" type="datetimeFigureOut">
              <a:rPr lang="en-US" smtClean="0"/>
              <a:t>6/28/2016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5A84C-973D-44AB-A9D5-4F57DB5B6028}" type="slidenum">
              <a:rPr lang="en-US" smtClean="0"/>
              <a:t>‹#›</a:t>
            </a:fld>
            <a:endParaRPr lang="en-US"/>
          </a:p>
        </p:txBody>
      </p:sp>
    </p:spTree>
    <p:extLst>
      <p:ext uri="{BB962C8B-B14F-4D97-AF65-F5344CB8AC3E}">
        <p14:creationId xmlns:p14="http://schemas.microsoft.com/office/powerpoint/2010/main" val="913169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C5E542-B86F-4680-BD1E-B889EC9E2447}" type="datetimeFigureOut">
              <a:rPr lang="en-US" smtClean="0"/>
              <a:t>6/28/2016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5A84C-973D-44AB-A9D5-4F57DB5B6028}" type="slidenum">
              <a:rPr lang="en-US" smtClean="0"/>
              <a:t>‹#›</a:t>
            </a:fld>
            <a:endParaRPr lang="en-US"/>
          </a:p>
        </p:txBody>
      </p:sp>
    </p:spTree>
    <p:extLst>
      <p:ext uri="{BB962C8B-B14F-4D97-AF65-F5344CB8AC3E}">
        <p14:creationId xmlns:p14="http://schemas.microsoft.com/office/powerpoint/2010/main" val="2662404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C5E542-B86F-4680-BD1E-B889EC9E2447}" type="datetimeFigureOut">
              <a:rPr lang="en-US" smtClean="0"/>
              <a:t>6/28/2016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5A84C-973D-44AB-A9D5-4F57DB5B6028}" type="slidenum">
              <a:rPr lang="en-US" smtClean="0"/>
              <a:t>‹#›</a:t>
            </a:fld>
            <a:endParaRPr lang="en-US"/>
          </a:p>
        </p:txBody>
      </p:sp>
    </p:spTree>
    <p:extLst>
      <p:ext uri="{BB962C8B-B14F-4D97-AF65-F5344CB8AC3E}">
        <p14:creationId xmlns:p14="http://schemas.microsoft.com/office/powerpoint/2010/main" val="132385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C5E542-B86F-4680-BD1E-B889EC9E2447}" type="datetimeFigureOut">
              <a:rPr lang="en-US" smtClean="0"/>
              <a:t>6/28/2016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5A84C-973D-44AB-A9D5-4F57DB5B6028}" type="slidenum">
              <a:rPr lang="en-US" smtClean="0"/>
              <a:t>‹#›</a:t>
            </a:fld>
            <a:endParaRPr lang="en-US"/>
          </a:p>
        </p:txBody>
      </p:sp>
    </p:spTree>
    <p:extLst>
      <p:ext uri="{BB962C8B-B14F-4D97-AF65-F5344CB8AC3E}">
        <p14:creationId xmlns:p14="http://schemas.microsoft.com/office/powerpoint/2010/main" val="3323618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C5E542-B86F-4680-BD1E-B889EC9E2447}" type="datetimeFigureOut">
              <a:rPr lang="en-US" smtClean="0"/>
              <a:t>6/28/2016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5A84C-973D-44AB-A9D5-4F57DB5B6028}" type="slidenum">
              <a:rPr lang="en-US" smtClean="0"/>
              <a:t>‹#›</a:t>
            </a:fld>
            <a:endParaRPr lang="en-US"/>
          </a:p>
        </p:txBody>
      </p:sp>
    </p:spTree>
    <p:extLst>
      <p:ext uri="{BB962C8B-B14F-4D97-AF65-F5344CB8AC3E}">
        <p14:creationId xmlns:p14="http://schemas.microsoft.com/office/powerpoint/2010/main" val="444520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C5E542-B86F-4680-BD1E-B889EC9E2447}" type="datetimeFigureOut">
              <a:rPr lang="en-US" smtClean="0"/>
              <a:t>6/28/2016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5A84C-973D-44AB-A9D5-4F57DB5B6028}" type="slidenum">
              <a:rPr lang="en-US" smtClean="0"/>
              <a:t>‹#›</a:t>
            </a:fld>
            <a:endParaRPr lang="en-US"/>
          </a:p>
        </p:txBody>
      </p:sp>
    </p:spTree>
    <p:extLst>
      <p:ext uri="{BB962C8B-B14F-4D97-AF65-F5344CB8AC3E}">
        <p14:creationId xmlns:p14="http://schemas.microsoft.com/office/powerpoint/2010/main" val="271606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C5E542-B86F-4680-BD1E-B889EC9E2447}" type="datetimeFigureOut">
              <a:rPr lang="en-US" smtClean="0"/>
              <a:t>6/28/2016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25A84C-973D-44AB-A9D5-4F57DB5B6028}" type="slidenum">
              <a:rPr lang="en-US" smtClean="0"/>
              <a:t>‹#›</a:t>
            </a:fld>
            <a:endParaRPr lang="en-US"/>
          </a:p>
        </p:txBody>
      </p:sp>
    </p:spTree>
    <p:extLst>
      <p:ext uri="{BB962C8B-B14F-4D97-AF65-F5344CB8AC3E}">
        <p14:creationId xmlns:p14="http://schemas.microsoft.com/office/powerpoint/2010/main" val="4164033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C5E542-B86F-4680-BD1E-B889EC9E2447}" type="datetimeFigureOut">
              <a:rPr lang="en-US" smtClean="0"/>
              <a:t>6/28/2016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25A84C-973D-44AB-A9D5-4F57DB5B6028}" type="slidenum">
              <a:rPr lang="en-US" smtClean="0"/>
              <a:t>‹#›</a:t>
            </a:fld>
            <a:endParaRPr lang="en-US"/>
          </a:p>
        </p:txBody>
      </p:sp>
    </p:spTree>
    <p:extLst>
      <p:ext uri="{BB962C8B-B14F-4D97-AF65-F5344CB8AC3E}">
        <p14:creationId xmlns:p14="http://schemas.microsoft.com/office/powerpoint/2010/main" val="2200080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C5E542-B86F-4680-BD1E-B889EC9E2447}" type="datetimeFigureOut">
              <a:rPr lang="en-US" smtClean="0"/>
              <a:t>6/28/2016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25A84C-973D-44AB-A9D5-4F57DB5B6028}" type="slidenum">
              <a:rPr lang="en-US" smtClean="0"/>
              <a:t>‹#›</a:t>
            </a:fld>
            <a:endParaRPr lang="en-US"/>
          </a:p>
        </p:txBody>
      </p:sp>
    </p:spTree>
    <p:extLst>
      <p:ext uri="{BB962C8B-B14F-4D97-AF65-F5344CB8AC3E}">
        <p14:creationId xmlns:p14="http://schemas.microsoft.com/office/powerpoint/2010/main" val="3617310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C5E542-B86F-4680-BD1E-B889EC9E2447}" type="datetimeFigureOut">
              <a:rPr lang="en-US" smtClean="0"/>
              <a:t>6/28/2016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5A84C-973D-44AB-A9D5-4F57DB5B6028}" type="slidenum">
              <a:rPr lang="en-US" smtClean="0"/>
              <a:t>‹#›</a:t>
            </a:fld>
            <a:endParaRPr lang="en-US"/>
          </a:p>
        </p:txBody>
      </p:sp>
    </p:spTree>
    <p:extLst>
      <p:ext uri="{BB962C8B-B14F-4D97-AF65-F5344CB8AC3E}">
        <p14:creationId xmlns:p14="http://schemas.microsoft.com/office/powerpoint/2010/main" val="3973263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C5E542-B86F-4680-BD1E-B889EC9E2447}" type="datetimeFigureOut">
              <a:rPr lang="en-US" smtClean="0"/>
              <a:t>6/28/2016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5A84C-973D-44AB-A9D5-4F57DB5B6028}" type="slidenum">
              <a:rPr lang="en-US" smtClean="0"/>
              <a:t>‹#›</a:t>
            </a:fld>
            <a:endParaRPr lang="en-US"/>
          </a:p>
        </p:txBody>
      </p:sp>
    </p:spTree>
    <p:extLst>
      <p:ext uri="{BB962C8B-B14F-4D97-AF65-F5344CB8AC3E}">
        <p14:creationId xmlns:p14="http://schemas.microsoft.com/office/powerpoint/2010/main" val="4227878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5E542-B86F-4680-BD1E-B889EC9E2447}" type="datetimeFigureOut">
              <a:rPr lang="en-US" smtClean="0"/>
              <a:t>6/28/2016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25A84C-973D-44AB-A9D5-4F57DB5B6028}" type="slidenum">
              <a:rPr lang="en-US" smtClean="0"/>
              <a:t>‹#›</a:t>
            </a:fld>
            <a:endParaRPr lang="en-US"/>
          </a:p>
        </p:txBody>
      </p:sp>
    </p:spTree>
    <p:extLst>
      <p:ext uri="{BB962C8B-B14F-4D97-AF65-F5344CB8AC3E}">
        <p14:creationId xmlns:p14="http://schemas.microsoft.com/office/powerpoint/2010/main" val="1446060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youtube.com/watch?v=J0__9BVFX0I"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youtube.com/watch?v=azy-c6QXUCw"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Blue Highway Linocut" pitchFamily="2" charset="0"/>
              </a:rPr>
              <a:t>MOTION &amp; Art:  </a:t>
            </a:r>
            <a:r>
              <a:rPr lang="en-US" dirty="0" smtClean="0"/>
              <a:t>Kinetic Art</a:t>
            </a:r>
            <a:endParaRPr lang="en-US" dirty="0"/>
          </a:p>
        </p:txBody>
      </p:sp>
      <p:sp>
        <p:nvSpPr>
          <p:cNvPr id="3" name="Subtitle 2"/>
          <p:cNvSpPr>
            <a:spLocks noGrp="1"/>
          </p:cNvSpPr>
          <p:nvPr>
            <p:ph type="subTitle" idx="1"/>
          </p:nvPr>
        </p:nvSpPr>
        <p:spPr/>
        <p:txBody>
          <a:bodyPr/>
          <a:lstStyle/>
          <a:p>
            <a:r>
              <a:rPr lang="en-US" dirty="0" smtClean="0"/>
              <a:t>Art/Sculpture that Moves from</a:t>
            </a:r>
          </a:p>
          <a:p>
            <a:r>
              <a:rPr lang="en-US" dirty="0" smtClean="0"/>
              <a:t>Wind, Water, Electricity or </a:t>
            </a:r>
            <a:r>
              <a:rPr lang="en-US" dirty="0"/>
              <a:t>H</a:t>
            </a:r>
            <a:r>
              <a:rPr lang="en-US" dirty="0" smtClean="0"/>
              <a:t>uman Touch</a:t>
            </a:r>
          </a:p>
          <a:p>
            <a:endParaRPr lang="en-US" dirty="0"/>
          </a:p>
          <a:p>
            <a:endParaRPr lang="en-US" dirty="0"/>
          </a:p>
        </p:txBody>
      </p:sp>
    </p:spTree>
    <p:extLst>
      <p:ext uri="{BB962C8B-B14F-4D97-AF65-F5344CB8AC3E}">
        <p14:creationId xmlns:p14="http://schemas.microsoft.com/office/powerpoint/2010/main" val="62430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4489" y="327990"/>
            <a:ext cx="4672718" cy="6112567"/>
          </a:xfrm>
          <a:prstGeom prst="rect">
            <a:avLst/>
          </a:prstGeom>
        </p:spPr>
      </p:pic>
    </p:spTree>
    <p:extLst>
      <p:ext uri="{BB962C8B-B14F-4D97-AF65-F5344CB8AC3E}">
        <p14:creationId xmlns:p14="http://schemas.microsoft.com/office/powerpoint/2010/main" val="2609752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upload.wikimedia.org/wikipedia/commons/a/ab/Calder-redmobile.jpg"/>
          <p:cNvPicPr>
            <a:picLocks noChangeAspect="1" noChangeArrowheads="1"/>
          </p:cNvPicPr>
          <p:nvPr/>
        </p:nvPicPr>
        <p:blipFill>
          <a:blip r:embed="rId3" cstate="print"/>
          <a:srcRect/>
          <a:stretch>
            <a:fillRect/>
          </a:stretch>
        </p:blipFill>
        <p:spPr bwMode="auto">
          <a:xfrm>
            <a:off x="468590" y="1000540"/>
            <a:ext cx="6410740" cy="2279374"/>
          </a:xfrm>
          <a:prstGeom prst="rect">
            <a:avLst/>
          </a:prstGeom>
          <a:noFill/>
        </p:spPr>
      </p:pic>
      <p:pic>
        <p:nvPicPr>
          <p:cNvPr id="17412" name="Picture 4" descr="http://www.nga.gov:80/image/a00016/a000165a.jpg"/>
          <p:cNvPicPr>
            <a:picLocks noChangeAspect="1" noChangeArrowheads="1"/>
          </p:cNvPicPr>
          <p:nvPr/>
        </p:nvPicPr>
        <p:blipFill>
          <a:blip r:embed="rId4" cstate="print"/>
          <a:srcRect/>
          <a:stretch>
            <a:fillRect/>
          </a:stretch>
        </p:blipFill>
        <p:spPr bwMode="auto">
          <a:xfrm>
            <a:off x="7212496" y="1562100"/>
            <a:ext cx="3879574" cy="4612909"/>
          </a:xfrm>
          <a:prstGeom prst="rect">
            <a:avLst/>
          </a:prstGeom>
          <a:noFill/>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5460" y="3642139"/>
            <a:ext cx="3937000" cy="2794000"/>
          </a:xfrm>
          <a:prstGeom prst="rect">
            <a:avLst/>
          </a:prstGeom>
        </p:spPr>
      </p:pic>
    </p:spTree>
    <p:extLst>
      <p:ext uri="{BB962C8B-B14F-4D97-AF65-F5344CB8AC3E}">
        <p14:creationId xmlns:p14="http://schemas.microsoft.com/office/powerpoint/2010/main" val="1066739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upload.wikimedia.org/wikipedia/commons/3/35/Z%C3%BCrich_-_Seefeld_-_Heureka_IMG_1605.JPG"/>
          <p:cNvPicPr>
            <a:picLocks noChangeAspect="1" noChangeArrowheads="1"/>
          </p:cNvPicPr>
          <p:nvPr/>
        </p:nvPicPr>
        <p:blipFill>
          <a:blip r:embed="rId3" cstate="print"/>
          <a:srcRect/>
          <a:stretch>
            <a:fillRect/>
          </a:stretch>
        </p:blipFill>
        <p:spPr bwMode="auto">
          <a:xfrm>
            <a:off x="1828801" y="228600"/>
            <a:ext cx="7629525" cy="5723948"/>
          </a:xfrm>
          <a:prstGeom prst="rect">
            <a:avLst/>
          </a:prstGeom>
          <a:noFill/>
        </p:spPr>
      </p:pic>
      <p:pic>
        <p:nvPicPr>
          <p:cNvPr id="2" name="Picture 1"/>
          <p:cNvPicPr>
            <a:picLocks noChangeAspect="1"/>
          </p:cNvPicPr>
          <p:nvPr/>
        </p:nvPicPr>
        <p:blipFill rotWithShape="1">
          <a:blip r:embed="rId4"/>
          <a:srcRect b="7500"/>
          <a:stretch/>
        </p:blipFill>
        <p:spPr>
          <a:xfrm>
            <a:off x="7086601" y="4724400"/>
            <a:ext cx="2896115" cy="1905000"/>
          </a:xfrm>
          <a:prstGeom prst="rect">
            <a:avLst/>
          </a:prstGeom>
        </p:spPr>
      </p:pic>
    </p:spTree>
    <p:extLst>
      <p:ext uri="{BB962C8B-B14F-4D97-AF65-F5344CB8AC3E}">
        <p14:creationId xmlns:p14="http://schemas.microsoft.com/office/powerpoint/2010/main" val="2846760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44927" y="2329934"/>
            <a:ext cx="4900509" cy="369332"/>
          </a:xfrm>
          <a:prstGeom prst="rect">
            <a:avLst/>
          </a:prstGeom>
        </p:spPr>
        <p:txBody>
          <a:bodyPr wrap="none">
            <a:spAutoFit/>
          </a:bodyPr>
          <a:lstStyle/>
          <a:p>
            <a:r>
              <a:rPr lang="en-US" dirty="0" smtClean="0"/>
              <a:t>https://www.youtube.com/watch?v=RJu5i1SMaiw</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534" y="0"/>
            <a:ext cx="6218394" cy="6858000"/>
          </a:xfrm>
          <a:prstGeom prst="rect">
            <a:avLst/>
          </a:prstGeom>
        </p:spPr>
      </p:pic>
      <p:sp>
        <p:nvSpPr>
          <p:cNvPr id="4" name="Rectangle 3"/>
          <p:cNvSpPr/>
          <p:nvPr/>
        </p:nvSpPr>
        <p:spPr>
          <a:xfrm>
            <a:off x="8501223" y="3026970"/>
            <a:ext cx="1987916" cy="1200329"/>
          </a:xfrm>
          <a:prstGeom prst="rect">
            <a:avLst/>
          </a:prstGeom>
          <a:noFill/>
        </p:spPr>
        <p:txBody>
          <a:bodyPr wrap="none" lIns="91440" tIns="45720" rIns="91440" bIns="45720">
            <a:spAutoFit/>
          </a:bodyPr>
          <a:lstStyle/>
          <a:p>
            <a:pPr algn="ctr"/>
            <a:r>
              <a:rPr lang="en-US"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Octo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by Anthony Howe</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637397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91542" y="839064"/>
            <a:ext cx="4904804" cy="369332"/>
          </a:xfrm>
          <a:prstGeom prst="rect">
            <a:avLst/>
          </a:prstGeom>
        </p:spPr>
        <p:txBody>
          <a:bodyPr wrap="none">
            <a:spAutoFit/>
          </a:bodyPr>
          <a:lstStyle/>
          <a:p>
            <a:r>
              <a:rPr lang="en-US" dirty="0" smtClean="0">
                <a:hlinkClick r:id="rId2"/>
              </a:rPr>
              <a:t>https://www.youtube.com/watch?v=J0__9BVFX0I</a:t>
            </a:r>
            <a:r>
              <a:rPr lang="en-US" dirty="0" smtClean="0"/>
              <a:t> </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8435" y="311839"/>
            <a:ext cx="4019550" cy="6029325"/>
          </a:xfrm>
          <a:prstGeom prst="rect">
            <a:avLst/>
          </a:prstGeom>
        </p:spPr>
      </p:pic>
      <p:sp>
        <p:nvSpPr>
          <p:cNvPr id="5" name="Rectangle 4"/>
          <p:cNvSpPr/>
          <p:nvPr/>
        </p:nvSpPr>
        <p:spPr>
          <a:xfrm>
            <a:off x="7683745" y="2726336"/>
            <a:ext cx="1992853" cy="2031325"/>
          </a:xfrm>
          <a:prstGeom prst="rect">
            <a:avLst/>
          </a:prstGeom>
          <a:noFill/>
        </p:spPr>
        <p:txBody>
          <a:bodyPr wrap="none" lIns="91440" tIns="45720" rIns="91440" bIns="45720">
            <a:spAutoFit/>
          </a:bodyPr>
          <a:lstStyle/>
          <a:p>
            <a:pPr algn="ctr"/>
            <a:r>
              <a:rPr lang="en-US"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About</a:t>
            </a:r>
          </a:p>
          <a:p>
            <a:pPr algn="ctr"/>
            <a:r>
              <a:rPr lang="en-US" sz="5400" b="1" spc="50" dirty="0" smtClean="0">
                <a:ln w="9525" cmpd="sng">
                  <a:solidFill>
                    <a:schemeClr val="accent1"/>
                  </a:solidFill>
                  <a:prstDash val="solid"/>
                </a:ln>
                <a:solidFill>
                  <a:srgbClr val="70AD47">
                    <a:tint val="1000"/>
                  </a:srgbClr>
                </a:solidFill>
                <a:effectLst>
                  <a:glow rad="38100">
                    <a:schemeClr val="accent1">
                      <a:alpha val="40000"/>
                    </a:schemeClr>
                  </a:glow>
                </a:effectLst>
              </a:rPr>
              <a:t>Face</a:t>
            </a:r>
            <a:r>
              <a:rPr lang="en-US"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by Anthony Howe</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830889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7725" y="739672"/>
            <a:ext cx="5016823" cy="369332"/>
          </a:xfrm>
          <a:prstGeom prst="rect">
            <a:avLst/>
          </a:prstGeom>
        </p:spPr>
        <p:txBody>
          <a:bodyPr wrap="none">
            <a:spAutoFit/>
          </a:bodyPr>
          <a:lstStyle/>
          <a:p>
            <a:r>
              <a:rPr lang="en-US" dirty="0" smtClean="0">
                <a:hlinkClick r:id="rId2"/>
              </a:rPr>
              <a:t>https://www.youtube.com/watch?v=azy-c6QXUCw</a:t>
            </a:r>
            <a:r>
              <a:rPr lang="en-US" dirty="0" smtClean="0"/>
              <a:t> </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 y="1347544"/>
            <a:ext cx="7840317" cy="5226878"/>
          </a:xfrm>
          <a:prstGeom prst="rect">
            <a:avLst/>
          </a:prstGeom>
        </p:spPr>
      </p:pic>
      <p:sp>
        <p:nvSpPr>
          <p:cNvPr id="4" name="Rectangle 3"/>
          <p:cNvSpPr/>
          <p:nvPr/>
        </p:nvSpPr>
        <p:spPr>
          <a:xfrm>
            <a:off x="8557735" y="2510135"/>
            <a:ext cx="3634265" cy="1200329"/>
          </a:xfrm>
          <a:prstGeom prst="rect">
            <a:avLst/>
          </a:prstGeom>
          <a:noFill/>
        </p:spPr>
        <p:txBody>
          <a:bodyPr wrap="none" lIns="91440" tIns="45720" rIns="91440" bIns="45720">
            <a:spAutoFit/>
          </a:bodyPr>
          <a:lstStyle/>
          <a:p>
            <a:pPr algn="ctr"/>
            <a:r>
              <a:rPr lang="en-US" sz="5400" b="1" cap="none" spc="50" dirty="0" err="1" smtClean="0">
                <a:ln w="9525" cmpd="sng">
                  <a:solidFill>
                    <a:schemeClr val="accent1"/>
                  </a:solidFill>
                  <a:prstDash val="solid"/>
                </a:ln>
                <a:solidFill>
                  <a:srgbClr val="70AD47">
                    <a:tint val="1000"/>
                  </a:srgbClr>
                </a:solidFill>
                <a:effectLst>
                  <a:glow rad="38100">
                    <a:schemeClr val="accent1">
                      <a:alpha val="40000"/>
                    </a:schemeClr>
                  </a:glow>
                </a:effectLst>
              </a:rPr>
              <a:t>Standbeest</a:t>
            </a:r>
            <a:r>
              <a:rPr lang="en-US"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By Theo Jensen</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942624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035" y="708991"/>
            <a:ext cx="7566163" cy="5218043"/>
          </a:xfrm>
          <a:prstGeom prst="rect">
            <a:avLst/>
          </a:prstGeom>
        </p:spPr>
      </p:pic>
      <p:sp>
        <p:nvSpPr>
          <p:cNvPr id="3" name="Rectangle 2"/>
          <p:cNvSpPr/>
          <p:nvPr/>
        </p:nvSpPr>
        <p:spPr>
          <a:xfrm>
            <a:off x="8993103" y="708991"/>
            <a:ext cx="2832956" cy="4524315"/>
          </a:xfrm>
          <a:prstGeom prst="rect">
            <a:avLst/>
          </a:prstGeom>
          <a:noFill/>
        </p:spPr>
        <p:txBody>
          <a:bodyPr wrap="none" lIns="91440" tIns="45720" rIns="91440" bIns="45720">
            <a:spAutoFit/>
          </a:bodyPr>
          <a:lstStyle/>
          <a:p>
            <a:pPr algn="ctr"/>
            <a:r>
              <a:rPr lang="en-US"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Six</a:t>
            </a:r>
          </a:p>
          <a:p>
            <a:pPr algn="ctr"/>
            <a:r>
              <a:rPr lang="en-US"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Random</a:t>
            </a:r>
          </a:p>
          <a:p>
            <a:pPr algn="ctr"/>
            <a:r>
              <a:rPr lang="en-US"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Lines</a:t>
            </a:r>
          </a:p>
          <a:p>
            <a:pPr algn="ctr"/>
            <a:r>
              <a:rPr lang="en-US" sz="5400" b="1" cap="none" spc="50" dirty="0" err="1" smtClean="0">
                <a:ln w="9525" cmpd="sng">
                  <a:solidFill>
                    <a:schemeClr val="accent1"/>
                  </a:solidFill>
                  <a:prstDash val="solid"/>
                </a:ln>
                <a:solidFill>
                  <a:srgbClr val="70AD47">
                    <a:tint val="1000"/>
                  </a:srgbClr>
                </a:solidFill>
                <a:effectLst>
                  <a:glow rad="38100">
                    <a:schemeClr val="accent1">
                      <a:alpha val="40000"/>
                    </a:schemeClr>
                  </a:glow>
                </a:effectLst>
              </a:rPr>
              <a:t>Excentric</a:t>
            </a:r>
            <a:endParaRPr lang="en-US"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endParaRPr>
          </a:p>
          <a:p>
            <a:pPr algn="ctr"/>
            <a:r>
              <a:rPr lang="en-US"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III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George Rickey</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764067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228</Words>
  <Application>Microsoft Office PowerPoint</Application>
  <PresentationFormat>Widescreen</PresentationFormat>
  <Paragraphs>31</Paragraphs>
  <Slides>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Blue Highway Linocut</vt:lpstr>
      <vt:lpstr>Calibri</vt:lpstr>
      <vt:lpstr>Calibri Light</vt:lpstr>
      <vt:lpstr>Office Theme</vt:lpstr>
      <vt:lpstr>MOTION &amp; Art:  Kinetic Art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Anne Arundel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Kinetic Art</dc:title>
  <dc:creator>Klos, Patricia</dc:creator>
  <cp:lastModifiedBy>SDTC-WS2</cp:lastModifiedBy>
  <cp:revision>6</cp:revision>
  <dcterms:created xsi:type="dcterms:W3CDTF">2015-02-09T15:38:10Z</dcterms:created>
  <dcterms:modified xsi:type="dcterms:W3CDTF">2016-06-28T18:03:42Z</dcterms:modified>
</cp:coreProperties>
</file>