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5" r:id="rId4"/>
    <p:sldId id="273" r:id="rId5"/>
    <p:sldId id="257" r:id="rId6"/>
    <p:sldId id="258" r:id="rId7"/>
    <p:sldId id="259" r:id="rId8"/>
    <p:sldId id="260" r:id="rId9"/>
    <p:sldId id="261" r:id="rId10"/>
    <p:sldId id="264" r:id="rId11"/>
    <p:sldId id="266" r:id="rId12"/>
    <p:sldId id="263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3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234CF-1BCE-48F6-8CF4-456353F6952A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6D710-D94D-4732-9B75-F0E921451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97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 Passing Storm</a:t>
            </a:r>
          </a:p>
          <a:p>
            <a:r>
              <a:rPr lang="en-US" b="1" dirty="0" smtClean="0"/>
              <a:t>1849</a:t>
            </a:r>
          </a:p>
          <a:p>
            <a:r>
              <a:rPr lang="en-US" b="1" dirty="0" smtClean="0"/>
              <a:t>by Frederic Church</a:t>
            </a:r>
          </a:p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3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Shipwreck</a:t>
            </a:r>
          </a:p>
          <a:p>
            <a:r>
              <a:rPr lang="en-US" b="1" dirty="0" smtClean="0"/>
              <a:t>1907</a:t>
            </a:r>
          </a:p>
          <a:p>
            <a:r>
              <a:rPr lang="en-US" b="1" dirty="0" smtClean="0"/>
              <a:t>by Henri-Edmond Cross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51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Approaching Storm</a:t>
            </a:r>
          </a:p>
          <a:p>
            <a:r>
              <a:rPr lang="en-US" b="1" dirty="0" smtClean="0"/>
              <a:t>1919</a:t>
            </a:r>
          </a:p>
          <a:p>
            <a:r>
              <a:rPr lang="en-US" b="1" dirty="0" smtClean="0"/>
              <a:t>by Ernest Lawson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24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Fishing boats at </a:t>
            </a:r>
            <a:r>
              <a:rPr lang="en-US" b="1" dirty="0" err="1" smtClean="0"/>
              <a:t>Choshi</a:t>
            </a:r>
            <a:r>
              <a:rPr lang="en-US" b="1" dirty="0" smtClean="0"/>
              <a:t> in </a:t>
            </a:r>
            <a:r>
              <a:rPr lang="en-US" b="1" dirty="0" err="1" smtClean="0"/>
              <a:t>Shimosa</a:t>
            </a:r>
            <a:endParaRPr lang="en-US" b="1" dirty="0" smtClean="0"/>
          </a:p>
          <a:p>
            <a:r>
              <a:rPr lang="en-US" b="1" dirty="0" smtClean="0"/>
              <a:t>Date unknown</a:t>
            </a:r>
          </a:p>
          <a:p>
            <a:r>
              <a:rPr lang="en-US" b="1" dirty="0" smtClean="0"/>
              <a:t>by Katsushika Hokusai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6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Life Line</a:t>
            </a:r>
          </a:p>
          <a:p>
            <a:r>
              <a:rPr lang="en-US" b="1" dirty="0" smtClean="0"/>
              <a:t>1884</a:t>
            </a:r>
          </a:p>
          <a:p>
            <a:r>
              <a:rPr lang="en-US" b="1" dirty="0" smtClean="0"/>
              <a:t>by Winslow Homer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42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Morning in the Village after Snowstorm</a:t>
            </a:r>
          </a:p>
          <a:p>
            <a:r>
              <a:rPr lang="en-US" b="1" dirty="0" smtClean="0"/>
              <a:t>1912</a:t>
            </a:r>
          </a:p>
          <a:p>
            <a:r>
              <a:rPr lang="en-US" b="1" dirty="0" smtClean="0"/>
              <a:t>by </a:t>
            </a:r>
            <a:r>
              <a:rPr lang="en-US" b="1" dirty="0" err="1" smtClean="0"/>
              <a:t>Kasimir</a:t>
            </a:r>
            <a:r>
              <a:rPr lang="en-US" b="1" dirty="0" smtClean="0"/>
              <a:t> Malevich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57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White Veil</a:t>
            </a:r>
          </a:p>
          <a:p>
            <a:r>
              <a:rPr lang="en-US" b="1" dirty="0" smtClean="0"/>
              <a:t>1909</a:t>
            </a:r>
          </a:p>
          <a:p>
            <a:r>
              <a:rPr lang="en-US" b="1" dirty="0" smtClean="0"/>
              <a:t>by Willard Metcalf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0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Hurricane, Bahamas</a:t>
            </a:r>
          </a:p>
          <a:p>
            <a:r>
              <a:rPr lang="en-US" b="1" dirty="0" smtClean="0"/>
              <a:t>1899</a:t>
            </a:r>
          </a:p>
          <a:p>
            <a:r>
              <a:rPr lang="en-US" b="1" dirty="0" smtClean="0"/>
              <a:t>by Winslow Homer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53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200" b="1" dirty="0" smtClean="0">
                <a:latin typeface="Calibri" pitchFamily="34" charset="0"/>
              </a:rPr>
              <a:t>Curry John  Stewart</a:t>
            </a:r>
          </a:p>
          <a:p>
            <a:pPr>
              <a:defRPr/>
            </a:pPr>
            <a:r>
              <a:rPr lang="en-US" sz="1200" b="1" dirty="0" smtClean="0">
                <a:latin typeface="Calibri" pitchFamily="34" charset="0"/>
              </a:rPr>
              <a:t>Tornado Over  Kansas</a:t>
            </a:r>
          </a:p>
          <a:p>
            <a:pPr>
              <a:defRPr/>
            </a:pPr>
            <a:r>
              <a:rPr lang="en-US" sz="1200" b="1" dirty="0" smtClean="0">
                <a:latin typeface="Calibri" pitchFamily="34" charset="0"/>
              </a:rPr>
              <a:t>1929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7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Surprised by the Storm</a:t>
            </a:r>
          </a:p>
          <a:p>
            <a:r>
              <a:rPr lang="en-US" b="1" dirty="0" smtClean="0"/>
              <a:t>1887</a:t>
            </a:r>
          </a:p>
          <a:p>
            <a:r>
              <a:rPr lang="en-US" b="1" dirty="0" smtClean="0"/>
              <a:t>by Ferdinand </a:t>
            </a:r>
            <a:r>
              <a:rPr lang="en-US" b="1" dirty="0" err="1" smtClean="0"/>
              <a:t>Hodler</a:t>
            </a:r>
            <a:endParaRPr lang="en-US" b="1" dirty="0" smtClean="0"/>
          </a:p>
          <a:p>
            <a:r>
              <a:rPr lang="en-US" dirty="0" smtClean="0"/>
              <a:t>Gr. 5  Weather,</a:t>
            </a:r>
            <a:r>
              <a:rPr lang="en-US" baseline="0" dirty="0" smtClean="0"/>
              <a:t> hurricanes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1FE8-D9E5-4D52-868B-450E0072A1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88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C. Bell  </a:t>
            </a:r>
            <a:r>
              <a:rPr lang="en-US" i="1" dirty="0" smtClean="0"/>
              <a:t>Electric Storm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0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Storm Among the Alps</a:t>
            </a:r>
          </a:p>
          <a:p>
            <a:r>
              <a:rPr lang="en-US" b="1" dirty="0" smtClean="0"/>
              <a:t>1856</a:t>
            </a:r>
          </a:p>
          <a:p>
            <a:r>
              <a:rPr lang="en-US" b="1" dirty="0" smtClean="0"/>
              <a:t>by Albert Bierstadt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1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Storm in the Rocky Mountains</a:t>
            </a:r>
          </a:p>
          <a:p>
            <a:r>
              <a:rPr lang="en-US" b="1" dirty="0" smtClean="0"/>
              <a:t>1866</a:t>
            </a:r>
          </a:p>
          <a:p>
            <a:r>
              <a:rPr lang="en-US" b="1" dirty="0" smtClean="0"/>
              <a:t>by Albert Bierstadt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76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Storm on the Lake of Galilee</a:t>
            </a:r>
          </a:p>
          <a:p>
            <a:r>
              <a:rPr lang="en-US" b="1" dirty="0" smtClean="0"/>
              <a:t>1633</a:t>
            </a:r>
          </a:p>
          <a:p>
            <a:r>
              <a:rPr lang="en-US" b="1" dirty="0" smtClean="0"/>
              <a:t>by Rembrandt</a:t>
            </a:r>
          </a:p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54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Storm</a:t>
            </a:r>
          </a:p>
          <a:p>
            <a:r>
              <a:rPr lang="en-US" b="1" dirty="0" smtClean="0"/>
              <a:t>1911</a:t>
            </a:r>
          </a:p>
          <a:p>
            <a:r>
              <a:rPr lang="en-US" b="1" dirty="0" smtClean="0"/>
              <a:t>by August Macke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inthepicture.com/artists/Henri-Edmond_Cross/ship.jpe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inthepicture.com/artists/Ernest_Lawson/storm.jpe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inthepicture.com/artists/Katsushika_Hokusai/fishing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inthepicture.com/artists/Winslow_Homer/life.jpe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inthepicture.com/artists/Kasimir_Malevich/village.jpe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inthepicture.com/artists/Frederic_Church/storm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inthepicture.com/artists/Winslow_Homer/hurricane.jpe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inthepicture.com/artists/Albert_Bierstadt/alps.jpe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inthepicture.com/artists/Albert_Bierstadt/storm.jpe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inthepicture.com/artists/Rembrandt/storm.jpe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Stormy Weather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rtinthepicture.com/artists/August_Macke/stor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762000"/>
            <a:ext cx="6715969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The Shipwrec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399" y="838200"/>
            <a:ext cx="6283569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pproaching Stor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9600"/>
            <a:ext cx="6082832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shing boats at Choshi in Shimos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9" y="685800"/>
            <a:ext cx="7060835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he Life Li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762000"/>
            <a:ext cx="8032374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AMERON IMAGES II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619125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85800" y="5334000"/>
            <a:ext cx="8029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/>
              <a:t>Here is another artist’s painting of the sky. </a:t>
            </a:r>
          </a:p>
          <a:p>
            <a:pPr algn="l"/>
            <a:r>
              <a:rPr lang="en-US" sz="2400"/>
              <a:t>What title would you choose for this painting?  </a:t>
            </a:r>
          </a:p>
          <a:p>
            <a:pPr algn="l"/>
            <a:r>
              <a:rPr lang="en-US" sz="2400"/>
              <a:t>Why do you think your title is a good one for this </a:t>
            </a:r>
            <a:r>
              <a:rPr lang="en-US" sz="2400" b="1"/>
              <a:t>artwork</a:t>
            </a:r>
            <a:r>
              <a:rPr lang="en-US" sz="240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orning in the Village after Snowstor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685800"/>
            <a:ext cx="5334000" cy="532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he White Ve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9" y="304800"/>
            <a:ext cx="4724401" cy="4682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 Passing Stor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5334000" cy="61626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48400" y="381000"/>
            <a:ext cx="2057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 smtClean="0"/>
          </a:p>
          <a:p>
            <a:pPr lvl="0"/>
            <a:r>
              <a:rPr lang="en-US" b="1" dirty="0" smtClean="0"/>
              <a:t>     LOOKING 10 x 2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Look </a:t>
            </a:r>
            <a:r>
              <a:rPr lang="en-US" sz="1600" dirty="0"/>
              <a:t>at the image quietly for at least 30 seconds. Let your eyes wander.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In one minute, list </a:t>
            </a:r>
            <a:r>
              <a:rPr lang="en-US" sz="1600" dirty="0"/>
              <a:t>10 words or phrases about </a:t>
            </a:r>
            <a:r>
              <a:rPr lang="en-US" sz="1600" dirty="0" smtClean="0"/>
              <a:t>any </a:t>
            </a:r>
            <a:r>
              <a:rPr lang="en-US" sz="1600" dirty="0"/>
              <a:t>aspect of the </a:t>
            </a:r>
            <a:r>
              <a:rPr lang="en-US" sz="1600" dirty="0" smtClean="0"/>
              <a:t>picture,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Share your words with the </a:t>
            </a:r>
            <a:r>
              <a:rPr lang="en-US" sz="1600" dirty="0" smtClean="0"/>
              <a:t>class.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Repeat Steps 1 &amp; 2: Look at the image again and try to list </a:t>
            </a:r>
            <a:r>
              <a:rPr lang="en-US" sz="1600" i="1" dirty="0"/>
              <a:t>10</a:t>
            </a:r>
            <a:r>
              <a:rPr lang="en-US" sz="1600" dirty="0"/>
              <a:t> more words or phrases to your list.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urricane, Bahama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600"/>
            <a:ext cx="7168896" cy="4800600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5140452"/>
          <a:ext cx="8153400" cy="1717548"/>
        </p:xfrm>
        <a:graphic>
          <a:graphicData uri="http://schemas.openxmlformats.org/drawingml/2006/table">
            <a:tbl>
              <a:tblPr/>
              <a:tblGrid>
                <a:gridCol w="2499644"/>
                <a:gridCol w="313080"/>
                <a:gridCol w="2604558"/>
                <a:gridCol w="313080"/>
                <a:gridCol w="2423038"/>
              </a:tblGrid>
              <a:tr h="1548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ea typeface="Calibri" pitchFamily="34" charset="0"/>
                          <a:cs typeface="Times New Roman" pitchFamily="18" charset="0"/>
                        </a:rPr>
                        <a:t>CLAIM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Make a </a:t>
                      </a:r>
                      <a:r>
                        <a:rPr kumimoji="0" lang="en-US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claim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about the weather.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Claim = an explanation or an interpretation of some aspect of the artwork</a:t>
                      </a:r>
                    </a:p>
                  </a:txBody>
                  <a:tcPr marL="47195" marR="47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195" marR="47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ea typeface="Calibri" pitchFamily="34" charset="0"/>
                          <a:cs typeface="Times New Roman" pitchFamily="18" charset="0"/>
                        </a:rPr>
                        <a:t>SUPPORT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Identify </a:t>
                      </a:r>
                      <a:r>
                        <a:rPr kumimoji="0" lang="en-US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support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for your claim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Support = Things you see, feel and know that support your claim</a:t>
                      </a:r>
                    </a:p>
                  </a:txBody>
                  <a:tcPr marL="47195" marR="47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195" marR="47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ea typeface="Calibri" pitchFamily="34" charset="0"/>
                          <a:cs typeface="Times New Roman" pitchFamily="18" charset="0"/>
                        </a:rPr>
                        <a:t>QUESTION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Ask a </a:t>
                      </a:r>
                      <a:r>
                        <a:rPr lang="en-US" sz="1400" b="1" i="1" u="sng" dirty="0" smtClean="0">
                          <a:latin typeface="+mn-lt"/>
                          <a:ea typeface="Calibri"/>
                          <a:cs typeface="Times New Roman"/>
                        </a:rPr>
                        <a:t>question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 related to your claim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Question = What’s left hanging? What isn’t explained, What new reasons does your claim raise?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195" marR="47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33400" y="1143000"/>
            <a:ext cx="1219200" cy="246221"/>
          </a:xfrm>
          <a:prstGeom prst="rect">
            <a:avLst/>
          </a:prstGeom>
          <a:solidFill>
            <a:schemeClr val="accent1">
              <a:satMod val="200000"/>
              <a:tint val="3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000" b="1" dirty="0"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5181600"/>
          <a:ext cx="8153400" cy="1717548"/>
        </p:xfrm>
        <a:graphic>
          <a:graphicData uri="http://schemas.openxmlformats.org/drawingml/2006/table">
            <a:tbl>
              <a:tblPr/>
              <a:tblGrid>
                <a:gridCol w="2499644"/>
                <a:gridCol w="313080"/>
                <a:gridCol w="2604558"/>
                <a:gridCol w="313080"/>
                <a:gridCol w="2423038"/>
              </a:tblGrid>
              <a:tr h="1548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ea typeface="Calibri" pitchFamily="34" charset="0"/>
                          <a:cs typeface="Times New Roman" pitchFamily="18" charset="0"/>
                        </a:rPr>
                        <a:t>CLAIM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Make a </a:t>
                      </a:r>
                      <a:r>
                        <a:rPr kumimoji="0" lang="en-US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claim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about the weather.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Claim = an explanation or an interpretation of some aspect of the artwork</a:t>
                      </a:r>
                    </a:p>
                  </a:txBody>
                  <a:tcPr marL="47195" marR="47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195" marR="47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ea typeface="Calibri" pitchFamily="34" charset="0"/>
                          <a:cs typeface="Times New Roman" pitchFamily="18" charset="0"/>
                        </a:rPr>
                        <a:t>SUPPORT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Identify </a:t>
                      </a:r>
                      <a:r>
                        <a:rPr kumimoji="0" lang="en-US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support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for your claim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Support = Things you see, feel and know that support your claim</a:t>
                      </a:r>
                    </a:p>
                  </a:txBody>
                  <a:tcPr marL="47195" marR="47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195" marR="47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ea typeface="Calibri" pitchFamily="34" charset="0"/>
                          <a:cs typeface="Times New Roman" pitchFamily="18" charset="0"/>
                        </a:rPr>
                        <a:t>QUESTION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Ask a </a:t>
                      </a:r>
                      <a:r>
                        <a:rPr lang="en-US" sz="1400" b="1" i="1" u="sng" dirty="0" smtClean="0">
                          <a:latin typeface="+mn-lt"/>
                          <a:ea typeface="Calibri"/>
                          <a:cs typeface="Times New Roman"/>
                        </a:rPr>
                        <a:t>question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 related to your claim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Question = What’s left hanging? What isn’t explained, What new reasons does your claim raise?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195" marR="47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9" name="AutoShape 2"/>
          <p:cNvSpPr>
            <a:spLocks noChangeArrowheads="1"/>
          </p:cNvSpPr>
          <p:nvPr/>
        </p:nvSpPr>
        <p:spPr bwMode="auto">
          <a:xfrm>
            <a:off x="5943600" y="5410200"/>
            <a:ext cx="249238" cy="2905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AutoShape 1"/>
          <p:cNvSpPr>
            <a:spLocks noChangeArrowheads="1"/>
          </p:cNvSpPr>
          <p:nvPr/>
        </p:nvSpPr>
        <p:spPr bwMode="auto">
          <a:xfrm>
            <a:off x="3179763" y="5410200"/>
            <a:ext cx="249237" cy="2905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2133600"/>
            <a:ext cx="1813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Artful </a:t>
            </a:r>
          </a:p>
          <a:p>
            <a:pPr algn="ctr">
              <a:defRPr/>
            </a:pPr>
            <a:r>
              <a:rPr lang="en-US" sz="2800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Thinking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0388" y="304800"/>
            <a:ext cx="63602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600" y="1524000"/>
            <a:ext cx="167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Is this painting the</a:t>
            </a:r>
          </a:p>
          <a:p>
            <a:r>
              <a:rPr lang="en-US" dirty="0" smtClean="0"/>
              <a:t>Beginning</a:t>
            </a:r>
          </a:p>
          <a:p>
            <a:r>
              <a:rPr lang="en-US" dirty="0" smtClean="0"/>
              <a:t>Middle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Ending  of the story?</a:t>
            </a:r>
            <a:endParaRPr lang="en-US" dirty="0"/>
          </a:p>
        </p:txBody>
      </p:sp>
      <p:pic>
        <p:nvPicPr>
          <p:cNvPr id="11266" name="Picture 2" descr="http://www.artinthepicture.com/artists/Ferdinand_Hodler/sto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6842020" cy="5165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ll, Cecil_ Summer Electric Storm, 19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75024"/>
            <a:ext cx="6000750" cy="49081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orm Among the Alp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-295275"/>
            <a:ext cx="4867356" cy="715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orm in the Rocky Mountai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85800"/>
            <a:ext cx="7467598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orm on the Lake of Galile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600"/>
            <a:ext cx="5181600" cy="639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384</Words>
  <Application>Microsoft Office PowerPoint</Application>
  <PresentationFormat>On-screen Show (4:3)</PresentationFormat>
  <Paragraphs>97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Berlin Sans FB Demi</vt:lpstr>
      <vt:lpstr>Calibri</vt:lpstr>
      <vt:lpstr>Times New Roman</vt:lpstr>
      <vt:lpstr>Office Theme</vt:lpstr>
      <vt:lpstr>Stormy Weather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Anne Arundel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Stormy Weather</dc:title>
  <dc:creator>pklos</dc:creator>
  <cp:lastModifiedBy>SDTC-WS2</cp:lastModifiedBy>
  <cp:revision>3</cp:revision>
  <dcterms:created xsi:type="dcterms:W3CDTF">2013-04-05T19:01:48Z</dcterms:created>
  <dcterms:modified xsi:type="dcterms:W3CDTF">2016-06-28T18:10:37Z</dcterms:modified>
</cp:coreProperties>
</file>