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1" r:id="rId3"/>
    <p:sldId id="262" r:id="rId4"/>
    <p:sldId id="263" r:id="rId5"/>
    <p:sldId id="258" r:id="rId6"/>
    <p:sldId id="25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60" autoAdjust="0"/>
  </p:normalViewPr>
  <p:slideViewPr>
    <p:cSldViewPr>
      <p:cViewPr varScale="1">
        <p:scale>
          <a:sx n="73" d="100"/>
          <a:sy n="73" d="100"/>
        </p:scale>
        <p:origin x="18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B28EB-C2AF-4862-8D13-0407EF6D4386}" type="datetimeFigureOut">
              <a:rPr lang="en-US" smtClean="0"/>
              <a:t>7/14/2015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4FA7B-1E5E-4787-B4AB-D12434B01FA9}" type="slidenum">
              <a:rPr lang="en-US" smtClean="0"/>
              <a:t>‹#›</a:t>
            </a:fld>
            <a:endParaRPr lang="en-US"/>
          </a:p>
        </p:txBody>
      </p:sp>
    </p:spTree>
    <p:extLst>
      <p:ext uri="{BB962C8B-B14F-4D97-AF65-F5344CB8AC3E}">
        <p14:creationId xmlns:p14="http://schemas.microsoft.com/office/powerpoint/2010/main" val="70736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Visual Music - Paul Klee </a:t>
            </a:r>
            <a:r>
              <a:rPr lang="en-US" sz="1200" dirty="0" smtClean="0"/>
              <a:t/>
            </a:r>
            <a:br>
              <a:rPr lang="en-US" sz="1200" dirty="0" smtClean="0"/>
            </a:br>
            <a:r>
              <a:rPr lang="en-US" sz="1200" dirty="0" smtClean="0"/>
              <a:t>This rich quilt of pattern and color is a 1922 painting by the German-Swiss artist Paul Klee, a master of the playful and inventive, an artist who sometimes used materials in unconventional ways. He is best known for compositions that appeal to the eye with a light-hearted use of color and line Klee was a talented violinist, married to a pianist, and like his contemporary Kandinsky, created work that evokes the harmonies of music through color, line, and form. It is a sad comment on the times he lived through that even his work, innocent as it appears, was given the label of 'degenerate' by the Nazis. He taught at the celebrated Bauhaus school in Germany until he was forced into exile. As you would expect, his late work is darker and can contain a deeper sense of the malevolent. </a:t>
            </a:r>
          </a:p>
          <a:p>
            <a:endParaRPr lang="en-US" dirty="0"/>
          </a:p>
        </p:txBody>
      </p:sp>
      <p:sp>
        <p:nvSpPr>
          <p:cNvPr id="4" name="Slide Number Placeholder 3"/>
          <p:cNvSpPr>
            <a:spLocks noGrp="1"/>
          </p:cNvSpPr>
          <p:nvPr>
            <p:ph type="sldNum" sz="quarter" idx="10"/>
          </p:nvPr>
        </p:nvSpPr>
        <p:spPr/>
        <p:txBody>
          <a:bodyPr/>
          <a:lstStyle/>
          <a:p>
            <a:fld id="{883AFB5D-F524-462A-8F96-851FB3328593}" type="slidenum">
              <a:rPr lang="en-US" smtClean="0"/>
              <a:t>4</a:t>
            </a:fld>
            <a:endParaRPr lang="en-US"/>
          </a:p>
        </p:txBody>
      </p:sp>
    </p:spTree>
    <p:extLst>
      <p:ext uri="{BB962C8B-B14F-4D97-AF65-F5344CB8AC3E}">
        <p14:creationId xmlns:p14="http://schemas.microsoft.com/office/powerpoint/2010/main" val="19824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 ruler to create straight lines</a:t>
            </a:r>
            <a:br>
              <a:rPr lang="en-US" dirty="0" smtClean="0"/>
            </a:br>
            <a:r>
              <a:rPr lang="en-US" dirty="0" smtClean="0"/>
              <a:t>*create a cityscape</a:t>
            </a:r>
            <a:br>
              <a:rPr lang="en-US" dirty="0" smtClean="0"/>
            </a:br>
            <a:r>
              <a:rPr lang="en-US" dirty="0" smtClean="0"/>
              <a:t>*on each building include an array (using windows, shapes, colors or items in/on the building)</a:t>
            </a:r>
            <a:br>
              <a:rPr lang="en-US" dirty="0" smtClean="0"/>
            </a:br>
            <a:r>
              <a:rPr lang="en-US" dirty="0" smtClean="0"/>
              <a:t>*add extra details like stars or snowflakes in an array</a:t>
            </a:r>
            <a:br>
              <a:rPr lang="en-US" dirty="0" smtClean="0"/>
            </a:br>
            <a:r>
              <a:rPr lang="en-US" dirty="0" smtClean="0"/>
              <a:t>*complete the chart describing the art using multiplication sentences</a:t>
            </a:r>
          </a:p>
          <a:p>
            <a:r>
              <a:rPr lang="en-US" dirty="0" smtClean="0"/>
              <a:t>Students completed two charts - one with answers and one without - so that people could find the correct object and then check their answers on the second page.</a:t>
            </a:r>
            <a:endParaRPr lang="en-US" dirty="0"/>
          </a:p>
        </p:txBody>
      </p:sp>
      <p:sp>
        <p:nvSpPr>
          <p:cNvPr id="4" name="Slide Number Placeholder 3"/>
          <p:cNvSpPr>
            <a:spLocks noGrp="1"/>
          </p:cNvSpPr>
          <p:nvPr>
            <p:ph type="sldNum" sz="quarter" idx="10"/>
          </p:nvPr>
        </p:nvSpPr>
        <p:spPr/>
        <p:txBody>
          <a:bodyPr/>
          <a:lstStyle/>
          <a:p>
            <a:fld id="{0D94FA7B-1E5E-4787-B4AB-D12434B01FA9}" type="slidenum">
              <a:rPr lang="en-US" smtClean="0"/>
              <a:t>5</a:t>
            </a:fld>
            <a:endParaRPr lang="en-US"/>
          </a:p>
        </p:txBody>
      </p:sp>
    </p:spTree>
    <p:extLst>
      <p:ext uri="{BB962C8B-B14F-4D97-AF65-F5344CB8AC3E}">
        <p14:creationId xmlns:p14="http://schemas.microsoft.com/office/powerpoint/2010/main" val="54357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47EF7-6705-430C-96D5-DF86E9C53D0C}"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14265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47EF7-6705-430C-96D5-DF86E9C53D0C}"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6733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47EF7-6705-430C-96D5-DF86E9C53D0C}"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13470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47EF7-6705-430C-96D5-DF86E9C53D0C}"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278457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47EF7-6705-430C-96D5-DF86E9C53D0C}"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70644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47EF7-6705-430C-96D5-DF86E9C53D0C}"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59565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47EF7-6705-430C-96D5-DF86E9C53D0C}" type="datetimeFigureOut">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68403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47EF7-6705-430C-96D5-DF86E9C53D0C}"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26450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47EF7-6705-430C-96D5-DF86E9C53D0C}"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140025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47EF7-6705-430C-96D5-DF86E9C53D0C}"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62998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47EF7-6705-430C-96D5-DF86E9C53D0C}"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01173-C3D1-47B0-8048-B490F8777A67}" type="slidenum">
              <a:rPr lang="en-US" smtClean="0"/>
              <a:t>‹#›</a:t>
            </a:fld>
            <a:endParaRPr lang="en-US"/>
          </a:p>
        </p:txBody>
      </p:sp>
    </p:spTree>
    <p:extLst>
      <p:ext uri="{BB962C8B-B14F-4D97-AF65-F5344CB8AC3E}">
        <p14:creationId xmlns:p14="http://schemas.microsoft.com/office/powerpoint/2010/main" val="308023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47EF7-6705-430C-96D5-DF86E9C53D0C}" type="datetimeFigureOut">
              <a:rPr lang="en-US" smtClean="0"/>
              <a:t>7/14/2015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01173-C3D1-47B0-8048-B490F8777A67}" type="slidenum">
              <a:rPr lang="en-US" smtClean="0"/>
              <a:t>‹#›</a:t>
            </a:fld>
            <a:endParaRPr lang="en-US"/>
          </a:p>
        </p:txBody>
      </p:sp>
    </p:spTree>
    <p:extLst>
      <p:ext uri="{BB962C8B-B14F-4D97-AF65-F5344CB8AC3E}">
        <p14:creationId xmlns:p14="http://schemas.microsoft.com/office/powerpoint/2010/main" val="393041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beadage.net/pics/gallery_pieces/667-orig.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www.artinthepicture.com/artists/Paul_Klee/crystal.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artinthepicture.com/artists/Paul_Klee/rosegarden.jpeg" TargetMode="Externa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www.deepspacesparkle.com/2012/09/26/paul-klee-art-less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RK6fgiVOSm0/URxiqPfCwEI/AAAAAAAAN-I/S-oOI59avVU/s1600/array+city.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CZ9oCAJ6xH0/TcCjK_L4f9I/AAAAAAAAAjg/O2AGLfngrmo/s1600/paul-klee-castle-and-s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15" y="838200"/>
            <a:ext cx="5833491"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390465"/>
            <a:ext cx="2057400" cy="5570756"/>
          </a:xfrm>
          <a:prstGeom prst="rect">
            <a:avLst/>
          </a:prstGeom>
          <a:noFill/>
        </p:spPr>
        <p:txBody>
          <a:bodyPr wrap="square" rtlCol="0">
            <a:spAutoFit/>
          </a:bodyPr>
          <a:lstStyle/>
          <a:p>
            <a:pPr lvl="0"/>
            <a:endParaRPr lang="en-US" dirty="0" smtClean="0"/>
          </a:p>
          <a:p>
            <a:pPr lvl="0"/>
            <a:r>
              <a:rPr lang="en-US" b="1" dirty="0" smtClean="0"/>
              <a:t>     LOOKING 10 x 2</a:t>
            </a:r>
          </a:p>
          <a:p>
            <a:pPr marL="342900" lvl="0" indent="-342900">
              <a:buFont typeface="+mj-lt"/>
              <a:buAutoNum type="arabicPeriod"/>
            </a:pPr>
            <a:r>
              <a:rPr lang="en-US" sz="1600" dirty="0" smtClean="0"/>
              <a:t>Look </a:t>
            </a:r>
            <a:r>
              <a:rPr lang="en-US" sz="1600" dirty="0"/>
              <a:t>at the image quietly for at least 30 seconds. Let your eyes wander.</a:t>
            </a:r>
          </a:p>
          <a:p>
            <a:pPr marL="342900" lvl="0" indent="-342900">
              <a:buFont typeface="+mj-lt"/>
              <a:buAutoNum type="arabicPeriod"/>
            </a:pPr>
            <a:r>
              <a:rPr lang="en-US" sz="1600" dirty="0" smtClean="0"/>
              <a:t>In one minute, list </a:t>
            </a:r>
            <a:r>
              <a:rPr lang="en-US" sz="1600" dirty="0"/>
              <a:t>10 words or phrases about </a:t>
            </a:r>
            <a:r>
              <a:rPr lang="en-US" sz="1600" dirty="0" smtClean="0"/>
              <a:t>any </a:t>
            </a:r>
            <a:r>
              <a:rPr lang="en-US" sz="1600" dirty="0"/>
              <a:t>aspect of the picture</a:t>
            </a:r>
            <a:r>
              <a:rPr lang="en-US" sz="1600" dirty="0" smtClean="0"/>
              <a:t>.  Include the math that you see. </a:t>
            </a:r>
            <a:endParaRPr lang="en-US" sz="1600" dirty="0"/>
          </a:p>
          <a:p>
            <a:pPr marL="342900" lvl="0" indent="-342900">
              <a:buFont typeface="+mj-lt"/>
              <a:buAutoNum type="arabicPeriod"/>
            </a:pPr>
            <a:r>
              <a:rPr lang="en-US" sz="1600" dirty="0"/>
              <a:t>Share your words with the </a:t>
            </a:r>
            <a:r>
              <a:rPr lang="en-US" sz="1600" dirty="0" smtClean="0"/>
              <a:t>class.</a:t>
            </a:r>
            <a:endParaRPr lang="en-US" sz="1600" dirty="0"/>
          </a:p>
          <a:p>
            <a:pPr marL="342900" lvl="0" indent="-342900">
              <a:buFont typeface="+mj-lt"/>
              <a:buAutoNum type="arabicPeriod"/>
            </a:pPr>
            <a:r>
              <a:rPr lang="en-US" sz="1600" dirty="0"/>
              <a:t>Repeat Steps 1 &amp; 2: Look at the image again and try to list </a:t>
            </a:r>
            <a:r>
              <a:rPr lang="en-US" sz="1600" i="1" dirty="0"/>
              <a:t>10</a:t>
            </a:r>
            <a:r>
              <a:rPr lang="en-US" sz="1600" dirty="0"/>
              <a:t> </a:t>
            </a:r>
            <a:r>
              <a:rPr lang="en-US" sz="1600" dirty="0" smtClean="0"/>
              <a:t>math words </a:t>
            </a:r>
            <a:r>
              <a:rPr lang="en-US" sz="1600" dirty="0"/>
              <a:t>or phrases </a:t>
            </a:r>
            <a:r>
              <a:rPr lang="en-US" sz="1600" dirty="0" smtClean="0"/>
              <a:t>to describe the painting.</a:t>
            </a:r>
            <a:endParaRPr lang="en-US" sz="1600" dirty="0"/>
          </a:p>
        </p:txBody>
      </p:sp>
    </p:spTree>
    <p:extLst>
      <p:ext uri="{BB962C8B-B14F-4D97-AF65-F5344CB8AC3E}">
        <p14:creationId xmlns:p14="http://schemas.microsoft.com/office/powerpoint/2010/main" val="347749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72400" cy="1143000"/>
          </a:xfrm>
        </p:spPr>
        <p:txBody>
          <a:bodyPr/>
          <a:lstStyle/>
          <a:p>
            <a:r>
              <a:rPr lang="en-US" dirty="0" err="1" smtClean="0"/>
              <a:t>attern</a:t>
            </a:r>
            <a:endParaRPr lang="en-US" dirty="0"/>
          </a:p>
        </p:txBody>
      </p:sp>
      <p:sp>
        <p:nvSpPr>
          <p:cNvPr id="33795" name="Text Box 3"/>
          <p:cNvSpPr txBox="1">
            <a:spLocks noChangeArrowheads="1"/>
          </p:cNvSpPr>
          <p:nvPr/>
        </p:nvSpPr>
        <p:spPr bwMode="auto">
          <a:xfrm>
            <a:off x="1447800" y="1524000"/>
            <a:ext cx="5943600" cy="2462213"/>
          </a:xfrm>
          <a:prstGeom prst="rect">
            <a:avLst/>
          </a:prstGeom>
          <a:noFill/>
          <a:ln w="9525">
            <a:noFill/>
            <a:miter lim="800000"/>
            <a:headEnd/>
            <a:tailEnd/>
          </a:ln>
          <a:effectLst/>
        </p:spPr>
        <p:txBody>
          <a:bodyPr>
            <a:spAutoFit/>
          </a:bodyPr>
          <a:lstStyle/>
          <a:p>
            <a:pPr algn="ctr">
              <a:spcBef>
                <a:spcPct val="50000"/>
              </a:spcBef>
            </a:pPr>
            <a:r>
              <a:rPr lang="en-US" sz="2800" dirty="0"/>
              <a:t>Repetition of an </a:t>
            </a:r>
            <a:r>
              <a:rPr lang="en-US" sz="2800" dirty="0" smtClean="0"/>
              <a:t>any element </a:t>
            </a:r>
            <a:r>
              <a:rPr lang="en-US" sz="2800" dirty="0"/>
              <a:t>of art (i.e., shapes, lines, or colors) to achieve decoration or ornamentation</a:t>
            </a:r>
            <a:r>
              <a:rPr lang="en-US" sz="2800" dirty="0" smtClean="0"/>
              <a:t>.  Also called a motif, in a design</a:t>
            </a:r>
            <a:endParaRPr lang="en-US" sz="2800" dirty="0"/>
          </a:p>
          <a:p>
            <a:pPr>
              <a:spcBef>
                <a:spcPct val="50000"/>
              </a:spcBef>
            </a:pPr>
            <a:endParaRPr lang="en-US" sz="2800" dirty="0"/>
          </a:p>
        </p:txBody>
      </p:sp>
      <p:sp>
        <p:nvSpPr>
          <p:cNvPr id="8193" name="Rectangle 1"/>
          <p:cNvSpPr>
            <a:spLocks noChangeArrowheads="1"/>
          </p:cNvSpPr>
          <p:nvPr/>
        </p:nvSpPr>
        <p:spPr bwMode="auto">
          <a:xfrm>
            <a:off x="0" y="43934"/>
            <a:ext cx="3129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194" name="Picture 2" descr="p"/>
          <p:cNvPicPr>
            <a:picLocks noChangeAspect="1" noChangeArrowheads="1"/>
          </p:cNvPicPr>
          <p:nvPr/>
        </p:nvPicPr>
        <p:blipFill>
          <a:blip r:embed="rId2" cstate="print"/>
          <a:srcRect/>
          <a:stretch>
            <a:fillRect/>
          </a:stretch>
        </p:blipFill>
        <p:spPr bwMode="auto">
          <a:xfrm>
            <a:off x="3657600" y="152400"/>
            <a:ext cx="647700" cy="1057275"/>
          </a:xfrm>
          <a:prstGeom prst="rect">
            <a:avLst/>
          </a:prstGeom>
          <a:noFill/>
        </p:spPr>
      </p:pic>
      <p:pic>
        <p:nvPicPr>
          <p:cNvPr id="8196" name="Picture 4" descr="http://collectionsonline.lacma.org/MWEBimages/c_t_mm/thumb/M86_134_18.jpg"/>
          <p:cNvPicPr>
            <a:picLocks noChangeAspect="1" noChangeArrowheads="1"/>
          </p:cNvPicPr>
          <p:nvPr/>
        </p:nvPicPr>
        <p:blipFill>
          <a:blip r:embed="rId3" cstate="print"/>
          <a:srcRect/>
          <a:stretch>
            <a:fillRect/>
          </a:stretch>
        </p:blipFill>
        <p:spPr bwMode="auto">
          <a:xfrm>
            <a:off x="5334000" y="3505200"/>
            <a:ext cx="2501153" cy="2362200"/>
          </a:xfrm>
          <a:prstGeom prst="rect">
            <a:avLst/>
          </a:prstGeom>
          <a:noFill/>
        </p:spPr>
      </p:pic>
      <p:pic>
        <p:nvPicPr>
          <p:cNvPr id="8198" name="Picture 6" descr="Queen Of The Undead">
            <a:hlinkClick r:id="rId4"/>
          </p:cNvPr>
          <p:cNvPicPr>
            <a:picLocks noChangeAspect="1" noChangeArrowheads="1"/>
          </p:cNvPicPr>
          <p:nvPr/>
        </p:nvPicPr>
        <p:blipFill>
          <a:blip r:embed="rId5" cstate="print">
            <a:lum bright="5000"/>
          </a:blip>
          <a:srcRect/>
          <a:stretch>
            <a:fillRect/>
          </a:stretch>
        </p:blipFill>
        <p:spPr bwMode="auto">
          <a:xfrm>
            <a:off x="1371600" y="3733800"/>
            <a:ext cx="2857500" cy="2152650"/>
          </a:xfrm>
          <a:prstGeom prst="rect">
            <a:avLst/>
          </a:prstGeom>
          <a:noFill/>
        </p:spPr>
      </p:pic>
    </p:spTree>
    <p:extLst>
      <p:ext uri="{BB962C8B-B14F-4D97-AF65-F5344CB8AC3E}">
        <p14:creationId xmlns:p14="http://schemas.microsoft.com/office/powerpoint/2010/main" val="325657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entrepompidou.fr/images/oeuvres/XL/4F45115.jpg"/>
          <p:cNvPicPr>
            <a:picLocks noChangeAspect="1" noChangeArrowheads="1"/>
          </p:cNvPicPr>
          <p:nvPr/>
        </p:nvPicPr>
        <p:blipFill>
          <a:blip r:embed="rId2" cstate="print"/>
          <a:srcRect/>
          <a:stretch>
            <a:fillRect/>
          </a:stretch>
        </p:blipFill>
        <p:spPr bwMode="auto">
          <a:xfrm>
            <a:off x="457200" y="609600"/>
            <a:ext cx="3409950" cy="4286250"/>
          </a:xfrm>
          <a:prstGeom prst="rect">
            <a:avLst/>
          </a:prstGeom>
          <a:noFill/>
        </p:spPr>
      </p:pic>
      <p:sp>
        <p:nvSpPr>
          <p:cNvPr id="4" name="TextBox 3"/>
          <p:cNvSpPr txBox="1"/>
          <p:nvPr/>
        </p:nvSpPr>
        <p:spPr>
          <a:xfrm>
            <a:off x="685800" y="5029200"/>
            <a:ext cx="2593274" cy="923330"/>
          </a:xfrm>
          <a:prstGeom prst="rect">
            <a:avLst/>
          </a:prstGeom>
          <a:noFill/>
        </p:spPr>
        <p:txBody>
          <a:bodyPr wrap="none" rtlCol="0">
            <a:spAutoFit/>
          </a:bodyPr>
          <a:lstStyle/>
          <a:p>
            <a:r>
              <a:rPr lang="en-US" dirty="0" smtClean="0"/>
              <a:t>Leger, </a:t>
            </a:r>
            <a:r>
              <a:rPr lang="en-US" dirty="0" err="1" smtClean="0"/>
              <a:t>Fernand</a:t>
            </a:r>
            <a:endParaRPr lang="en-US" dirty="0" smtClean="0"/>
          </a:p>
          <a:p>
            <a:r>
              <a:rPr lang="en-US" dirty="0" smtClean="0"/>
              <a:t>Woman in Red and Green</a:t>
            </a:r>
          </a:p>
          <a:p>
            <a:r>
              <a:rPr lang="en-US" dirty="0" smtClean="0"/>
              <a:t>1914</a:t>
            </a:r>
            <a:endParaRPr lang="en-US" dirty="0"/>
          </a:p>
        </p:txBody>
      </p:sp>
      <p:pic>
        <p:nvPicPr>
          <p:cNvPr id="17412" name="Picture 4" descr="http://www.tate.org.uk/collection/P/P04/P04819_9.jpg"/>
          <p:cNvPicPr>
            <a:picLocks noChangeAspect="1" noChangeArrowheads="1"/>
          </p:cNvPicPr>
          <p:nvPr/>
        </p:nvPicPr>
        <p:blipFill>
          <a:blip r:embed="rId3" cstate="print"/>
          <a:srcRect/>
          <a:stretch>
            <a:fillRect/>
          </a:stretch>
        </p:blipFill>
        <p:spPr bwMode="auto">
          <a:xfrm>
            <a:off x="4800600" y="685800"/>
            <a:ext cx="3228975" cy="4876800"/>
          </a:xfrm>
          <a:prstGeom prst="rect">
            <a:avLst/>
          </a:prstGeom>
          <a:noFill/>
        </p:spPr>
      </p:pic>
      <p:sp>
        <p:nvSpPr>
          <p:cNvPr id="6" name="Rectangle 5"/>
          <p:cNvSpPr/>
          <p:nvPr/>
        </p:nvSpPr>
        <p:spPr>
          <a:xfrm>
            <a:off x="4038600" y="5715000"/>
            <a:ext cx="4572000" cy="646331"/>
          </a:xfrm>
          <a:prstGeom prst="rect">
            <a:avLst/>
          </a:prstGeom>
        </p:spPr>
        <p:txBody>
          <a:bodyPr>
            <a:spAutoFit/>
          </a:bodyPr>
          <a:lstStyle/>
          <a:p>
            <a:r>
              <a:rPr lang="en-US" dirty="0" smtClean="0"/>
              <a:t>Sir Eduardo </a:t>
            </a:r>
            <a:r>
              <a:rPr lang="en-US" dirty="0" err="1" smtClean="0"/>
              <a:t>Paolozzi</a:t>
            </a:r>
            <a:r>
              <a:rPr lang="en-US" dirty="0" smtClean="0"/>
              <a:t> (English, 1924-2005), </a:t>
            </a:r>
            <a:r>
              <a:rPr lang="en-US" i="1" dirty="0" smtClean="0"/>
              <a:t>from "Moonstrips Empire News", [no title]</a:t>
            </a:r>
            <a:r>
              <a:rPr lang="en-US" dirty="0" smtClean="0"/>
              <a:t>, 1967</a:t>
            </a:r>
            <a:endParaRPr lang="en-US" dirty="0"/>
          </a:p>
        </p:txBody>
      </p:sp>
    </p:spTree>
    <p:extLst>
      <p:ext uri="{BB962C8B-B14F-4D97-AF65-F5344CB8AC3E}">
        <p14:creationId xmlns:p14="http://schemas.microsoft.com/office/powerpoint/2010/main" val="202615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 Music - Paul Klee"/>
          <p:cNvPicPr>
            <a:picLocks noChangeAspect="1" noChangeArrowheads="1"/>
          </p:cNvPicPr>
          <p:nvPr/>
        </p:nvPicPr>
        <p:blipFill>
          <a:blip r:embed="rId3" cstate="print"/>
          <a:srcRect/>
          <a:stretch>
            <a:fillRect/>
          </a:stretch>
        </p:blipFill>
        <p:spPr bwMode="auto">
          <a:xfrm>
            <a:off x="762000" y="228600"/>
            <a:ext cx="2485861" cy="2514599"/>
          </a:xfrm>
          <a:prstGeom prst="rect">
            <a:avLst/>
          </a:prstGeom>
          <a:noFill/>
        </p:spPr>
      </p:pic>
      <p:sp>
        <p:nvSpPr>
          <p:cNvPr id="7" name="TextBox 6"/>
          <p:cNvSpPr txBox="1"/>
          <p:nvPr/>
        </p:nvSpPr>
        <p:spPr>
          <a:xfrm>
            <a:off x="3200400" y="871836"/>
            <a:ext cx="1600200" cy="276999"/>
          </a:xfrm>
          <a:prstGeom prst="rect">
            <a:avLst/>
          </a:prstGeom>
          <a:noFill/>
        </p:spPr>
        <p:txBody>
          <a:bodyPr wrap="square" rtlCol="0">
            <a:spAutoFit/>
          </a:bodyPr>
          <a:lstStyle/>
          <a:p>
            <a:r>
              <a:rPr lang="en-US" sz="1200" i="1" dirty="0" err="1" smtClean="0"/>
              <a:t>Baloon</a:t>
            </a:r>
            <a:r>
              <a:rPr lang="en-US" sz="1200" i="1" dirty="0" smtClean="0"/>
              <a:t>, </a:t>
            </a:r>
            <a:r>
              <a:rPr lang="en-US" sz="1200" dirty="0" smtClean="0"/>
              <a:t>1932</a:t>
            </a:r>
            <a:endParaRPr lang="en-US" sz="1200" dirty="0"/>
          </a:p>
        </p:txBody>
      </p:sp>
      <p:pic>
        <p:nvPicPr>
          <p:cNvPr id="4" name="Picture 2" descr="The Rose Garden">
            <a:hlinkClick r:id="rId4"/>
          </p:cNvPr>
          <p:cNvPicPr>
            <a:picLocks noChangeAspect="1" noChangeArrowheads="1"/>
          </p:cNvPicPr>
          <p:nvPr/>
        </p:nvPicPr>
        <p:blipFill>
          <a:blip r:embed="rId5" cstate="print"/>
          <a:srcRect/>
          <a:stretch>
            <a:fillRect/>
          </a:stretch>
        </p:blipFill>
        <p:spPr bwMode="auto">
          <a:xfrm>
            <a:off x="436098" y="3292244"/>
            <a:ext cx="2951328" cy="3436189"/>
          </a:xfrm>
          <a:prstGeom prst="rect">
            <a:avLst/>
          </a:prstGeom>
          <a:noFill/>
        </p:spPr>
      </p:pic>
      <p:sp>
        <p:nvSpPr>
          <p:cNvPr id="5" name="Rectangle 4"/>
          <p:cNvSpPr/>
          <p:nvPr/>
        </p:nvSpPr>
        <p:spPr>
          <a:xfrm>
            <a:off x="589128" y="3015245"/>
            <a:ext cx="2971800" cy="276999"/>
          </a:xfrm>
          <a:prstGeom prst="rect">
            <a:avLst/>
          </a:prstGeom>
        </p:spPr>
        <p:txBody>
          <a:bodyPr wrap="square">
            <a:spAutoFit/>
          </a:bodyPr>
          <a:lstStyle/>
          <a:p>
            <a:r>
              <a:rPr lang="en-US" sz="1200" i="1" dirty="0" smtClean="0"/>
              <a:t>The Rose Garden, </a:t>
            </a:r>
            <a:r>
              <a:rPr lang="en-US" sz="1200" dirty="0" smtClean="0"/>
              <a:t>1920</a:t>
            </a:r>
          </a:p>
        </p:txBody>
      </p:sp>
      <p:pic>
        <p:nvPicPr>
          <p:cNvPr id="6" name="Picture 2" descr="Blaue Nacht"/>
          <p:cNvPicPr>
            <a:picLocks noChangeAspect="1" noChangeArrowheads="1"/>
          </p:cNvPicPr>
          <p:nvPr/>
        </p:nvPicPr>
        <p:blipFill>
          <a:blip r:embed="rId6" cstate="print"/>
          <a:srcRect/>
          <a:stretch>
            <a:fillRect/>
          </a:stretch>
        </p:blipFill>
        <p:spPr bwMode="auto">
          <a:xfrm>
            <a:off x="4495800" y="68707"/>
            <a:ext cx="4339429" cy="2898919"/>
          </a:xfrm>
          <a:prstGeom prst="rect">
            <a:avLst/>
          </a:prstGeom>
          <a:noFill/>
        </p:spPr>
      </p:pic>
      <p:sp>
        <p:nvSpPr>
          <p:cNvPr id="8" name="Rectangle 7"/>
          <p:cNvSpPr/>
          <p:nvPr/>
        </p:nvSpPr>
        <p:spPr>
          <a:xfrm>
            <a:off x="5562600" y="3000408"/>
            <a:ext cx="4572000" cy="276999"/>
          </a:xfrm>
          <a:prstGeom prst="rect">
            <a:avLst/>
          </a:prstGeom>
        </p:spPr>
        <p:txBody>
          <a:bodyPr>
            <a:spAutoFit/>
          </a:bodyPr>
          <a:lstStyle/>
          <a:p>
            <a:r>
              <a:rPr lang="en-US" sz="1200" b="1" dirty="0" err="1" smtClean="0"/>
              <a:t>Blaue</a:t>
            </a:r>
            <a:r>
              <a:rPr lang="en-US" sz="1200" b="1" dirty="0" smtClean="0"/>
              <a:t> </a:t>
            </a:r>
            <a:r>
              <a:rPr lang="en-US" sz="1200" b="1" dirty="0" err="1" smtClean="0"/>
              <a:t>Nacht</a:t>
            </a:r>
            <a:r>
              <a:rPr lang="en-US" sz="1200" b="1" dirty="0" smtClean="0"/>
              <a:t>,  1937</a:t>
            </a:r>
          </a:p>
        </p:txBody>
      </p:sp>
      <p:pic>
        <p:nvPicPr>
          <p:cNvPr id="9" name="Picture 6" descr="Crystal Gradation">
            <a:hlinkClick r:id="rId7"/>
          </p:cNvPr>
          <p:cNvPicPr>
            <a:picLocks noChangeAspect="1" noChangeArrowheads="1"/>
          </p:cNvPicPr>
          <p:nvPr/>
        </p:nvPicPr>
        <p:blipFill>
          <a:blip r:embed="rId8" cstate="print"/>
          <a:srcRect/>
          <a:stretch>
            <a:fillRect/>
          </a:stretch>
        </p:blipFill>
        <p:spPr bwMode="auto">
          <a:xfrm>
            <a:off x="4800600" y="4717553"/>
            <a:ext cx="1364838" cy="1774290"/>
          </a:xfrm>
          <a:prstGeom prst="rect">
            <a:avLst/>
          </a:prstGeom>
          <a:noFill/>
        </p:spPr>
      </p:pic>
      <p:pic>
        <p:nvPicPr>
          <p:cNvPr id="10" name="Picture 4" descr="Siblings"/>
          <p:cNvPicPr>
            <a:picLocks noChangeAspect="1" noChangeArrowheads="1"/>
          </p:cNvPicPr>
          <p:nvPr/>
        </p:nvPicPr>
        <p:blipFill>
          <a:blip r:embed="rId9" cstate="print"/>
          <a:srcRect/>
          <a:stretch>
            <a:fillRect/>
          </a:stretch>
        </p:blipFill>
        <p:spPr bwMode="auto">
          <a:xfrm>
            <a:off x="7239000" y="4601120"/>
            <a:ext cx="1169589" cy="1890723"/>
          </a:xfrm>
          <a:prstGeom prst="rect">
            <a:avLst/>
          </a:prstGeom>
          <a:noFill/>
        </p:spPr>
      </p:pic>
      <p:sp>
        <p:nvSpPr>
          <p:cNvPr id="2" name="Rectangle 1"/>
          <p:cNvSpPr/>
          <p:nvPr/>
        </p:nvSpPr>
        <p:spPr>
          <a:xfrm>
            <a:off x="3841338" y="3277407"/>
            <a:ext cx="4572000" cy="1477328"/>
          </a:xfrm>
          <a:prstGeom prst="rect">
            <a:avLst/>
          </a:prstGeom>
        </p:spPr>
        <p:txBody>
          <a:bodyPr>
            <a:spAutoFit/>
          </a:bodyPr>
          <a:lstStyle/>
          <a:p>
            <a:r>
              <a:rPr lang="en-US" dirty="0" smtClean="0"/>
              <a:t>Paul Klee was a  famous Swiss-German artist known for the fine lines, pattern and playful geometry in his childlike watercolors and illustrations that incorporated repeated colors and shapes.</a:t>
            </a:r>
            <a:endParaRPr lang="en-US" dirty="0"/>
          </a:p>
        </p:txBody>
      </p:sp>
    </p:spTree>
    <p:extLst>
      <p:ext uri="{BB962C8B-B14F-4D97-AF65-F5344CB8AC3E}">
        <p14:creationId xmlns:p14="http://schemas.microsoft.com/office/powerpoint/2010/main" val="319860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eg. of year Paul-Klee-art-lesson-galler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471041" y="-381000"/>
            <a:ext cx="5619750" cy="9525000"/>
          </a:xfrm>
          <a:prstGeom prst="rect">
            <a:avLst/>
          </a:prstGeom>
          <a:noFill/>
          <a:ln>
            <a:noFill/>
          </a:ln>
        </p:spPr>
      </p:pic>
      <p:sp>
        <p:nvSpPr>
          <p:cNvPr id="2" name="Title 1"/>
          <p:cNvSpPr>
            <a:spLocks noGrp="1"/>
          </p:cNvSpPr>
          <p:nvPr>
            <p:ph type="title"/>
          </p:nvPr>
        </p:nvSpPr>
        <p:spPr/>
        <p:txBody>
          <a:bodyPr>
            <a:normAutofit fontScale="90000"/>
          </a:bodyPr>
          <a:lstStyle/>
          <a:p>
            <a:pPr algn="l"/>
            <a:r>
              <a:rPr lang="en-US" b="1" dirty="0" smtClean="0"/>
              <a:t>City-</a:t>
            </a:r>
            <a:r>
              <a:rPr lang="en-US" b="1" dirty="0" err="1" smtClean="0"/>
              <a:t>Scapes</a:t>
            </a:r>
            <a:r>
              <a:rPr lang="en-US" b="1" dirty="0" smtClean="0"/>
              <a:t> </a:t>
            </a:r>
            <a:br>
              <a:rPr lang="en-US" b="1" dirty="0" smtClean="0"/>
            </a:br>
            <a:r>
              <a:rPr lang="en-US" b="1" i="1" dirty="0" smtClean="0"/>
              <a:t>a la Klee</a:t>
            </a:r>
            <a:endParaRPr lang="en-US" b="1" i="1" dirty="0"/>
          </a:p>
        </p:txBody>
      </p:sp>
      <p:sp>
        <p:nvSpPr>
          <p:cNvPr id="5" name="Rectangle 4"/>
          <p:cNvSpPr/>
          <p:nvPr/>
        </p:nvSpPr>
        <p:spPr>
          <a:xfrm>
            <a:off x="422165" y="1524000"/>
            <a:ext cx="6207235" cy="923330"/>
          </a:xfrm>
          <a:prstGeom prst="rect">
            <a:avLst/>
          </a:prstGeom>
          <a:solidFill>
            <a:srgbClr val="FFC000"/>
          </a:solidFill>
        </p:spPr>
        <p:txBody>
          <a:bodyPr wrap="square">
            <a:spAutoFit/>
          </a:bodyPr>
          <a:lstStyle/>
          <a:p>
            <a:r>
              <a:rPr lang="en-US" dirty="0" smtClean="0"/>
              <a:t>Create cityscapes </a:t>
            </a:r>
            <a:r>
              <a:rPr lang="en-US" dirty="0"/>
              <a:t>in the style of Paul Klee. </a:t>
            </a:r>
            <a:r>
              <a:rPr lang="en-US" dirty="0" smtClean="0"/>
              <a:t>Use </a:t>
            </a:r>
            <a:r>
              <a:rPr lang="en-US" dirty="0"/>
              <a:t>rulers to draw building shapes and then </a:t>
            </a:r>
            <a:r>
              <a:rPr lang="en-US" dirty="0" smtClean="0"/>
              <a:t>create </a:t>
            </a:r>
            <a:r>
              <a:rPr lang="en-US" dirty="0"/>
              <a:t>lines </a:t>
            </a:r>
            <a:r>
              <a:rPr lang="en-US" dirty="0" smtClean="0"/>
              <a:t>patterns </a:t>
            </a:r>
            <a:r>
              <a:rPr lang="en-US" dirty="0"/>
              <a:t>inside each </a:t>
            </a:r>
            <a:r>
              <a:rPr lang="en-US" dirty="0" smtClean="0"/>
              <a:t>building to represent a multiplication sentence.</a:t>
            </a:r>
            <a:endParaRPr lang="en-US" dirty="0"/>
          </a:p>
        </p:txBody>
      </p:sp>
      <p:sp>
        <p:nvSpPr>
          <p:cNvPr id="6" name="Rectangle 5"/>
          <p:cNvSpPr/>
          <p:nvPr/>
        </p:nvSpPr>
        <p:spPr>
          <a:xfrm>
            <a:off x="990600" y="3048000"/>
            <a:ext cx="7162800" cy="646331"/>
          </a:xfrm>
          <a:prstGeom prst="rect">
            <a:avLst/>
          </a:prstGeom>
        </p:spPr>
        <p:txBody>
          <a:bodyPr wrap="square">
            <a:spAutoFit/>
          </a:bodyPr>
          <a:lstStyle/>
          <a:p>
            <a:r>
              <a:rPr lang="en-US" dirty="0"/>
              <a:t/>
            </a:r>
            <a:br>
              <a:rPr lang="en-US" dirty="0"/>
            </a:br>
            <a:endParaRPr lang="en-US" dirty="0"/>
          </a:p>
        </p:txBody>
      </p:sp>
      <p:grpSp>
        <p:nvGrpSpPr>
          <p:cNvPr id="8" name="Group 2"/>
          <p:cNvGrpSpPr>
            <a:grpSpLocks/>
          </p:cNvGrpSpPr>
          <p:nvPr/>
        </p:nvGrpSpPr>
        <p:grpSpPr bwMode="auto">
          <a:xfrm>
            <a:off x="533400" y="2895600"/>
            <a:ext cx="6553200" cy="2362200"/>
            <a:chOff x="840" y="1428"/>
            <a:chExt cx="10440" cy="3720"/>
          </a:xfrm>
        </p:grpSpPr>
        <p:sp>
          <p:nvSpPr>
            <p:cNvPr id="9" name="Text Box 3"/>
            <p:cNvSpPr txBox="1">
              <a:spLocks noChangeArrowheads="1"/>
            </p:cNvSpPr>
            <p:nvPr/>
          </p:nvSpPr>
          <p:spPr bwMode="auto">
            <a:xfrm>
              <a:off x="840" y="1428"/>
              <a:ext cx="1680" cy="3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Use your ruler to draw tall buildings</a:t>
              </a:r>
              <a:r>
                <a:rPr kumimoji="0" lang="en-US" sz="1200" b="1" i="0" u="none" strike="noStrike" cap="none" normalizeH="0" dirty="0" smtClean="0">
                  <a:ln>
                    <a:noFill/>
                  </a:ln>
                  <a:solidFill>
                    <a:schemeClr val="tx1"/>
                  </a:solidFill>
                  <a:effectLst/>
                  <a:latin typeface="Arial" pitchFamily="34" charset="0"/>
                  <a:cs typeface="Arial" pitchFamily="34" charset="0"/>
                </a:rPr>
                <a:t> in a city scape.</a:t>
              </a:r>
              <a:endParaRPr lang="en-US" sz="1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4"/>
            <p:cNvSpPr txBox="1">
              <a:spLocks noChangeArrowheads="1"/>
            </p:cNvSpPr>
            <p:nvPr/>
          </p:nvSpPr>
          <p:spPr bwMode="auto">
            <a:xfrm>
              <a:off x="3120" y="1428"/>
              <a:ext cx="1800" cy="3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a:t>
              </a:r>
            </a:p>
            <a:p>
              <a:pPr lvl="0" fontAlgn="base">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cs typeface="Arial" pitchFamily="34" charset="0"/>
                </a:rPr>
                <a:t>On each building include an array </a:t>
              </a:r>
              <a:r>
                <a:rPr lang="en-US" sz="1200" dirty="0" smtClean="0"/>
                <a:t>using windows, shapes, colors or items in/on the building or items in the sky.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5"/>
            <p:cNvSpPr txBox="1">
              <a:spLocks noChangeArrowheads="1"/>
            </p:cNvSpPr>
            <p:nvPr/>
          </p:nvSpPr>
          <p:spPr bwMode="auto">
            <a:xfrm>
              <a:off x="5520" y="1428"/>
              <a:ext cx="1680" cy="3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3.</a:t>
              </a:r>
              <a:endParaRPr lang="en-US" sz="1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Add color to</a:t>
              </a:r>
              <a:r>
                <a:rPr kumimoji="0" lang="en-US" sz="1200" b="0" i="0" u="none" strike="noStrike" cap="none" normalizeH="0" dirty="0" smtClean="0">
                  <a:ln>
                    <a:noFill/>
                  </a:ln>
                  <a:solidFill>
                    <a:schemeClr val="tx1"/>
                  </a:solidFill>
                  <a:effectLst/>
                  <a:latin typeface="Arial" pitchFamily="34" charset="0"/>
                  <a:cs typeface="Arial" pitchFamily="34" charset="0"/>
                </a:rPr>
                <a:t> your buildings to create additional patterns  in the Paul Klee style with oil pastel crayons.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7680" y="1428"/>
              <a:ext cx="1560" cy="31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4.</a:t>
              </a:r>
            </a:p>
            <a:p>
              <a:pPr fontAlgn="base">
                <a:spcBef>
                  <a:spcPct val="0"/>
                </a:spcBef>
                <a:spcAft>
                  <a:spcPct val="0"/>
                </a:spcAft>
              </a:pPr>
              <a:r>
                <a:rPr lang="en-US" sz="1200" dirty="0" smtClean="0">
                  <a:latin typeface="Arial" pitchFamily="34" charset="0"/>
                  <a:cs typeface="Arial" pitchFamily="34" charset="0"/>
                </a:rPr>
                <a:t>Complete a chart describing your art using multiplication sentences.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9720" y="1428"/>
              <a:ext cx="1560" cy="3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cs typeface="Arial" pitchFamily="34" charset="0"/>
                </a:rPr>
                <a:t>Sign and title your artwork.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flipV="1">
              <a:off x="4920" y="3168"/>
              <a:ext cx="48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p:nvSpPr>
          <p:spPr bwMode="auto">
            <a:xfrm flipV="1">
              <a:off x="2520" y="3168"/>
              <a:ext cx="6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flipV="1">
              <a:off x="7200" y="3168"/>
              <a:ext cx="48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 name="Line 11"/>
            <p:cNvSpPr>
              <a:spLocks noChangeShapeType="1"/>
            </p:cNvSpPr>
            <p:nvPr/>
          </p:nvSpPr>
          <p:spPr bwMode="auto">
            <a:xfrm flipV="1">
              <a:off x="9240" y="3168"/>
              <a:ext cx="48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 Box 7"/>
          <p:cNvSpPr txBox="1">
            <a:spLocks noChangeArrowheads="1"/>
          </p:cNvSpPr>
          <p:nvPr/>
        </p:nvSpPr>
        <p:spPr bwMode="auto">
          <a:xfrm>
            <a:off x="1371600" y="5791200"/>
            <a:ext cx="6172200" cy="609600"/>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cs typeface="Arial" pitchFamily="34" charset="0"/>
              </a:rPr>
              <a:t>Take a gallery walk of your classmates  work and try to discover the sentence they wrote.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924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RK6fgiVOSm0/URxiqPfCwEI/AAAAAAAAN-I/S-oOI59avVU/s1600/array+cit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89317"/>
            <a:ext cx="5943600" cy="5079365"/>
          </a:xfrm>
          <a:prstGeom prst="rect">
            <a:avLst/>
          </a:prstGeom>
          <a:noFill/>
          <a:ln>
            <a:noFill/>
          </a:ln>
        </p:spPr>
      </p:pic>
    </p:spTree>
    <p:extLst>
      <p:ext uri="{BB962C8B-B14F-4D97-AF65-F5344CB8AC3E}">
        <p14:creationId xmlns:p14="http://schemas.microsoft.com/office/powerpoint/2010/main" val="145949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320</Words>
  <Application>Microsoft Office PowerPoint</Application>
  <PresentationFormat>On-screen Show (4:3)</PresentationFormat>
  <Paragraphs>37</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attern</vt:lpstr>
      <vt:lpstr>PowerPoint Presentation</vt:lpstr>
      <vt:lpstr>PowerPoint Presentation</vt:lpstr>
      <vt:lpstr>City-Scapes  a la Klee</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pklos</dc:creator>
  <cp:lastModifiedBy>SDTC-WS2</cp:lastModifiedBy>
  <cp:revision>7</cp:revision>
  <dcterms:created xsi:type="dcterms:W3CDTF">2014-02-03T17:59:46Z</dcterms:created>
  <dcterms:modified xsi:type="dcterms:W3CDTF">2015-07-14T12:50:42Z</dcterms:modified>
</cp:coreProperties>
</file>