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5" r:id="rId2"/>
    <p:sldId id="261" r:id="rId3"/>
    <p:sldId id="256" r:id="rId4"/>
    <p:sldId id="258" r:id="rId5"/>
    <p:sldId id="260" r:id="rId6"/>
    <p:sldId id="264" r:id="rId7"/>
    <p:sldId id="26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278" autoAdjust="0"/>
  </p:normalViewPr>
  <p:slideViewPr>
    <p:cSldViewPr>
      <p:cViewPr varScale="1">
        <p:scale>
          <a:sx n="72" d="100"/>
          <a:sy n="72" d="100"/>
        </p:scale>
        <p:origin x="191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87DBC6-F3A2-4DCA-913C-0E424D07EDA5}" type="datetimeFigureOut">
              <a:rPr lang="en-US" smtClean="0"/>
              <a:pPr/>
              <a:t>6/25/2015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704D15-D752-4DAE-94EE-B4AD8F85D433}" type="slidenum">
              <a:rPr lang="en-US" smtClean="0"/>
              <a:pPr/>
              <a:t>‹#›</a:t>
            </a:fld>
            <a:endParaRPr lang="en-US"/>
          </a:p>
        </p:txBody>
      </p:sp>
    </p:spTree>
    <p:extLst>
      <p:ext uri="{BB962C8B-B14F-4D97-AF65-F5344CB8AC3E}">
        <p14:creationId xmlns:p14="http://schemas.microsoft.com/office/powerpoint/2010/main" val="1692822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n.wikipedia.org/wiki/Abstract_art"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en.wikipedia.org/wiki/Music"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What is an artist?” And, "What does an artist do?” The objective is for the students to be led to their own realization that original, and sometimes strange, ideas come from the artist’s imagination. Typical responses from the students were that artists "make things," and artists sing, write stories, paint, draw, build, dance, compose music, etc. One</a:t>
            </a:r>
          </a:p>
          <a:p>
            <a:r>
              <a:rPr lang="en-US" sz="1200" kern="1200" baseline="0" dirty="0" smtClean="0">
                <a:solidFill>
                  <a:schemeClr val="tx1"/>
                </a:solidFill>
                <a:latin typeface="+mn-lt"/>
                <a:ea typeface="+mn-ea"/>
                <a:cs typeface="+mn-cs"/>
              </a:rPr>
              <a:t>student responded that special artists also invent things. Lead the students to conclude that all artists have to learn to use skills to make their art better. Another important is that if an idea doesn't work right or doesn't sound right or doesn't look right, it is not necessarily a bad idea. If our ideas are not to our satisfaction, we may need to work hard to make them better. Sometimes we are more artists, and sometimes we are more</a:t>
            </a:r>
          </a:p>
          <a:p>
            <a:r>
              <a:rPr lang="en-US" sz="1200" kern="1200" baseline="0" dirty="0" smtClean="0">
                <a:solidFill>
                  <a:schemeClr val="tx1"/>
                </a:solidFill>
                <a:latin typeface="+mn-lt"/>
                <a:ea typeface="+mn-ea"/>
                <a:cs typeface="+mn-cs"/>
              </a:rPr>
              <a:t>scientists or mathematicians. N</a:t>
            </a:r>
            <a:r>
              <a:rPr lang="en-US" dirty="0" smtClean="0"/>
              <a:t>on-representational painter, Piet Mondrian’s art evolved over his lifetime into his own unique style, which he coined “neo-</a:t>
            </a:r>
            <a:r>
              <a:rPr lang="en-US" dirty="0" err="1" smtClean="0"/>
              <a:t>plasticism</a:t>
            </a:r>
            <a:r>
              <a:rPr lang="en-US" dirty="0" smtClean="0"/>
              <a:t>.” This art was not based on outside artistic influences or on typical techniques, but was instead Mondrian’s interpretation of his deeply felt philosophical beliefs</a:t>
            </a:r>
            <a:endParaRPr lang="en-US" dirty="0"/>
          </a:p>
        </p:txBody>
      </p:sp>
      <p:sp>
        <p:nvSpPr>
          <p:cNvPr id="4" name="Slide Number Placeholder 3"/>
          <p:cNvSpPr>
            <a:spLocks noGrp="1"/>
          </p:cNvSpPr>
          <p:nvPr>
            <p:ph type="sldNum" sz="quarter" idx="10"/>
          </p:nvPr>
        </p:nvSpPr>
        <p:spPr/>
        <p:txBody>
          <a:bodyPr/>
          <a:lstStyle/>
          <a:p>
            <a:fld id="{7F704D15-D752-4DAE-94EE-B4AD8F85D433}" type="slidenum">
              <a:rPr lang="en-US" smtClean="0"/>
              <a:pPr/>
              <a:t>1</a:t>
            </a:fld>
            <a:endParaRPr lang="en-US"/>
          </a:p>
        </p:txBody>
      </p:sp>
    </p:spTree>
    <p:extLst>
      <p:ext uri="{BB962C8B-B14F-4D97-AF65-F5344CB8AC3E}">
        <p14:creationId xmlns:p14="http://schemas.microsoft.com/office/powerpoint/2010/main" val="1564594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704D15-D752-4DAE-94EE-B4AD8F85D433}" type="slidenum">
              <a:rPr lang="en-US" smtClean="0"/>
              <a:pPr/>
              <a:t>2</a:t>
            </a:fld>
            <a:endParaRPr lang="en-US"/>
          </a:p>
        </p:txBody>
      </p:sp>
    </p:spTree>
    <p:extLst>
      <p:ext uri="{BB962C8B-B14F-4D97-AF65-F5344CB8AC3E}">
        <p14:creationId xmlns:p14="http://schemas.microsoft.com/office/powerpoint/2010/main" val="3740284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Geometric abstraction</a:t>
            </a:r>
            <a:r>
              <a:rPr lang="en-US" dirty="0" smtClean="0"/>
              <a:t> is a form of </a:t>
            </a:r>
            <a:r>
              <a:rPr lang="en-US" dirty="0" smtClean="0">
                <a:hlinkClick r:id="rId3" tooltip="Abstract art"/>
              </a:rPr>
              <a:t>abstract art</a:t>
            </a:r>
            <a:r>
              <a:rPr lang="en-US" dirty="0" smtClean="0"/>
              <a:t> based on the use of geometric forms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Abstract art has also historically been likened to </a:t>
            </a:r>
            <a:r>
              <a:rPr lang="en-US" dirty="0" smtClean="0">
                <a:hlinkClick r:id="rId4" tooltip="Music"/>
              </a:rPr>
              <a:t>music</a:t>
            </a:r>
            <a:r>
              <a:rPr lang="en-US" dirty="0" smtClean="0"/>
              <a:t> in its ability to convey emotional or expressive feelings and ideas without relying on something objective. </a:t>
            </a:r>
          </a:p>
          <a:p>
            <a:endParaRPr lang="en-US" dirty="0"/>
          </a:p>
        </p:txBody>
      </p:sp>
      <p:sp>
        <p:nvSpPr>
          <p:cNvPr id="4" name="Slide Number Placeholder 3"/>
          <p:cNvSpPr>
            <a:spLocks noGrp="1"/>
          </p:cNvSpPr>
          <p:nvPr>
            <p:ph type="sldNum" sz="quarter" idx="10"/>
          </p:nvPr>
        </p:nvSpPr>
        <p:spPr/>
        <p:txBody>
          <a:bodyPr/>
          <a:lstStyle/>
          <a:p>
            <a:fld id="{7F704D15-D752-4DAE-94EE-B4AD8F85D433}" type="slidenum">
              <a:rPr lang="en-US" smtClean="0"/>
              <a:pPr/>
              <a:t>3</a:t>
            </a:fld>
            <a:endParaRPr lang="en-US"/>
          </a:p>
        </p:txBody>
      </p:sp>
    </p:spTree>
    <p:extLst>
      <p:ext uri="{BB962C8B-B14F-4D97-AF65-F5344CB8AC3E}">
        <p14:creationId xmlns:p14="http://schemas.microsoft.com/office/powerpoint/2010/main" val="2342441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Piet Mondrian-(1872-1944)</a:t>
            </a:r>
            <a:br>
              <a:rPr lang="en-US" dirty="0" smtClean="0"/>
            </a:br>
            <a:r>
              <a:rPr lang="en-US" b="1" dirty="0" smtClean="0"/>
              <a:t>Pieter </a:t>
            </a:r>
            <a:r>
              <a:rPr lang="en-US" b="1" dirty="0" err="1" smtClean="0"/>
              <a:t>Cornelis</a:t>
            </a:r>
            <a:r>
              <a:rPr lang="en-US" b="1" dirty="0" smtClean="0"/>
              <a:t> “Piet” </a:t>
            </a:r>
            <a:r>
              <a:rPr lang="en-US" b="1" dirty="0" err="1" smtClean="0"/>
              <a:t>Mondriaan</a:t>
            </a:r>
            <a:r>
              <a:rPr lang="en-US" dirty="0" smtClean="0"/>
              <a:t>, was a Dutch painter and a follower of the Bauhaus.  HE was also an important contributor to the De </a:t>
            </a:r>
            <a:r>
              <a:rPr lang="en-US" dirty="0" err="1" smtClean="0"/>
              <a:t>Stijl</a:t>
            </a:r>
            <a:r>
              <a:rPr lang="en-US" dirty="0" smtClean="0"/>
              <a:t> art movement and group, which was founded by Theo van </a:t>
            </a:r>
            <a:r>
              <a:rPr lang="en-US" dirty="0" err="1" smtClean="0"/>
              <a:t>Doesburg</a:t>
            </a:r>
            <a:r>
              <a:rPr lang="en-US" dirty="0" smtClean="0"/>
              <a:t>. He evolved a non-representational form which he termed Neo-</a:t>
            </a:r>
            <a:r>
              <a:rPr lang="en-US" dirty="0" err="1" smtClean="0"/>
              <a:t>Plasticism</a:t>
            </a:r>
            <a:r>
              <a:rPr lang="en-US" dirty="0" smtClean="0"/>
              <a:t>. This consisted of white ground, upon which was painted a grid of vertical and horizontal black lines and the three primary colors.</a:t>
            </a:r>
          </a:p>
          <a:p>
            <a:r>
              <a:rPr lang="en-US" dirty="0" smtClean="0"/>
              <a:t>Mondrian’s paintings are not composed of perfectly flat planes of color, as one might expect. Brush strokes are evident throughout, although they are subtle, and the artist appears to have used different techniques for the various </a:t>
            </a:r>
            <a:r>
              <a:rPr lang="en-US" dirty="0" err="1" smtClean="0"/>
              <a:t>elements.The</a:t>
            </a:r>
            <a:r>
              <a:rPr lang="en-US" dirty="0" smtClean="0"/>
              <a:t> black lines are the flattest elements, with the least amount of depth. The colored forms have the most obvious brush strokes, all running in one direction. Most interesting, however, are the white forms, which clearly have been painted in layers, using brush strokes running in different directions. This generates a greater sense of depth in the white forms, as though they are overwhelming the lines and the colors, which indeed they were, as Mondrian’s paintings of this period came to be increasingly dominated by white </a:t>
            </a:r>
            <a:r>
              <a:rPr lang="en-US" dirty="0" err="1" smtClean="0"/>
              <a:t>space.His</a:t>
            </a:r>
            <a:r>
              <a:rPr lang="en-US" dirty="0" smtClean="0"/>
              <a:t> art and theory influenced the Bauhaus movement and the development of the International style in architecture. In 1940 he settled in New York City.</a:t>
            </a:r>
          </a:p>
          <a:p>
            <a:endParaRPr lang="en-US" dirty="0"/>
          </a:p>
        </p:txBody>
      </p:sp>
      <p:sp>
        <p:nvSpPr>
          <p:cNvPr id="4" name="Slide Number Placeholder 3"/>
          <p:cNvSpPr>
            <a:spLocks noGrp="1"/>
          </p:cNvSpPr>
          <p:nvPr>
            <p:ph type="sldNum" sz="quarter" idx="10"/>
          </p:nvPr>
        </p:nvSpPr>
        <p:spPr/>
        <p:txBody>
          <a:bodyPr/>
          <a:lstStyle/>
          <a:p>
            <a:fld id="{7F704D15-D752-4DAE-94EE-B4AD8F85D433}" type="slidenum">
              <a:rPr lang="en-US" smtClean="0"/>
              <a:pPr/>
              <a:t>4</a:t>
            </a:fld>
            <a:endParaRPr lang="en-US"/>
          </a:p>
        </p:txBody>
      </p:sp>
    </p:spTree>
    <p:extLst>
      <p:ext uri="{BB962C8B-B14F-4D97-AF65-F5344CB8AC3E}">
        <p14:creationId xmlns:p14="http://schemas.microsoft.com/office/powerpoint/2010/main" val="1020977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How many </a:t>
            </a:r>
            <a:r>
              <a:rPr lang="en-US" b="1" dirty="0" smtClean="0"/>
              <a:t>implied</a:t>
            </a:r>
            <a:r>
              <a:rPr lang="en-US" dirty="0" smtClean="0"/>
              <a:t> lines are there on this artwork?  How does that help us see the fractions?   What</a:t>
            </a:r>
            <a:r>
              <a:rPr lang="en-US" baseline="0" dirty="0" smtClean="0"/>
              <a:t> would it look like if all the implied lines were drawn in?  How could we divide the space to show 1/3 in the color red?</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How could we divide the space to show 1/2 in the color yellow? </a:t>
            </a:r>
            <a:endParaRPr lang="en-US" dirty="0" smtClean="0"/>
          </a:p>
          <a:p>
            <a:endParaRPr lang="en-US" dirty="0"/>
          </a:p>
        </p:txBody>
      </p:sp>
      <p:sp>
        <p:nvSpPr>
          <p:cNvPr id="4" name="Slide Number Placeholder 3"/>
          <p:cNvSpPr>
            <a:spLocks noGrp="1"/>
          </p:cNvSpPr>
          <p:nvPr>
            <p:ph type="sldNum" sz="quarter" idx="10"/>
          </p:nvPr>
        </p:nvSpPr>
        <p:spPr/>
        <p:txBody>
          <a:bodyPr/>
          <a:lstStyle/>
          <a:p>
            <a:fld id="{7F704D15-D752-4DAE-94EE-B4AD8F85D433}" type="slidenum">
              <a:rPr lang="en-US" smtClean="0"/>
              <a:pPr/>
              <a:t>6</a:t>
            </a:fld>
            <a:endParaRPr lang="en-US"/>
          </a:p>
        </p:txBody>
      </p:sp>
    </p:spTree>
    <p:extLst>
      <p:ext uri="{BB962C8B-B14F-4D97-AF65-F5344CB8AC3E}">
        <p14:creationId xmlns:p14="http://schemas.microsoft.com/office/powerpoint/2010/main" val="3235645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RESOURCE:  http://www.teachmaths-inthinking.co.uk/activities/the-art-of-fractions.htm</a:t>
            </a:r>
          </a:p>
          <a:p>
            <a:endParaRPr lang="en-US" smtClean="0"/>
          </a:p>
        </p:txBody>
      </p:sp>
      <p:sp>
        <p:nvSpPr>
          <p:cNvPr id="4" name="Slide Number Placeholder 3"/>
          <p:cNvSpPr>
            <a:spLocks noGrp="1"/>
          </p:cNvSpPr>
          <p:nvPr>
            <p:ph type="sldNum" sz="quarter" idx="10"/>
          </p:nvPr>
        </p:nvSpPr>
        <p:spPr/>
        <p:txBody>
          <a:bodyPr/>
          <a:lstStyle/>
          <a:p>
            <a:fld id="{7F704D15-D752-4DAE-94EE-B4AD8F85D433}" type="slidenum">
              <a:rPr lang="en-US" smtClean="0"/>
              <a:pPr/>
              <a:t>7</a:t>
            </a:fld>
            <a:endParaRPr lang="en-US"/>
          </a:p>
        </p:txBody>
      </p:sp>
    </p:spTree>
    <p:extLst>
      <p:ext uri="{BB962C8B-B14F-4D97-AF65-F5344CB8AC3E}">
        <p14:creationId xmlns:p14="http://schemas.microsoft.com/office/powerpoint/2010/main" val="2777017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042C29-D4F8-4AE9-AE5E-3BD6C9DBA04A}" type="datetimeFigureOut">
              <a:rPr lang="en-US" smtClean="0"/>
              <a:pPr/>
              <a:t>6/25/2015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37D74-4B85-4E9D-A908-01EF4A6D1BB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042C29-D4F8-4AE9-AE5E-3BD6C9DBA04A}" type="datetimeFigureOut">
              <a:rPr lang="en-US" smtClean="0"/>
              <a:pPr/>
              <a:t>6/25/2015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37D74-4B85-4E9D-A908-01EF4A6D1B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042C29-D4F8-4AE9-AE5E-3BD6C9DBA04A}" type="datetimeFigureOut">
              <a:rPr lang="en-US" smtClean="0"/>
              <a:pPr/>
              <a:t>6/25/2015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37D74-4B85-4E9D-A908-01EF4A6D1BB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042C29-D4F8-4AE9-AE5E-3BD6C9DBA04A}" type="datetimeFigureOut">
              <a:rPr lang="en-US" smtClean="0"/>
              <a:pPr/>
              <a:t>6/25/2015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37D74-4B85-4E9D-A908-01EF4A6D1B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042C29-D4F8-4AE9-AE5E-3BD6C9DBA04A}" type="datetimeFigureOut">
              <a:rPr lang="en-US" smtClean="0"/>
              <a:pPr/>
              <a:t>6/25/2015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37D74-4B85-4E9D-A908-01EF4A6D1BB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042C29-D4F8-4AE9-AE5E-3BD6C9DBA04A}" type="datetimeFigureOut">
              <a:rPr lang="en-US" smtClean="0"/>
              <a:pPr/>
              <a:t>6/25/2015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A37D74-4B85-4E9D-A908-01EF4A6D1B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042C29-D4F8-4AE9-AE5E-3BD6C9DBA04A}" type="datetimeFigureOut">
              <a:rPr lang="en-US" smtClean="0"/>
              <a:pPr/>
              <a:t>6/25/2015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A37D74-4B85-4E9D-A908-01EF4A6D1B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042C29-D4F8-4AE9-AE5E-3BD6C9DBA04A}" type="datetimeFigureOut">
              <a:rPr lang="en-US" smtClean="0"/>
              <a:pPr/>
              <a:t>6/25/2015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A37D74-4B85-4E9D-A908-01EF4A6D1B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042C29-D4F8-4AE9-AE5E-3BD6C9DBA04A}" type="datetimeFigureOut">
              <a:rPr lang="en-US" smtClean="0"/>
              <a:pPr/>
              <a:t>6/25/2015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A37D74-4B85-4E9D-A908-01EF4A6D1B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042C29-D4F8-4AE9-AE5E-3BD6C9DBA04A}" type="datetimeFigureOut">
              <a:rPr lang="en-US" smtClean="0"/>
              <a:pPr/>
              <a:t>6/25/2015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A37D74-4B85-4E9D-A908-01EF4A6D1B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042C29-D4F8-4AE9-AE5E-3BD6C9DBA04A}" type="datetimeFigureOut">
              <a:rPr lang="en-US" smtClean="0"/>
              <a:pPr/>
              <a:t>6/25/2015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A37D74-4B85-4E9D-A908-01EF4A6D1BB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042C29-D4F8-4AE9-AE5E-3BD6C9DBA04A}" type="datetimeFigureOut">
              <a:rPr lang="en-US" smtClean="0"/>
              <a:pPr/>
              <a:t>6/25/2015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A37D74-4B85-4E9D-A908-01EF4A6D1BB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oma.org/collection/artist.php?artist_id=4057"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3.jpeg"/><Relationship Id="rId7" Type="http://schemas.openxmlformats.org/officeDocument/2006/relationships/hyperlink" Target="http://www.nga.gov/fcgi-bin/timage_f?object=52614&amp;image=12621&amp;c=" TargetMode="External"/><Relationship Id="rId12"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5.gif"/><Relationship Id="rId11" Type="http://schemas.openxmlformats.org/officeDocument/2006/relationships/image" Target="../media/image8.gif"/><Relationship Id="rId5" Type="http://schemas.openxmlformats.org/officeDocument/2006/relationships/image" Target="../media/image4.jpeg"/><Relationship Id="rId10" Type="http://schemas.openxmlformats.org/officeDocument/2006/relationships/image" Target="../media/image7.jpeg"/><Relationship Id="rId4" Type="http://schemas.openxmlformats.org/officeDocument/2006/relationships/hyperlink" Target="http://www.artchive.com/artchive/m/mondrian/mondrian_blue_plane.jpg" TargetMode="External"/><Relationship Id="rId9" Type="http://schemas.openxmlformats.org/officeDocument/2006/relationships/image" Target="../media/image2.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moma.org/collection/artist.php?artist_id=4057"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4495800"/>
            <a:ext cx="4572000" cy="338554"/>
          </a:xfrm>
          <a:prstGeom prst="rect">
            <a:avLst/>
          </a:prstGeom>
        </p:spPr>
        <p:txBody>
          <a:bodyPr>
            <a:spAutoFit/>
          </a:bodyPr>
          <a:lstStyle/>
          <a:p>
            <a:r>
              <a:rPr lang="en-US" sz="800" b="1" i="1" dirty="0" smtClean="0"/>
              <a:t>Composition No. II, with Red and Blue</a:t>
            </a:r>
            <a:endParaRPr lang="en-US" sz="800" b="1" dirty="0" smtClean="0"/>
          </a:p>
          <a:p>
            <a:r>
              <a:rPr lang="en-US" sz="800" b="1" dirty="0" smtClean="0">
                <a:hlinkClick r:id="rId3" action="ppaction://hlinkfile"/>
              </a:rPr>
              <a:t>Piet Mondrian</a:t>
            </a:r>
            <a:r>
              <a:rPr lang="en-US" sz="800" b="1" dirty="0" smtClean="0"/>
              <a:t> (Dutch, 1872–1944)</a:t>
            </a:r>
            <a:endParaRPr lang="en-US" sz="800" b="1" dirty="0"/>
          </a:p>
        </p:txBody>
      </p:sp>
      <p:sp>
        <p:nvSpPr>
          <p:cNvPr id="9217" name="Rectangle 1"/>
          <p:cNvSpPr>
            <a:spLocks noChangeArrowheads="1"/>
          </p:cNvSpPr>
          <p:nvPr/>
        </p:nvSpPr>
        <p:spPr bwMode="auto">
          <a:xfrm>
            <a:off x="228600" y="-2286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aphicFrame>
        <p:nvGraphicFramePr>
          <p:cNvPr id="7" name="Table 6"/>
          <p:cNvGraphicFramePr>
            <a:graphicFrameLocks noGrp="1"/>
          </p:cNvGraphicFramePr>
          <p:nvPr/>
        </p:nvGraphicFramePr>
        <p:xfrm>
          <a:off x="304800" y="4876800"/>
          <a:ext cx="8458200" cy="1472184"/>
        </p:xfrm>
        <a:graphic>
          <a:graphicData uri="http://schemas.openxmlformats.org/drawingml/2006/table">
            <a:tbl>
              <a:tblPr/>
              <a:tblGrid>
                <a:gridCol w="2593635"/>
                <a:gridCol w="324204"/>
                <a:gridCol w="2701703"/>
                <a:gridCol w="324204"/>
                <a:gridCol w="2514454"/>
              </a:tblGrid>
              <a:tr h="723654">
                <a:tc>
                  <a:txBody>
                    <a:bodyPr/>
                    <a:lstStyle/>
                    <a:p>
                      <a:pPr marL="0" marR="0">
                        <a:lnSpc>
                          <a:spcPct val="115000"/>
                        </a:lnSpc>
                        <a:spcBef>
                          <a:spcPts val="0"/>
                        </a:spcBef>
                        <a:spcAft>
                          <a:spcPts val="0"/>
                        </a:spcAft>
                      </a:pPr>
                      <a:r>
                        <a:rPr lang="en-US" sz="1400" dirty="0">
                          <a:latin typeface="Berlin Sans FB Demi"/>
                          <a:ea typeface="Calibri"/>
                          <a:cs typeface="Times New Roman"/>
                        </a:rPr>
                        <a:t>CLAIM</a:t>
                      </a:r>
                      <a:endParaRPr lang="en-US" sz="1400" dirty="0">
                        <a:latin typeface="Calibri"/>
                        <a:ea typeface="Calibri"/>
                        <a:cs typeface="Times New Roman"/>
                      </a:endParaRPr>
                    </a:p>
                    <a:p>
                      <a:pPr marL="0" marR="0">
                        <a:lnSpc>
                          <a:spcPct val="115000"/>
                        </a:lnSpc>
                        <a:spcBef>
                          <a:spcPts val="0"/>
                        </a:spcBef>
                        <a:spcAft>
                          <a:spcPts val="0"/>
                        </a:spcAft>
                      </a:pPr>
                      <a:r>
                        <a:rPr lang="en-US" sz="1400" b="1" dirty="0">
                          <a:latin typeface="Calibri"/>
                          <a:ea typeface="Calibri"/>
                          <a:cs typeface="Times New Roman"/>
                        </a:rPr>
                        <a:t>Make a </a:t>
                      </a:r>
                      <a:r>
                        <a:rPr lang="en-US" sz="1400" b="1" i="1" u="sng" dirty="0">
                          <a:latin typeface="Calibri"/>
                          <a:ea typeface="Calibri"/>
                          <a:cs typeface="Times New Roman"/>
                        </a:rPr>
                        <a:t>claim</a:t>
                      </a:r>
                      <a:r>
                        <a:rPr lang="en-US" sz="1400" b="1" dirty="0">
                          <a:latin typeface="Calibri"/>
                          <a:ea typeface="Calibri"/>
                          <a:cs typeface="Times New Roman"/>
                        </a:rPr>
                        <a:t> about </a:t>
                      </a:r>
                      <a:r>
                        <a:rPr lang="en-US" sz="1400" b="1" dirty="0" smtClean="0">
                          <a:latin typeface="Calibri"/>
                          <a:ea typeface="Calibri"/>
                          <a:cs typeface="Times New Roman"/>
                        </a:rPr>
                        <a:t>the math</a:t>
                      </a:r>
                      <a:r>
                        <a:rPr lang="en-US" sz="1400" b="1" baseline="0" dirty="0" smtClean="0">
                          <a:latin typeface="Calibri"/>
                          <a:ea typeface="Calibri"/>
                          <a:cs typeface="Times New Roman"/>
                        </a:rPr>
                        <a:t> you see in </a:t>
                      </a:r>
                      <a:r>
                        <a:rPr lang="en-US" sz="1400" b="1" baseline="0" dirty="0" err="1" smtClean="0">
                          <a:latin typeface="Calibri"/>
                          <a:ea typeface="Calibri"/>
                          <a:cs typeface="Times New Roman"/>
                        </a:rPr>
                        <a:t>Mondiran’s</a:t>
                      </a:r>
                      <a:r>
                        <a:rPr lang="en-US" sz="1400" b="1" baseline="0" dirty="0" smtClean="0">
                          <a:latin typeface="Calibri"/>
                          <a:ea typeface="Calibri"/>
                          <a:cs typeface="Times New Roman"/>
                        </a:rPr>
                        <a:t> </a:t>
                      </a:r>
                      <a:r>
                        <a:rPr lang="en-US" sz="1400" b="1" dirty="0" smtClean="0">
                          <a:latin typeface="Calibri"/>
                          <a:ea typeface="Calibri"/>
                          <a:cs typeface="Times New Roman"/>
                        </a:rPr>
                        <a:t>artwork.</a:t>
                      </a:r>
                      <a:endParaRPr lang="en-US" sz="1400" dirty="0">
                        <a:latin typeface="Calibri"/>
                        <a:ea typeface="Calibri"/>
                        <a:cs typeface="Times New Roman"/>
                      </a:endParaRPr>
                    </a:p>
                    <a:p>
                      <a:pPr marL="0" marR="0">
                        <a:lnSpc>
                          <a:spcPct val="115000"/>
                        </a:lnSpc>
                        <a:spcBef>
                          <a:spcPts val="0"/>
                        </a:spcBef>
                        <a:spcAft>
                          <a:spcPts val="0"/>
                        </a:spcAft>
                      </a:pPr>
                      <a:r>
                        <a:rPr lang="en-US" sz="1400" dirty="0">
                          <a:latin typeface="Calibri"/>
                          <a:ea typeface="Calibri"/>
                          <a:cs typeface="Times New Roman"/>
                        </a:rPr>
                        <a:t>Claim = an explanation or an interpretation of some aspect of the artwork</a:t>
                      </a:r>
                    </a:p>
                  </a:txBody>
                  <a:tcPr marL="47195" marR="47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400" dirty="0">
                        <a:latin typeface="Berlin Sans FB Demi"/>
                        <a:ea typeface="Calibri"/>
                        <a:cs typeface="Times New Roman"/>
                      </a:endParaRPr>
                    </a:p>
                  </a:txBody>
                  <a:tcPr marL="47195" marR="47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Berlin Sans FB Demi"/>
                          <a:ea typeface="Calibri"/>
                          <a:cs typeface="Times New Roman"/>
                        </a:rPr>
                        <a:t>SUPPORT</a:t>
                      </a:r>
                      <a:endParaRPr lang="en-US" sz="1400" dirty="0">
                        <a:latin typeface="Calibri"/>
                        <a:ea typeface="Calibri"/>
                        <a:cs typeface="Times New Roman"/>
                      </a:endParaRPr>
                    </a:p>
                    <a:p>
                      <a:pPr marL="0" marR="0">
                        <a:lnSpc>
                          <a:spcPct val="115000"/>
                        </a:lnSpc>
                        <a:spcBef>
                          <a:spcPts val="0"/>
                        </a:spcBef>
                        <a:spcAft>
                          <a:spcPts val="0"/>
                        </a:spcAft>
                      </a:pPr>
                      <a:r>
                        <a:rPr lang="en-US" sz="1400" b="1" dirty="0">
                          <a:latin typeface="Calibri"/>
                          <a:ea typeface="Calibri"/>
                          <a:cs typeface="Times New Roman"/>
                        </a:rPr>
                        <a:t>Identify </a:t>
                      </a:r>
                      <a:r>
                        <a:rPr lang="en-US" sz="1400" b="1" i="1" u="sng" dirty="0">
                          <a:latin typeface="Calibri"/>
                          <a:ea typeface="Calibri"/>
                          <a:cs typeface="Times New Roman"/>
                        </a:rPr>
                        <a:t>support</a:t>
                      </a:r>
                      <a:r>
                        <a:rPr lang="en-US" sz="1400" b="1" dirty="0">
                          <a:latin typeface="Calibri"/>
                          <a:ea typeface="Calibri"/>
                          <a:cs typeface="Times New Roman"/>
                        </a:rPr>
                        <a:t> for your claim</a:t>
                      </a:r>
                      <a:endParaRPr lang="en-US" sz="1400" dirty="0">
                        <a:latin typeface="Calibri"/>
                        <a:ea typeface="Calibri"/>
                        <a:cs typeface="Times New Roman"/>
                      </a:endParaRPr>
                    </a:p>
                    <a:p>
                      <a:pPr marL="0" marR="0">
                        <a:lnSpc>
                          <a:spcPct val="115000"/>
                        </a:lnSpc>
                        <a:spcBef>
                          <a:spcPts val="0"/>
                        </a:spcBef>
                        <a:spcAft>
                          <a:spcPts val="0"/>
                        </a:spcAft>
                      </a:pPr>
                      <a:r>
                        <a:rPr lang="en-US" sz="1400" dirty="0">
                          <a:latin typeface="Calibri"/>
                          <a:ea typeface="Calibri"/>
                          <a:cs typeface="Times New Roman"/>
                        </a:rPr>
                        <a:t>Support = Things you see, feel and </a:t>
                      </a:r>
                      <a:r>
                        <a:rPr lang="en-US" sz="1400" i="1" dirty="0">
                          <a:latin typeface="Calibri"/>
                          <a:ea typeface="Calibri"/>
                          <a:cs typeface="Times New Roman"/>
                        </a:rPr>
                        <a:t>know</a:t>
                      </a:r>
                      <a:r>
                        <a:rPr lang="en-US" sz="1400" dirty="0">
                          <a:latin typeface="Calibri"/>
                          <a:ea typeface="Calibri"/>
                          <a:cs typeface="Times New Roman"/>
                        </a:rPr>
                        <a:t> that support your claim</a:t>
                      </a:r>
                    </a:p>
                  </a:txBody>
                  <a:tcPr marL="47195" marR="47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400">
                        <a:latin typeface="Berlin Sans FB Demi"/>
                        <a:ea typeface="Calibri"/>
                        <a:cs typeface="Times New Roman"/>
                      </a:endParaRPr>
                    </a:p>
                  </a:txBody>
                  <a:tcPr marL="47195" marR="47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Berlin Sans FB Demi"/>
                          <a:ea typeface="Calibri"/>
                          <a:cs typeface="Times New Roman"/>
                        </a:rPr>
                        <a:t>QUESTION</a:t>
                      </a:r>
                      <a:endParaRPr lang="en-US" sz="1400" dirty="0">
                        <a:latin typeface="Calibri"/>
                        <a:ea typeface="Calibri"/>
                        <a:cs typeface="Times New Roman"/>
                      </a:endParaRPr>
                    </a:p>
                    <a:p>
                      <a:pPr marL="0" marR="0">
                        <a:lnSpc>
                          <a:spcPct val="115000"/>
                        </a:lnSpc>
                        <a:spcBef>
                          <a:spcPts val="0"/>
                        </a:spcBef>
                        <a:spcAft>
                          <a:spcPts val="0"/>
                        </a:spcAft>
                      </a:pPr>
                      <a:r>
                        <a:rPr lang="en-US" sz="1400" b="1" dirty="0">
                          <a:latin typeface="Calibri"/>
                          <a:ea typeface="Calibri"/>
                          <a:cs typeface="Times New Roman"/>
                        </a:rPr>
                        <a:t>Ask a </a:t>
                      </a:r>
                      <a:r>
                        <a:rPr lang="en-US" sz="1400" b="1" i="1" u="sng" dirty="0">
                          <a:latin typeface="Calibri"/>
                          <a:ea typeface="Calibri"/>
                          <a:cs typeface="Times New Roman"/>
                        </a:rPr>
                        <a:t>question</a:t>
                      </a:r>
                      <a:r>
                        <a:rPr lang="en-US" sz="1400" b="1" dirty="0">
                          <a:latin typeface="Calibri"/>
                          <a:ea typeface="Calibri"/>
                          <a:cs typeface="Times New Roman"/>
                        </a:rPr>
                        <a:t> related to your claim</a:t>
                      </a:r>
                      <a:r>
                        <a:rPr lang="en-US" sz="1400" dirty="0">
                          <a:latin typeface="Calibri"/>
                          <a:ea typeface="Calibri"/>
                          <a:cs typeface="Times New Roman"/>
                        </a:rPr>
                        <a:t>.</a:t>
                      </a:r>
                    </a:p>
                    <a:p>
                      <a:pPr marL="0" marR="0">
                        <a:lnSpc>
                          <a:spcPct val="115000"/>
                        </a:lnSpc>
                        <a:spcBef>
                          <a:spcPts val="0"/>
                        </a:spcBef>
                        <a:spcAft>
                          <a:spcPts val="0"/>
                        </a:spcAft>
                      </a:pPr>
                      <a:r>
                        <a:rPr lang="en-US" sz="1400" dirty="0">
                          <a:latin typeface="Calibri"/>
                          <a:ea typeface="Calibri"/>
                          <a:cs typeface="Times New Roman"/>
                        </a:rPr>
                        <a:t>Question = What’s left hanging? What isn’t explained, What new reasons does your claim raise? </a:t>
                      </a:r>
                    </a:p>
                  </a:txBody>
                  <a:tcPr marL="47195" marR="47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2286000" y="228600"/>
          <a:ext cx="3962400" cy="4038600"/>
        </p:xfrm>
        <a:graphic>
          <a:graphicData uri="http://schemas.openxmlformats.org/drawingml/2006/table">
            <a:tbl>
              <a:tblPr/>
              <a:tblGrid>
                <a:gridCol w="990600"/>
                <a:gridCol w="990600"/>
                <a:gridCol w="990600"/>
                <a:gridCol w="990600"/>
              </a:tblGrid>
              <a:tr h="1009650">
                <a:tc>
                  <a:txBody>
                    <a:bodyPr/>
                    <a:lstStyle/>
                    <a:p>
                      <a:endParaRPr lang="en-US" sz="1100" dirty="0">
                        <a:latin typeface="Calibri"/>
                      </a:endParaRPr>
                    </a:p>
                  </a:txBody>
                  <a:tcPr marL="68580" marR="68580" marT="9525" marB="0">
                    <a:lnL w="76200" cap="flat" cmpd="sng" algn="ctr">
                      <a:solidFill>
                        <a:srgbClr val="000000"/>
                      </a:solidFill>
                      <a:prstDash val="solid"/>
                      <a:round/>
                      <a:headEnd type="none" w="med" len="med"/>
                      <a:tailEnd type="none" w="med" len="med"/>
                    </a:lnL>
                    <a:lnR w="76200" cap="flat" cmpd="sng" algn="ctr">
                      <a:solidFill>
                        <a:srgbClr val="000000"/>
                      </a:solidFill>
                      <a:prstDash val="solid"/>
                      <a:round/>
                      <a:headEnd type="none" w="med" len="med"/>
                      <a:tailEnd type="none" w="med" len="med"/>
                    </a:lnR>
                    <a:lnT w="76200" cap="flat" cmpd="sng" algn="ctr">
                      <a:solidFill>
                        <a:srgbClr val="000000"/>
                      </a:solidFill>
                      <a:prstDash val="solid"/>
                      <a:round/>
                      <a:headEnd type="none" w="med" len="med"/>
                      <a:tailEnd type="none" w="med" len="med"/>
                    </a:lnT>
                    <a:lnB w="76200" cap="flat" cmpd="sng" algn="ctr">
                      <a:solidFill>
                        <a:srgbClr val="000000"/>
                      </a:solidFill>
                      <a:prstDash val="solid"/>
                      <a:round/>
                      <a:headEnd type="none" w="med" len="med"/>
                      <a:tailEnd type="none" w="med" len="med"/>
                    </a:lnB>
                  </a:tcPr>
                </a:tc>
                <a:tc rowSpan="3" gridSpan="3">
                  <a:txBody>
                    <a:bodyPr/>
                    <a:lstStyle/>
                    <a:p>
                      <a:endParaRPr lang="en-US" sz="1100" dirty="0">
                        <a:latin typeface="Calibri"/>
                      </a:endParaRPr>
                    </a:p>
                  </a:txBody>
                  <a:tcPr marL="68580" marR="68580" marT="9525" marB="0">
                    <a:lnL w="76200" cap="flat" cmpd="sng" algn="ctr">
                      <a:solidFill>
                        <a:srgbClr val="000000"/>
                      </a:solidFill>
                      <a:prstDash val="solid"/>
                      <a:round/>
                      <a:headEnd type="none" w="med" len="med"/>
                      <a:tailEnd type="none" w="med" len="med"/>
                    </a:lnL>
                    <a:lnR w="76200" cap="flat" cmpd="sng" algn="ctr">
                      <a:solidFill>
                        <a:srgbClr val="000000"/>
                      </a:solidFill>
                      <a:prstDash val="solid"/>
                      <a:round/>
                      <a:headEnd type="none" w="med" len="med"/>
                      <a:tailEnd type="none" w="med" len="med"/>
                    </a:lnR>
                    <a:lnT w="76200" cap="flat" cmpd="sng" algn="ctr">
                      <a:solidFill>
                        <a:srgbClr val="000000"/>
                      </a:solidFill>
                      <a:prstDash val="solid"/>
                      <a:round/>
                      <a:headEnd type="none" w="med" len="med"/>
                      <a:tailEnd type="none" w="med" len="med"/>
                    </a:lnT>
                    <a:lnB w="76200" cap="flat" cmpd="sng" algn="ctr">
                      <a:solidFill>
                        <a:srgbClr val="000000"/>
                      </a:solidFill>
                      <a:prstDash val="solid"/>
                      <a:round/>
                      <a:headEnd type="none" w="med" len="med"/>
                      <a:tailEnd type="none" w="med" len="med"/>
                    </a:lnB>
                    <a:solidFill>
                      <a:srgbClr val="FF0000"/>
                    </a:solidFill>
                  </a:tcPr>
                </a:tc>
                <a:tc rowSpan="3" hMerge="1">
                  <a:txBody>
                    <a:bodyPr/>
                    <a:lstStyle/>
                    <a:p>
                      <a:endParaRPr lang="en-US"/>
                    </a:p>
                  </a:txBody>
                  <a:tcPr/>
                </a:tc>
                <a:tc rowSpan="3" hMerge="1">
                  <a:txBody>
                    <a:bodyPr/>
                    <a:lstStyle/>
                    <a:p>
                      <a:endParaRPr lang="en-US"/>
                    </a:p>
                  </a:txBody>
                  <a:tcPr/>
                </a:tc>
              </a:tr>
              <a:tr h="1009650">
                <a:tc>
                  <a:txBody>
                    <a:bodyPr/>
                    <a:lstStyle/>
                    <a:p>
                      <a:endParaRPr lang="en-US" sz="1100">
                        <a:latin typeface="Calibri"/>
                      </a:endParaRPr>
                    </a:p>
                  </a:txBody>
                  <a:tcPr marL="68580" marR="68580" marT="9525" marB="0">
                    <a:lnL w="76200" cap="flat" cmpd="sng" algn="ctr">
                      <a:solidFill>
                        <a:srgbClr val="000000"/>
                      </a:solidFill>
                      <a:prstDash val="solid"/>
                      <a:round/>
                      <a:headEnd type="none" w="med" len="med"/>
                      <a:tailEnd type="none" w="med" len="med"/>
                    </a:lnL>
                    <a:lnR w="76200" cap="flat" cmpd="sng" algn="ctr">
                      <a:solidFill>
                        <a:srgbClr val="000000"/>
                      </a:solidFill>
                      <a:prstDash val="solid"/>
                      <a:round/>
                      <a:headEnd type="none" w="med" len="med"/>
                      <a:tailEnd type="none" w="med" len="med"/>
                    </a:lnR>
                    <a:lnT w="76200" cap="flat" cmpd="sng" algn="ctr">
                      <a:solidFill>
                        <a:srgbClr val="000000"/>
                      </a:solidFill>
                      <a:prstDash val="solid"/>
                      <a:round/>
                      <a:headEnd type="none" w="med" len="med"/>
                      <a:tailEnd type="none" w="med" len="med"/>
                    </a:lnT>
                    <a:lnB w="76200" cap="flat" cmpd="sng" algn="ctr">
                      <a:solidFill>
                        <a:srgbClr val="000000"/>
                      </a:solidFill>
                      <a:prstDash val="solid"/>
                      <a:round/>
                      <a:headEnd type="none" w="med" len="med"/>
                      <a:tailEnd type="none" w="med" len="med"/>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r>
              <a:tr h="1009650">
                <a:tc>
                  <a:txBody>
                    <a:bodyPr/>
                    <a:lstStyle/>
                    <a:p>
                      <a:endParaRPr lang="en-US" sz="1100">
                        <a:latin typeface="Calibri"/>
                      </a:endParaRPr>
                    </a:p>
                  </a:txBody>
                  <a:tcPr marL="68580" marR="68580" marT="9525" marB="0">
                    <a:lnL w="76200" cap="flat" cmpd="sng" algn="ctr">
                      <a:solidFill>
                        <a:srgbClr val="000000"/>
                      </a:solidFill>
                      <a:prstDash val="solid"/>
                      <a:round/>
                      <a:headEnd type="none" w="med" len="med"/>
                      <a:tailEnd type="none" w="med" len="med"/>
                    </a:lnL>
                    <a:lnR w="76200" cap="flat" cmpd="sng" algn="ctr">
                      <a:solidFill>
                        <a:srgbClr val="000000"/>
                      </a:solidFill>
                      <a:prstDash val="solid"/>
                      <a:round/>
                      <a:headEnd type="none" w="med" len="med"/>
                      <a:tailEnd type="none" w="med" len="med"/>
                    </a:lnR>
                    <a:lnT w="76200" cap="flat" cmpd="sng" algn="ctr">
                      <a:solidFill>
                        <a:srgbClr val="000000"/>
                      </a:solidFill>
                      <a:prstDash val="solid"/>
                      <a:round/>
                      <a:headEnd type="none" w="med" len="med"/>
                      <a:tailEnd type="none" w="med" len="med"/>
                    </a:lnT>
                    <a:lnB w="76200" cap="flat" cmpd="sng" algn="ctr">
                      <a:solidFill>
                        <a:srgbClr val="000000"/>
                      </a:solidFill>
                      <a:prstDash val="solid"/>
                      <a:round/>
                      <a:headEnd type="none" w="med" len="med"/>
                      <a:tailEnd type="none" w="med" len="med"/>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r>
              <a:tr h="504825">
                <a:tc rowSpan="2">
                  <a:txBody>
                    <a:bodyPr/>
                    <a:lstStyle/>
                    <a:p>
                      <a:endParaRPr lang="en-US" sz="1100">
                        <a:latin typeface="Calibri"/>
                      </a:endParaRPr>
                    </a:p>
                  </a:txBody>
                  <a:tcPr marL="68580" marR="68580" marT="9525" marB="0">
                    <a:lnL w="76200" cap="flat" cmpd="sng" algn="ctr">
                      <a:solidFill>
                        <a:srgbClr val="000000"/>
                      </a:solidFill>
                      <a:prstDash val="solid"/>
                      <a:round/>
                      <a:headEnd type="none" w="med" len="med"/>
                      <a:tailEnd type="none" w="med" len="med"/>
                    </a:lnL>
                    <a:lnR w="76200" cap="flat" cmpd="sng" algn="ctr">
                      <a:solidFill>
                        <a:srgbClr val="000000"/>
                      </a:solidFill>
                      <a:prstDash val="solid"/>
                      <a:round/>
                      <a:headEnd type="none" w="med" len="med"/>
                      <a:tailEnd type="none" w="med" len="med"/>
                    </a:lnR>
                    <a:lnT w="76200" cap="flat" cmpd="sng" algn="ctr">
                      <a:solidFill>
                        <a:srgbClr val="000000"/>
                      </a:solidFill>
                      <a:prstDash val="solid"/>
                      <a:round/>
                      <a:headEnd type="none" w="med" len="med"/>
                      <a:tailEnd type="none" w="med" len="med"/>
                    </a:lnT>
                    <a:lnB w="76200" cap="flat" cmpd="sng" algn="ctr">
                      <a:solidFill>
                        <a:srgbClr val="000000"/>
                      </a:solidFill>
                      <a:prstDash val="solid"/>
                      <a:round/>
                      <a:headEnd type="none" w="med" len="med"/>
                      <a:tailEnd type="none" w="med" len="med"/>
                    </a:lnB>
                    <a:solidFill>
                      <a:srgbClr val="0000FF"/>
                    </a:solidFill>
                  </a:tcPr>
                </a:tc>
                <a:tc rowSpan="2">
                  <a:txBody>
                    <a:bodyPr/>
                    <a:lstStyle/>
                    <a:p>
                      <a:endParaRPr lang="en-US" sz="1100">
                        <a:latin typeface="Calibri"/>
                      </a:endParaRPr>
                    </a:p>
                  </a:txBody>
                  <a:tcPr marL="68580" marR="68580" marT="9525" marB="0">
                    <a:lnL w="76200" cap="flat" cmpd="sng" algn="ctr">
                      <a:solidFill>
                        <a:srgbClr val="000000"/>
                      </a:solidFill>
                      <a:prstDash val="solid"/>
                      <a:round/>
                      <a:headEnd type="none" w="med" len="med"/>
                      <a:tailEnd type="none" w="med" len="med"/>
                    </a:lnL>
                    <a:lnR w="76200" cap="flat" cmpd="sng" algn="ctr">
                      <a:solidFill>
                        <a:srgbClr val="000000"/>
                      </a:solidFill>
                      <a:prstDash val="solid"/>
                      <a:round/>
                      <a:headEnd type="none" w="med" len="med"/>
                      <a:tailEnd type="none" w="med" len="med"/>
                    </a:lnR>
                    <a:lnT w="76200" cap="flat" cmpd="sng" algn="ctr">
                      <a:solidFill>
                        <a:srgbClr val="000000"/>
                      </a:solidFill>
                      <a:prstDash val="solid"/>
                      <a:round/>
                      <a:headEnd type="none" w="med" len="med"/>
                      <a:tailEnd type="none" w="med" len="med"/>
                    </a:lnT>
                    <a:lnB w="76200" cap="flat" cmpd="sng" algn="ctr">
                      <a:solidFill>
                        <a:srgbClr val="000000"/>
                      </a:solidFill>
                      <a:prstDash val="solid"/>
                      <a:round/>
                      <a:headEnd type="none" w="med" len="med"/>
                      <a:tailEnd type="none" w="med" len="med"/>
                    </a:lnB>
                  </a:tcPr>
                </a:tc>
                <a:tc rowSpan="2">
                  <a:txBody>
                    <a:bodyPr/>
                    <a:lstStyle/>
                    <a:p>
                      <a:endParaRPr lang="en-US" sz="1100">
                        <a:latin typeface="Calibri"/>
                      </a:endParaRPr>
                    </a:p>
                  </a:txBody>
                  <a:tcPr marL="68580" marR="68580" marT="9525" marB="0">
                    <a:lnL w="76200" cap="flat" cmpd="sng" algn="ctr">
                      <a:solidFill>
                        <a:srgbClr val="000000"/>
                      </a:solidFill>
                      <a:prstDash val="solid"/>
                      <a:round/>
                      <a:headEnd type="none" w="med" len="med"/>
                      <a:tailEnd type="none" w="med" len="med"/>
                    </a:lnL>
                    <a:lnR w="76200" cap="flat" cmpd="sng" algn="ctr">
                      <a:solidFill>
                        <a:srgbClr val="000000"/>
                      </a:solidFill>
                      <a:prstDash val="solid"/>
                      <a:round/>
                      <a:headEnd type="none" w="med" len="med"/>
                      <a:tailEnd type="none" w="med" len="med"/>
                    </a:lnR>
                    <a:lnT w="76200" cap="flat" cmpd="sng" algn="ctr">
                      <a:solidFill>
                        <a:srgbClr val="000000"/>
                      </a:solidFill>
                      <a:prstDash val="solid"/>
                      <a:round/>
                      <a:headEnd type="none" w="med" len="med"/>
                      <a:tailEnd type="none" w="med" len="med"/>
                    </a:lnT>
                    <a:lnB w="76200" cap="flat" cmpd="sng" algn="ctr">
                      <a:solidFill>
                        <a:srgbClr val="000000"/>
                      </a:solidFill>
                      <a:prstDash val="solid"/>
                      <a:round/>
                      <a:headEnd type="none" w="med" len="med"/>
                      <a:tailEnd type="none" w="med" len="med"/>
                    </a:lnB>
                  </a:tcPr>
                </a:tc>
                <a:tc>
                  <a:txBody>
                    <a:bodyPr/>
                    <a:lstStyle/>
                    <a:p>
                      <a:endParaRPr lang="en-US" sz="1100">
                        <a:latin typeface="Calibri"/>
                      </a:endParaRPr>
                    </a:p>
                  </a:txBody>
                  <a:tcPr marL="68580" marR="68580" marT="9525" marB="0">
                    <a:lnL w="76200" cap="flat" cmpd="sng" algn="ctr">
                      <a:solidFill>
                        <a:srgbClr val="000000"/>
                      </a:solidFill>
                      <a:prstDash val="solid"/>
                      <a:round/>
                      <a:headEnd type="none" w="med" len="med"/>
                      <a:tailEnd type="none" w="med" len="med"/>
                    </a:lnL>
                    <a:lnR w="76200" cap="flat" cmpd="sng" algn="ctr">
                      <a:solidFill>
                        <a:srgbClr val="000000"/>
                      </a:solidFill>
                      <a:prstDash val="solid"/>
                      <a:round/>
                      <a:headEnd type="none" w="med" len="med"/>
                      <a:tailEnd type="none" w="med" len="med"/>
                    </a:lnR>
                    <a:lnT w="76200" cap="flat" cmpd="sng" algn="ctr">
                      <a:solidFill>
                        <a:srgbClr val="000000"/>
                      </a:solidFill>
                      <a:prstDash val="solid"/>
                      <a:round/>
                      <a:headEnd type="none" w="med" len="med"/>
                      <a:tailEnd type="none" w="med" len="med"/>
                    </a:lnT>
                    <a:lnB w="76200" cap="flat" cmpd="sng" algn="ctr">
                      <a:solidFill>
                        <a:srgbClr val="000000"/>
                      </a:solidFill>
                      <a:prstDash val="solid"/>
                      <a:round/>
                      <a:headEnd type="none" w="med" len="med"/>
                      <a:tailEnd type="none" w="med" len="med"/>
                    </a:lnB>
                  </a:tcPr>
                </a:tc>
              </a:tr>
              <a:tr h="50482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100" dirty="0">
                        <a:latin typeface="Calibri"/>
                      </a:endParaRPr>
                    </a:p>
                  </a:txBody>
                  <a:tcPr marL="68580" marR="68580" marT="9525" marB="0">
                    <a:lnL w="76200" cap="flat" cmpd="sng" algn="ctr">
                      <a:solidFill>
                        <a:srgbClr val="000000"/>
                      </a:solidFill>
                      <a:prstDash val="solid"/>
                      <a:round/>
                      <a:headEnd type="none" w="med" len="med"/>
                      <a:tailEnd type="none" w="med" len="med"/>
                    </a:lnL>
                    <a:lnR w="76200" cap="flat" cmpd="sng" algn="ctr">
                      <a:solidFill>
                        <a:srgbClr val="000000"/>
                      </a:solidFill>
                      <a:prstDash val="solid"/>
                      <a:round/>
                      <a:headEnd type="none" w="med" len="med"/>
                      <a:tailEnd type="none" w="med" len="med"/>
                    </a:lnR>
                    <a:lnT w="76200" cap="flat" cmpd="sng" algn="ctr">
                      <a:solidFill>
                        <a:srgbClr val="000000"/>
                      </a:solidFill>
                      <a:prstDash val="solid"/>
                      <a:round/>
                      <a:headEnd type="none" w="med" len="med"/>
                      <a:tailEnd type="none" w="med" len="med"/>
                    </a:lnT>
                    <a:lnB w="76200" cap="flat" cmpd="sng" algn="ctr">
                      <a:solidFill>
                        <a:srgbClr val="000000"/>
                      </a:solidFill>
                      <a:prstDash val="solid"/>
                      <a:round/>
                      <a:headEnd type="none" w="med" len="med"/>
                      <a:tailEnd type="none" w="med" len="med"/>
                    </a:lnB>
                    <a:solidFill>
                      <a:srgbClr val="FFFF00"/>
                    </a:solidFill>
                  </a:tcPr>
                </a:tc>
              </a:tr>
            </a:tbl>
          </a:graphicData>
        </a:graphic>
      </p:graphicFrame>
      <p:sp>
        <p:nvSpPr>
          <p:cNvPr id="1126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410200" y="4419600"/>
          <a:ext cx="3505200" cy="1905000"/>
        </p:xfrm>
        <a:graphic>
          <a:graphicData uri="http://schemas.openxmlformats.org/drawingml/2006/table">
            <a:tbl>
              <a:tblPr/>
              <a:tblGrid>
                <a:gridCol w="3505200"/>
              </a:tblGrid>
              <a:tr h="1905000">
                <a:tc>
                  <a:txBody>
                    <a:bodyPr/>
                    <a:lstStyle/>
                    <a:p>
                      <a:pPr marL="342900" marR="0" lvl="0" indent="-342900" algn="l">
                        <a:lnSpc>
                          <a:spcPct val="115000"/>
                        </a:lnSpc>
                        <a:spcBef>
                          <a:spcPts val="0"/>
                        </a:spcBef>
                        <a:spcAft>
                          <a:spcPts val="1000"/>
                        </a:spcAft>
                        <a:buFont typeface="+mj-lt"/>
                        <a:buNone/>
                        <a:tabLst>
                          <a:tab pos="457200" algn="l"/>
                        </a:tabLst>
                      </a:pPr>
                      <a:r>
                        <a:rPr lang="en-US" sz="1000" dirty="0">
                          <a:solidFill>
                            <a:schemeClr val="bg1">
                              <a:lumMod val="95000"/>
                            </a:schemeClr>
                          </a:solidFill>
                          <a:latin typeface="Arial"/>
                          <a:ea typeface="Times New Roman"/>
                          <a:cs typeface="Times New Roman"/>
                        </a:rPr>
                        <a:t>Choose a kind of color, shape, or line that you listed.</a:t>
                      </a:r>
                      <a:br>
                        <a:rPr lang="en-US" sz="1000" dirty="0">
                          <a:solidFill>
                            <a:schemeClr val="bg1">
                              <a:lumMod val="95000"/>
                            </a:schemeClr>
                          </a:solidFill>
                          <a:latin typeface="Arial"/>
                          <a:ea typeface="Times New Roman"/>
                          <a:cs typeface="Times New Roman"/>
                        </a:rPr>
                      </a:br>
                      <a:r>
                        <a:rPr lang="en-US" sz="1000" dirty="0">
                          <a:solidFill>
                            <a:schemeClr val="bg1">
                              <a:lumMod val="95000"/>
                            </a:schemeClr>
                          </a:solidFill>
                          <a:latin typeface="Arial"/>
                          <a:ea typeface="Times New Roman"/>
                          <a:cs typeface="Times New Roman"/>
                        </a:rPr>
                        <a:t>* How does it contribute to the artwork overall? (How does it help the artwork “work?”) Consider:</a:t>
                      </a:r>
                      <a:br>
                        <a:rPr lang="en-US" sz="1000" dirty="0">
                          <a:solidFill>
                            <a:schemeClr val="bg1">
                              <a:lumMod val="95000"/>
                            </a:schemeClr>
                          </a:solidFill>
                          <a:latin typeface="Arial"/>
                          <a:ea typeface="Times New Roman"/>
                          <a:cs typeface="Times New Roman"/>
                        </a:rPr>
                      </a:br>
                      <a:r>
                        <a:rPr lang="en-US" sz="1000" dirty="0">
                          <a:solidFill>
                            <a:schemeClr val="bg1">
                              <a:lumMod val="95000"/>
                            </a:schemeClr>
                          </a:solidFill>
                          <a:latin typeface="Arial"/>
                          <a:ea typeface="Times New Roman"/>
                          <a:cs typeface="Times New Roman"/>
                        </a:rPr>
                        <a:t/>
                      </a:r>
                      <a:br>
                        <a:rPr lang="en-US" sz="1000" dirty="0">
                          <a:solidFill>
                            <a:schemeClr val="bg1">
                              <a:lumMod val="95000"/>
                            </a:schemeClr>
                          </a:solidFill>
                          <a:latin typeface="Arial"/>
                          <a:ea typeface="Times New Roman"/>
                          <a:cs typeface="Times New Roman"/>
                        </a:rPr>
                      </a:br>
                      <a:r>
                        <a:rPr lang="en-US" sz="1000" dirty="0">
                          <a:solidFill>
                            <a:schemeClr val="bg1">
                              <a:lumMod val="95000"/>
                            </a:schemeClr>
                          </a:solidFill>
                          <a:latin typeface="Arial"/>
                          <a:ea typeface="Times New Roman"/>
                          <a:cs typeface="Times New Roman"/>
                        </a:rPr>
                        <a:t>• How does it contribute to how the artwork feels? </a:t>
                      </a:r>
                      <a:br>
                        <a:rPr lang="en-US" sz="1000" dirty="0">
                          <a:solidFill>
                            <a:schemeClr val="bg1">
                              <a:lumMod val="95000"/>
                            </a:schemeClr>
                          </a:solidFill>
                          <a:latin typeface="Arial"/>
                          <a:ea typeface="Times New Roman"/>
                          <a:cs typeface="Times New Roman"/>
                        </a:rPr>
                      </a:br>
                      <a:r>
                        <a:rPr lang="en-US" sz="1000" dirty="0">
                          <a:solidFill>
                            <a:schemeClr val="bg1">
                              <a:lumMod val="95000"/>
                            </a:schemeClr>
                          </a:solidFill>
                          <a:latin typeface="Arial"/>
                          <a:ea typeface="Times New Roman"/>
                          <a:cs typeface="Times New Roman"/>
                        </a:rPr>
                        <a:t>• How does it contribute to the mood of the artwork? </a:t>
                      </a:r>
                      <a:br>
                        <a:rPr lang="en-US" sz="1000" dirty="0">
                          <a:solidFill>
                            <a:schemeClr val="bg1">
                              <a:lumMod val="95000"/>
                            </a:schemeClr>
                          </a:solidFill>
                          <a:latin typeface="Arial"/>
                          <a:ea typeface="Times New Roman"/>
                          <a:cs typeface="Times New Roman"/>
                        </a:rPr>
                      </a:br>
                      <a:r>
                        <a:rPr lang="en-US" sz="1000" dirty="0">
                          <a:solidFill>
                            <a:schemeClr val="bg1">
                              <a:lumMod val="95000"/>
                            </a:schemeClr>
                          </a:solidFill>
                          <a:latin typeface="Arial"/>
                          <a:ea typeface="Times New Roman"/>
                          <a:cs typeface="Times New Roman"/>
                        </a:rPr>
                        <a:t>• How does it contribute to how the artwork looks?</a:t>
                      </a:r>
                      <a:br>
                        <a:rPr lang="en-US" sz="1000" dirty="0">
                          <a:solidFill>
                            <a:schemeClr val="bg1">
                              <a:lumMod val="95000"/>
                            </a:schemeClr>
                          </a:solidFill>
                          <a:latin typeface="Arial"/>
                          <a:ea typeface="Times New Roman"/>
                          <a:cs typeface="Times New Roman"/>
                        </a:rPr>
                      </a:br>
                      <a:r>
                        <a:rPr lang="en-US" sz="1000" dirty="0">
                          <a:solidFill>
                            <a:schemeClr val="bg1">
                              <a:lumMod val="95000"/>
                            </a:schemeClr>
                          </a:solidFill>
                          <a:latin typeface="Arial"/>
                          <a:ea typeface="Times New Roman"/>
                          <a:cs typeface="Times New Roman"/>
                        </a:rPr>
                        <a:t>• How does it contribute to the story the artwork tells? </a:t>
                      </a:r>
                      <a:br>
                        <a:rPr lang="en-US" sz="1000" dirty="0">
                          <a:solidFill>
                            <a:schemeClr val="bg1">
                              <a:lumMod val="95000"/>
                            </a:schemeClr>
                          </a:solidFill>
                          <a:latin typeface="Arial"/>
                          <a:ea typeface="Times New Roman"/>
                          <a:cs typeface="Times New Roman"/>
                        </a:rPr>
                      </a:br>
                      <a:r>
                        <a:rPr lang="en-US" sz="1000" dirty="0">
                          <a:solidFill>
                            <a:schemeClr val="bg1">
                              <a:lumMod val="95000"/>
                            </a:schemeClr>
                          </a:solidFill>
                          <a:latin typeface="Arial"/>
                          <a:ea typeface="Times New Roman"/>
                          <a:cs typeface="Times New Roman"/>
                        </a:rPr>
                        <a:t>• How does it contribute to the ideas in the artwork? </a:t>
                      </a:r>
                      <a:endParaRPr lang="en-US" sz="1100" dirty="0">
                        <a:solidFill>
                          <a:schemeClr val="bg1">
                            <a:lumMod val="95000"/>
                          </a:schemeClr>
                        </a:solidFill>
                        <a:latin typeface="Calibri"/>
                        <a:ea typeface="Calibri"/>
                        <a:cs typeface="Times New Roman"/>
                      </a:endParaRPr>
                    </a:p>
                  </a:txBody>
                  <a:tcPr marL="28575" marR="28575" marT="0" marB="0">
                    <a:lnL>
                      <a:noFill/>
                    </a:lnL>
                    <a:lnR>
                      <a:noFill/>
                    </a:lnR>
                    <a:lnT>
                      <a:noFill/>
                    </a:lnT>
                    <a:lnB>
                      <a:noFill/>
                    </a:lnB>
                  </a:tcPr>
                </a:tc>
              </a:tr>
            </a:tbl>
          </a:graphicData>
        </a:graphic>
      </p:graphicFrame>
      <p:sp>
        <p:nvSpPr>
          <p:cNvPr id="19457" name="Rectangle 1"/>
          <p:cNvSpPr>
            <a:spLocks noChangeArrowheads="1"/>
          </p:cNvSpPr>
          <p:nvPr/>
        </p:nvSpPr>
        <p:spPr bwMode="auto">
          <a:xfrm>
            <a:off x="5486400" y="0"/>
            <a:ext cx="3171829" cy="378565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800" b="0" i="0" u="none" strike="noStrike" cap="none" normalizeH="0" baseline="0" dirty="0" smtClean="0">
                <a:ln>
                  <a:noFill/>
                </a:ln>
                <a:solidFill>
                  <a:schemeClr val="bg1">
                    <a:lumMod val="95000"/>
                  </a:schemeClr>
                </a:solidFill>
                <a:effectLst/>
                <a:latin typeface="Calibri" pitchFamily="34" charset="0"/>
                <a:ea typeface="SimSun" pitchFamily="2" charset="-122"/>
                <a:cs typeface="Times New Roman" pitchFamily="18" charset="0"/>
              </a:rPr>
              <a:t>What</a:t>
            </a:r>
            <a:endParaRPr kumimoji="0" lang="en-US" sz="1100" b="0" i="0" u="none" strike="noStrike" cap="none" normalizeH="0" baseline="0" dirty="0" smtClean="0">
              <a:ln>
                <a:noFill/>
              </a:ln>
              <a:solidFill>
                <a:schemeClr val="bg1">
                  <a:lumMod val="95000"/>
                </a:schemeClr>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4800" b="0" i="0" u="none" strike="noStrike" cap="none" normalizeH="0" baseline="0" dirty="0" smtClean="0">
                <a:ln>
                  <a:noFill/>
                </a:ln>
                <a:solidFill>
                  <a:schemeClr val="bg1">
                    <a:lumMod val="95000"/>
                  </a:schemeClr>
                </a:solidFill>
                <a:effectLst/>
                <a:latin typeface="Calibri" pitchFamily="34" charset="0"/>
                <a:ea typeface="SimSun" pitchFamily="2" charset="-122"/>
                <a:cs typeface="Times New Roman" pitchFamily="18" charset="0"/>
              </a:rPr>
              <a:t> </a:t>
            </a:r>
            <a:r>
              <a:rPr kumimoji="0" lang="en-US" sz="4800" b="1" i="0" u="none" strike="noStrike" cap="none" normalizeH="0" baseline="0" dirty="0" smtClean="0">
                <a:ln>
                  <a:noFill/>
                </a:ln>
                <a:solidFill>
                  <a:schemeClr val="bg1">
                    <a:lumMod val="95000"/>
                  </a:schemeClr>
                </a:solidFill>
                <a:effectLst/>
                <a:latin typeface="Calibri" pitchFamily="34" charset="0"/>
                <a:ea typeface="SimSun" pitchFamily="2" charset="-122"/>
                <a:cs typeface="Times New Roman" pitchFamily="18" charset="0"/>
              </a:rPr>
              <a:t>Colors</a:t>
            </a:r>
            <a:endParaRPr kumimoji="0" lang="en-US" sz="4800" b="0" i="0" u="none" strike="noStrike" cap="none" normalizeH="0" baseline="0" dirty="0" smtClean="0">
              <a:ln>
                <a:noFill/>
              </a:ln>
              <a:solidFill>
                <a:schemeClr val="bg1">
                  <a:lumMod val="95000"/>
                </a:schemeClr>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4800" b="1" i="0" u="none" strike="noStrike" cap="none" normalizeH="0" baseline="0" dirty="0" smtClean="0">
                <a:ln>
                  <a:noFill/>
                </a:ln>
                <a:solidFill>
                  <a:schemeClr val="bg1">
                    <a:lumMod val="95000"/>
                  </a:schemeClr>
                </a:solidFill>
                <a:effectLst/>
                <a:latin typeface="Calibri" pitchFamily="34" charset="0"/>
                <a:ea typeface="SimSun" pitchFamily="2" charset="-122"/>
                <a:cs typeface="Times New Roman" pitchFamily="18" charset="0"/>
              </a:rPr>
              <a:t>Shapes</a:t>
            </a:r>
            <a:endParaRPr kumimoji="0" lang="en-US" sz="4800" b="0" i="0" u="none" strike="noStrike" cap="none" normalizeH="0" baseline="0" dirty="0" smtClean="0">
              <a:ln>
                <a:noFill/>
              </a:ln>
              <a:solidFill>
                <a:schemeClr val="bg1">
                  <a:lumMod val="95000"/>
                </a:schemeClr>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4800" b="1" i="0" u="none" strike="noStrike" cap="none" normalizeH="0" baseline="0" dirty="0" smtClean="0">
                <a:ln>
                  <a:noFill/>
                </a:ln>
                <a:solidFill>
                  <a:schemeClr val="bg1">
                    <a:lumMod val="95000"/>
                  </a:schemeClr>
                </a:solidFill>
                <a:effectLst/>
                <a:latin typeface="Calibri" pitchFamily="34" charset="0"/>
                <a:ea typeface="SimSun" pitchFamily="2" charset="-122"/>
                <a:cs typeface="Times New Roman" pitchFamily="18" charset="0"/>
              </a:rPr>
              <a:t>Lines</a:t>
            </a:r>
            <a:r>
              <a:rPr kumimoji="0" lang="en-US" sz="4800" b="0" i="0" u="none" strike="noStrike" cap="none" normalizeH="0" baseline="0" dirty="0" smtClean="0">
                <a:ln>
                  <a:noFill/>
                </a:ln>
                <a:solidFill>
                  <a:schemeClr val="bg1">
                    <a:lumMod val="95000"/>
                  </a:schemeClr>
                </a:solidFill>
                <a:effectLst/>
                <a:latin typeface="Calibri" pitchFamily="34" charset="0"/>
                <a:ea typeface="SimSun" pitchFamily="2" charset="-122"/>
                <a:cs typeface="Times New Roman" pitchFamily="18" charset="0"/>
              </a:rPr>
              <a:t> </a:t>
            </a:r>
            <a:endParaRPr kumimoji="0" lang="en-US" sz="4800" b="0" i="0" u="none" strike="noStrike" cap="none" normalizeH="0" baseline="0" dirty="0" smtClean="0">
              <a:ln>
                <a:noFill/>
              </a:ln>
              <a:solidFill>
                <a:schemeClr val="bg1">
                  <a:lumMod val="95000"/>
                </a:schemeClr>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4800" b="0" i="0" u="none" strike="noStrike" cap="none" normalizeH="0" baseline="0" dirty="0" smtClean="0">
                <a:ln>
                  <a:noFill/>
                </a:ln>
                <a:solidFill>
                  <a:schemeClr val="bg1">
                    <a:lumMod val="95000"/>
                  </a:schemeClr>
                </a:solidFill>
                <a:effectLst/>
                <a:latin typeface="Calibri" pitchFamily="34" charset="0"/>
                <a:ea typeface="SimSun" pitchFamily="2" charset="-122"/>
                <a:cs typeface="Times New Roman" pitchFamily="18" charset="0"/>
              </a:rPr>
              <a:t>do you see?</a:t>
            </a:r>
            <a:endParaRPr kumimoji="0" lang="en-US" sz="1800" b="0" i="0" u="none" strike="noStrike" cap="none" normalizeH="0" baseline="0" dirty="0" smtClean="0">
              <a:ln>
                <a:noFill/>
              </a:ln>
              <a:solidFill>
                <a:schemeClr val="bg1">
                  <a:lumMod val="95000"/>
                </a:schemeClr>
              </a:solidFill>
              <a:effectLst/>
              <a:latin typeface="Arial" pitchFamily="34" charset="0"/>
              <a:cs typeface="Arial" pitchFamily="34" charset="0"/>
            </a:endParaRPr>
          </a:p>
        </p:txBody>
      </p:sp>
      <p:pic>
        <p:nvPicPr>
          <p:cNvPr id="5" name="Picture 9" descr="Piet Mondrian, Komposition in Rot, Gelb und Blau"/>
          <p:cNvPicPr>
            <a:picLocks noChangeAspect="1" noChangeArrowheads="1"/>
          </p:cNvPicPr>
          <p:nvPr/>
        </p:nvPicPr>
        <p:blipFill>
          <a:blip r:embed="rId3" cstate="print"/>
          <a:srcRect/>
          <a:stretch>
            <a:fillRect/>
          </a:stretch>
        </p:blipFill>
        <p:spPr bwMode="auto">
          <a:xfrm>
            <a:off x="762000" y="609600"/>
            <a:ext cx="4044949" cy="4800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85000" lnSpcReduction="10000"/>
          </a:bodyPr>
          <a:lstStyle/>
          <a:p>
            <a:r>
              <a:rPr lang="en-US" dirty="0" smtClean="0"/>
              <a:t>Known as "the father of </a:t>
            </a:r>
            <a:r>
              <a:rPr lang="en-US" b="1" dirty="0" smtClean="0"/>
              <a:t>geometric abstraction</a:t>
            </a:r>
            <a:r>
              <a:rPr lang="en-US" dirty="0" smtClean="0"/>
              <a:t>," Piet Mondrian (1877-1944) was a central figure in the revolution of Modern Art in the early 20th century. </a:t>
            </a:r>
            <a:endParaRPr lang="en-US" dirty="0"/>
          </a:p>
        </p:txBody>
      </p:sp>
      <p:pic>
        <p:nvPicPr>
          <p:cNvPr id="13314" name="Picture 2" descr="Piet Mondrian"/>
          <p:cNvPicPr>
            <a:picLocks noChangeAspect="1" noChangeArrowheads="1"/>
          </p:cNvPicPr>
          <p:nvPr/>
        </p:nvPicPr>
        <p:blipFill>
          <a:blip r:embed="rId3" cstate="print"/>
          <a:srcRect/>
          <a:stretch>
            <a:fillRect/>
          </a:stretch>
        </p:blipFill>
        <p:spPr bwMode="auto">
          <a:xfrm>
            <a:off x="2667000" y="2133600"/>
            <a:ext cx="3781425" cy="104775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Mondrian, Piet_Composition No2.jpg"/>
          <p:cNvPicPr>
            <a:picLocks noChangeAspect="1"/>
          </p:cNvPicPr>
          <p:nvPr/>
        </p:nvPicPr>
        <p:blipFill>
          <a:blip r:embed="rId3" cstate="print"/>
          <a:stretch>
            <a:fillRect/>
          </a:stretch>
        </p:blipFill>
        <p:spPr>
          <a:xfrm>
            <a:off x="304800" y="228600"/>
            <a:ext cx="1182340" cy="1219200"/>
          </a:xfrm>
          <a:prstGeom prst="rect">
            <a:avLst/>
          </a:prstGeom>
        </p:spPr>
      </p:pic>
      <p:pic>
        <p:nvPicPr>
          <p:cNvPr id="1030" name="Picture 6" descr="Click to view full-sized image">
            <a:hlinkClick r:id="rId4"/>
          </p:cNvPr>
          <p:cNvPicPr>
            <a:picLocks noChangeAspect="1" noChangeArrowheads="1"/>
          </p:cNvPicPr>
          <p:nvPr/>
        </p:nvPicPr>
        <p:blipFill>
          <a:blip r:embed="rId5" cstate="print"/>
          <a:srcRect/>
          <a:stretch>
            <a:fillRect/>
          </a:stretch>
        </p:blipFill>
        <p:spPr bwMode="auto">
          <a:xfrm>
            <a:off x="304800" y="3276600"/>
            <a:ext cx="1707642" cy="2057400"/>
          </a:xfrm>
          <a:prstGeom prst="rect">
            <a:avLst/>
          </a:prstGeom>
          <a:noFill/>
        </p:spPr>
      </p:pic>
      <p:sp>
        <p:nvSpPr>
          <p:cNvPr id="9" name="Rectangle 8"/>
          <p:cNvSpPr/>
          <p:nvPr/>
        </p:nvSpPr>
        <p:spPr>
          <a:xfrm>
            <a:off x="1905000" y="1524000"/>
            <a:ext cx="3886200" cy="523220"/>
          </a:xfrm>
          <a:prstGeom prst="rect">
            <a:avLst/>
          </a:prstGeom>
          <a:noFill/>
        </p:spPr>
        <p:txBody>
          <a:bodyPr wrap="square" lIns="91440" tIns="45720" rIns="91440" bIns="45720">
            <a:spAutoFit/>
          </a:bodyPr>
          <a:lstStyle/>
          <a:p>
            <a:pPr algn="ctr"/>
            <a:r>
              <a:rPr lang="en-US" sz="2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Art focused on </a:t>
            </a:r>
          </a:p>
        </p:txBody>
      </p:sp>
      <p:pic>
        <p:nvPicPr>
          <p:cNvPr id="11" name="Picture 4" descr="Primary colors"/>
          <p:cNvPicPr>
            <a:picLocks noChangeAspect="1" noChangeArrowheads="1"/>
          </p:cNvPicPr>
          <p:nvPr/>
        </p:nvPicPr>
        <p:blipFill>
          <a:blip r:embed="rId6" cstate="print"/>
          <a:srcRect/>
          <a:stretch>
            <a:fillRect/>
          </a:stretch>
        </p:blipFill>
        <p:spPr bwMode="auto">
          <a:xfrm>
            <a:off x="4800600" y="2057400"/>
            <a:ext cx="1905000" cy="1905000"/>
          </a:xfrm>
          <a:prstGeom prst="rect">
            <a:avLst/>
          </a:prstGeom>
          <a:noFill/>
          <a:ln w="9525">
            <a:noFill/>
            <a:miter lim="800000"/>
            <a:headEnd/>
            <a:tailEnd/>
          </a:ln>
        </p:spPr>
      </p:pic>
      <p:pic>
        <p:nvPicPr>
          <p:cNvPr id="2050" name="Picture 2" descr="image of Tableau No. IV; Lozenge Composition with Red, Gray, Blue, Yellow, and Black">
            <a:hlinkClick r:id="rId7"/>
          </p:cNvPr>
          <p:cNvPicPr>
            <a:picLocks noChangeAspect="1" noChangeArrowheads="1"/>
          </p:cNvPicPr>
          <p:nvPr/>
        </p:nvPicPr>
        <p:blipFill>
          <a:blip r:embed="rId8" cstate="print"/>
          <a:srcRect/>
          <a:stretch>
            <a:fillRect/>
          </a:stretch>
        </p:blipFill>
        <p:spPr bwMode="auto">
          <a:xfrm>
            <a:off x="6781800" y="2590800"/>
            <a:ext cx="2209800" cy="2209801"/>
          </a:xfrm>
          <a:prstGeom prst="rect">
            <a:avLst/>
          </a:prstGeom>
          <a:noFill/>
        </p:spPr>
      </p:pic>
      <p:pic>
        <p:nvPicPr>
          <p:cNvPr id="18" name="Picture 2" descr="Piet Mondrian"/>
          <p:cNvPicPr>
            <a:picLocks noChangeAspect="1" noChangeArrowheads="1"/>
          </p:cNvPicPr>
          <p:nvPr/>
        </p:nvPicPr>
        <p:blipFill>
          <a:blip r:embed="rId9" cstate="print"/>
          <a:srcRect/>
          <a:stretch>
            <a:fillRect/>
          </a:stretch>
        </p:blipFill>
        <p:spPr bwMode="auto">
          <a:xfrm>
            <a:off x="2133600" y="304800"/>
            <a:ext cx="3781425" cy="1047751"/>
          </a:xfrm>
          <a:prstGeom prst="rect">
            <a:avLst/>
          </a:prstGeom>
          <a:noFill/>
        </p:spPr>
      </p:pic>
      <p:pic>
        <p:nvPicPr>
          <p:cNvPr id="2052" name="Picture 4" descr="Trafalgar Square by Piet Mondrian"/>
          <p:cNvPicPr>
            <a:picLocks noChangeAspect="1" noChangeArrowheads="1"/>
          </p:cNvPicPr>
          <p:nvPr/>
        </p:nvPicPr>
        <p:blipFill>
          <a:blip r:embed="rId10" cstate="print"/>
          <a:srcRect/>
          <a:stretch>
            <a:fillRect/>
          </a:stretch>
        </p:blipFill>
        <p:spPr bwMode="auto">
          <a:xfrm>
            <a:off x="5290974" y="4343400"/>
            <a:ext cx="1862301" cy="2269493"/>
          </a:xfrm>
          <a:prstGeom prst="rect">
            <a:avLst/>
          </a:prstGeom>
          <a:noFill/>
        </p:spPr>
      </p:pic>
      <p:pic>
        <p:nvPicPr>
          <p:cNvPr id="20" name="Picture 19" descr="Mondrian, Piet_Broadway Boogie Woogie, 1942-43.gif"/>
          <p:cNvPicPr>
            <a:picLocks noChangeAspect="1"/>
          </p:cNvPicPr>
          <p:nvPr/>
        </p:nvPicPr>
        <p:blipFill>
          <a:blip r:embed="rId11" cstate="print"/>
          <a:stretch>
            <a:fillRect/>
          </a:stretch>
        </p:blipFill>
        <p:spPr>
          <a:xfrm>
            <a:off x="6705600" y="457200"/>
            <a:ext cx="1828800" cy="1843431"/>
          </a:xfrm>
          <a:prstGeom prst="rect">
            <a:avLst/>
          </a:prstGeom>
        </p:spPr>
      </p:pic>
      <p:pic>
        <p:nvPicPr>
          <p:cNvPr id="2054" name="Picture 6" descr="Composition with Red, Blue, Yellow by Piet Mondrian"/>
          <p:cNvPicPr>
            <a:picLocks noChangeAspect="1" noChangeArrowheads="1"/>
          </p:cNvPicPr>
          <p:nvPr/>
        </p:nvPicPr>
        <p:blipFill>
          <a:blip r:embed="rId12" cstate="print"/>
          <a:srcRect/>
          <a:stretch>
            <a:fillRect/>
          </a:stretch>
        </p:blipFill>
        <p:spPr bwMode="auto">
          <a:xfrm>
            <a:off x="2438400" y="3352800"/>
            <a:ext cx="2247900" cy="2318886"/>
          </a:xfrm>
          <a:prstGeom prst="rect">
            <a:avLst/>
          </a:prstGeom>
          <a:noFill/>
        </p:spPr>
      </p:pic>
      <p:sp>
        <p:nvSpPr>
          <p:cNvPr id="22" name="Rectangle 21"/>
          <p:cNvSpPr/>
          <p:nvPr/>
        </p:nvSpPr>
        <p:spPr>
          <a:xfrm>
            <a:off x="228600" y="2057400"/>
            <a:ext cx="4763740" cy="830997"/>
          </a:xfrm>
          <a:prstGeom prst="rect">
            <a:avLst/>
          </a:prstGeom>
          <a:noFill/>
        </p:spPr>
        <p:txBody>
          <a:bodyPr wrap="none" lIns="91440" tIns="45720" rIns="91440" bIns="45720">
            <a:spAutoFit/>
          </a:bodyPr>
          <a:lstStyle/>
          <a:p>
            <a:pPr algn="ctr"/>
            <a:r>
              <a:rPr lang="en-US" sz="48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PRIMARY COLORS</a:t>
            </a:r>
            <a:endParaRPr lang="en-US" sz="48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23" name="Rectangle 22"/>
          <p:cNvSpPr/>
          <p:nvPr/>
        </p:nvSpPr>
        <p:spPr>
          <a:xfrm>
            <a:off x="2133600" y="2743200"/>
            <a:ext cx="2438400" cy="646331"/>
          </a:xfrm>
          <a:prstGeom prst="rect">
            <a:avLst/>
          </a:prstGeom>
        </p:spPr>
        <p:txBody>
          <a:bodyPr wrap="square">
            <a:spAutoFit/>
          </a:bodyPr>
          <a:lstStyle/>
          <a:p>
            <a:r>
              <a:rPr lang="en-US" sz="1200" dirty="0" smtClean="0"/>
              <a:t>Strong fields of color dominated his paintings, separated by thick black lines and sections of pure white</a:t>
            </a:r>
            <a:endParaRPr lang="en-US"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pPr eaLnBrk="1" hangingPunct="1"/>
            <a:r>
              <a:rPr lang="en-US" dirty="0" smtClean="0">
                <a:latin typeface="Batik Regular"/>
              </a:rPr>
              <a:t>Mondrian &amp; Line</a:t>
            </a:r>
          </a:p>
        </p:txBody>
      </p:sp>
      <p:sp>
        <p:nvSpPr>
          <p:cNvPr id="15362" name="Content Placeholder 2"/>
          <p:cNvSpPr>
            <a:spLocks noGrp="1"/>
          </p:cNvSpPr>
          <p:nvPr>
            <p:ph idx="1"/>
          </p:nvPr>
        </p:nvSpPr>
        <p:spPr>
          <a:xfrm>
            <a:off x="457200" y="1447800"/>
            <a:ext cx="8229600" cy="4525963"/>
          </a:xfrm>
        </p:spPr>
        <p:txBody>
          <a:bodyPr>
            <a:normAutofit/>
          </a:bodyPr>
          <a:lstStyle/>
          <a:p>
            <a:pPr eaLnBrk="1" hangingPunct="1">
              <a:lnSpc>
                <a:spcPct val="80000"/>
              </a:lnSpc>
              <a:buNone/>
            </a:pPr>
            <a:r>
              <a:rPr lang="en-US" sz="2800" b="1" dirty="0" smtClean="0">
                <a:solidFill>
                  <a:srgbClr val="00B050"/>
                </a:solidFill>
              </a:rPr>
              <a:t>LINE was an important element of Mondrian’s Art</a:t>
            </a:r>
          </a:p>
          <a:p>
            <a:pPr eaLnBrk="1" hangingPunct="1">
              <a:lnSpc>
                <a:spcPct val="80000"/>
              </a:lnSpc>
            </a:pPr>
            <a:r>
              <a:rPr lang="en-US" sz="2400" dirty="0" smtClean="0"/>
              <a:t>Lines can </a:t>
            </a:r>
            <a:r>
              <a:rPr lang="en-US" sz="2400" b="1" dirty="0" smtClean="0"/>
              <a:t>divide, connect and define</a:t>
            </a:r>
            <a:r>
              <a:rPr lang="en-US" sz="2400" dirty="0" smtClean="0"/>
              <a:t> a composition </a:t>
            </a:r>
          </a:p>
          <a:p>
            <a:pPr eaLnBrk="1" hangingPunct="1">
              <a:lnSpc>
                <a:spcPct val="80000"/>
              </a:lnSpc>
            </a:pPr>
            <a:r>
              <a:rPr lang="en-US" sz="2400" dirty="0" smtClean="0"/>
              <a:t>A line can vary in width, direction, and length. </a:t>
            </a:r>
          </a:p>
          <a:p>
            <a:pPr lvl="1" eaLnBrk="1" hangingPunct="1">
              <a:lnSpc>
                <a:spcPct val="80000"/>
              </a:lnSpc>
            </a:pPr>
            <a:r>
              <a:rPr lang="en-US" sz="2400" dirty="0" smtClean="0"/>
              <a:t>Lines often </a:t>
            </a:r>
            <a:r>
              <a:rPr lang="en-US" sz="2400" b="1" dirty="0" smtClean="0"/>
              <a:t>define the edges</a:t>
            </a:r>
            <a:r>
              <a:rPr lang="en-US" sz="2400" dirty="0" smtClean="0"/>
              <a:t> of a form on in this case is one-dimensional-length, not thickness. </a:t>
            </a:r>
          </a:p>
          <a:p>
            <a:pPr lvl="1" eaLnBrk="1" hangingPunct="1">
              <a:lnSpc>
                <a:spcPct val="80000"/>
              </a:lnSpc>
            </a:pPr>
            <a:r>
              <a:rPr lang="en-US" sz="2400" dirty="0" smtClean="0"/>
              <a:t>Lines </a:t>
            </a:r>
            <a:r>
              <a:rPr lang="en-US" sz="2400" b="1" dirty="0" smtClean="0"/>
              <a:t>lead your eye around the composition</a:t>
            </a:r>
            <a:r>
              <a:rPr lang="en-US" sz="2400" dirty="0" smtClean="0"/>
              <a:t>.</a:t>
            </a:r>
            <a:endParaRPr lang="en-US" sz="1200" dirty="0" smtClean="0"/>
          </a:p>
          <a:p>
            <a:pPr eaLnBrk="1" hangingPunct="1">
              <a:lnSpc>
                <a:spcPct val="80000"/>
              </a:lnSpc>
            </a:pPr>
            <a:r>
              <a:rPr lang="en-US" sz="2400" dirty="0" smtClean="0"/>
              <a:t>Lines can be </a:t>
            </a:r>
          </a:p>
          <a:p>
            <a:pPr lvl="1" eaLnBrk="1" hangingPunct="1">
              <a:lnSpc>
                <a:spcPct val="80000"/>
              </a:lnSpc>
            </a:pPr>
            <a:r>
              <a:rPr lang="en-US" sz="2400" b="1" i="1" dirty="0" smtClean="0">
                <a:solidFill>
                  <a:srgbClr val="FF0000"/>
                </a:solidFill>
              </a:rPr>
              <a:t>horizontal, vertical, diagonal, </a:t>
            </a:r>
          </a:p>
          <a:p>
            <a:pPr lvl="1" eaLnBrk="1" hangingPunct="1">
              <a:lnSpc>
                <a:spcPct val="80000"/>
              </a:lnSpc>
            </a:pPr>
            <a:r>
              <a:rPr lang="en-US" sz="2400" b="1" i="1" dirty="0" smtClean="0"/>
              <a:t>straight,</a:t>
            </a:r>
            <a:r>
              <a:rPr lang="en-US" sz="2400" b="1" i="1" dirty="0" smtClean="0">
                <a:solidFill>
                  <a:srgbClr val="FF0000"/>
                </a:solidFill>
              </a:rPr>
              <a:t> curved or zigzag, </a:t>
            </a:r>
          </a:p>
          <a:p>
            <a:pPr lvl="1" eaLnBrk="1" hangingPunct="1">
              <a:lnSpc>
                <a:spcPct val="80000"/>
              </a:lnSpc>
            </a:pPr>
            <a:r>
              <a:rPr lang="en-US" sz="2400" b="1" i="1" dirty="0" smtClean="0">
                <a:solidFill>
                  <a:srgbClr val="FF0000"/>
                </a:solidFill>
              </a:rPr>
              <a:t>thick or thin, broken or continuous, </a:t>
            </a:r>
          </a:p>
          <a:p>
            <a:pPr lvl="1" eaLnBrk="1" hangingPunct="1">
              <a:lnSpc>
                <a:spcPct val="80000"/>
              </a:lnSpc>
            </a:pPr>
            <a:r>
              <a:rPr lang="en-US" sz="2400" b="1" i="1" dirty="0" smtClean="0">
                <a:solidFill>
                  <a:srgbClr val="FF0000"/>
                </a:solidFill>
              </a:rPr>
              <a:t>contoured, and </a:t>
            </a:r>
          </a:p>
          <a:p>
            <a:pPr lvl="1" eaLnBrk="1" hangingPunct="1">
              <a:lnSpc>
                <a:spcPct val="80000"/>
              </a:lnSpc>
            </a:pPr>
            <a:r>
              <a:rPr lang="en-US" sz="2400" b="1" i="1" dirty="0" smtClean="0"/>
              <a:t>actual</a:t>
            </a:r>
            <a:r>
              <a:rPr lang="en-US" sz="2400" b="1" i="1" dirty="0" smtClean="0">
                <a:solidFill>
                  <a:srgbClr val="FF0000"/>
                </a:solidFill>
              </a:rPr>
              <a:t> or implied</a:t>
            </a:r>
            <a:r>
              <a:rPr lang="en-US" sz="2400" b="1" dirty="0" smtClean="0">
                <a:solidFill>
                  <a:srgbClr val="FF0000"/>
                </a:solidFill>
              </a:rPr>
              <a:t>. </a:t>
            </a:r>
          </a:p>
        </p:txBody>
      </p:sp>
      <p:sp>
        <p:nvSpPr>
          <p:cNvPr id="4" name="Footer Placeholder 3"/>
          <p:cNvSpPr>
            <a:spLocks noGrp="1"/>
          </p:cNvSpPr>
          <p:nvPr>
            <p:ph type="ftr" sz="quarter" idx="11"/>
          </p:nvPr>
        </p:nvSpPr>
        <p:spPr/>
        <p:txBody>
          <a:bodyPr/>
          <a:lstStyle/>
          <a:p>
            <a:pPr>
              <a:defRPr/>
            </a:pPr>
            <a:r>
              <a:rPr lang="en-US" smtClean="0"/>
              <a:t>SAILSS/Supporting Arts Integrated Learning for Student Success    Wiley H. Bates M.S.  C. Caple and P. Klos</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4495800"/>
            <a:ext cx="4572000" cy="338554"/>
          </a:xfrm>
          <a:prstGeom prst="rect">
            <a:avLst/>
          </a:prstGeom>
        </p:spPr>
        <p:txBody>
          <a:bodyPr>
            <a:spAutoFit/>
          </a:bodyPr>
          <a:lstStyle/>
          <a:p>
            <a:r>
              <a:rPr lang="en-US" sz="800" b="1" i="1" dirty="0" smtClean="0"/>
              <a:t>Composition No. II, with Red and Blue</a:t>
            </a:r>
            <a:endParaRPr lang="en-US" sz="800" b="1" dirty="0" smtClean="0"/>
          </a:p>
          <a:p>
            <a:r>
              <a:rPr lang="en-US" sz="800" b="1" dirty="0" smtClean="0">
                <a:hlinkClick r:id="rId3" action="ppaction://hlinkfile"/>
              </a:rPr>
              <a:t>Piet Mondrian</a:t>
            </a:r>
            <a:r>
              <a:rPr lang="en-US" sz="800" b="1" dirty="0" smtClean="0"/>
              <a:t> (Dutch, 1872–1944)</a:t>
            </a:r>
            <a:endParaRPr lang="en-US" sz="800" b="1" dirty="0"/>
          </a:p>
        </p:txBody>
      </p:sp>
      <p:graphicFrame>
        <p:nvGraphicFramePr>
          <p:cNvPr id="6" name="Table 5"/>
          <p:cNvGraphicFramePr>
            <a:graphicFrameLocks noGrp="1"/>
          </p:cNvGraphicFramePr>
          <p:nvPr/>
        </p:nvGraphicFramePr>
        <p:xfrm>
          <a:off x="762000" y="381000"/>
          <a:ext cx="3810000" cy="4038600"/>
        </p:xfrm>
        <a:graphic>
          <a:graphicData uri="http://schemas.openxmlformats.org/drawingml/2006/table">
            <a:tbl>
              <a:tblPr/>
              <a:tblGrid>
                <a:gridCol w="952500"/>
                <a:gridCol w="952500"/>
                <a:gridCol w="952500"/>
                <a:gridCol w="952500"/>
              </a:tblGrid>
              <a:tr h="1009650">
                <a:tc>
                  <a:txBody>
                    <a:bodyPr/>
                    <a:lstStyle/>
                    <a:p>
                      <a:endParaRPr lang="en-US" sz="1100" dirty="0">
                        <a:latin typeface="Calibri"/>
                      </a:endParaRPr>
                    </a:p>
                  </a:txBody>
                  <a:tcPr marL="68580" marR="68580" marT="9525" marB="0">
                    <a:lnL w="76200" cap="flat" cmpd="sng" algn="ctr">
                      <a:solidFill>
                        <a:srgbClr val="000000"/>
                      </a:solidFill>
                      <a:prstDash val="solid"/>
                      <a:round/>
                      <a:headEnd type="none" w="med" len="med"/>
                      <a:tailEnd type="none" w="med" len="med"/>
                    </a:lnL>
                    <a:lnR w="76200" cap="flat" cmpd="sng" algn="ctr">
                      <a:solidFill>
                        <a:srgbClr val="000000"/>
                      </a:solidFill>
                      <a:prstDash val="solid"/>
                      <a:round/>
                      <a:headEnd type="none" w="med" len="med"/>
                      <a:tailEnd type="none" w="med" len="med"/>
                    </a:lnR>
                    <a:lnT w="76200" cap="flat" cmpd="sng" algn="ctr">
                      <a:solidFill>
                        <a:srgbClr val="000000"/>
                      </a:solidFill>
                      <a:prstDash val="solid"/>
                      <a:round/>
                      <a:headEnd type="none" w="med" len="med"/>
                      <a:tailEnd type="none" w="med" len="med"/>
                    </a:lnT>
                    <a:lnB w="76200" cap="flat" cmpd="sng" algn="ctr">
                      <a:solidFill>
                        <a:srgbClr val="000000"/>
                      </a:solidFill>
                      <a:prstDash val="solid"/>
                      <a:round/>
                      <a:headEnd type="none" w="med" len="med"/>
                      <a:tailEnd type="none" w="med" len="med"/>
                    </a:lnB>
                  </a:tcPr>
                </a:tc>
                <a:tc rowSpan="3" gridSpan="3">
                  <a:txBody>
                    <a:bodyPr/>
                    <a:lstStyle/>
                    <a:p>
                      <a:endParaRPr lang="en-US" sz="1100" dirty="0">
                        <a:latin typeface="Calibri"/>
                      </a:endParaRPr>
                    </a:p>
                  </a:txBody>
                  <a:tcPr marL="68580" marR="68580" marT="9525" marB="0">
                    <a:lnL w="76200" cap="flat" cmpd="sng" algn="ctr">
                      <a:solidFill>
                        <a:srgbClr val="000000"/>
                      </a:solidFill>
                      <a:prstDash val="solid"/>
                      <a:round/>
                      <a:headEnd type="none" w="med" len="med"/>
                      <a:tailEnd type="none" w="med" len="med"/>
                    </a:lnL>
                    <a:lnR w="76200" cap="flat" cmpd="sng" algn="ctr">
                      <a:solidFill>
                        <a:srgbClr val="000000"/>
                      </a:solidFill>
                      <a:prstDash val="solid"/>
                      <a:round/>
                      <a:headEnd type="none" w="med" len="med"/>
                      <a:tailEnd type="none" w="med" len="med"/>
                    </a:lnR>
                    <a:lnT w="76200" cap="flat" cmpd="sng" algn="ctr">
                      <a:solidFill>
                        <a:srgbClr val="000000"/>
                      </a:solidFill>
                      <a:prstDash val="solid"/>
                      <a:round/>
                      <a:headEnd type="none" w="med" len="med"/>
                      <a:tailEnd type="none" w="med" len="med"/>
                    </a:lnT>
                    <a:lnB w="76200" cap="flat" cmpd="sng" algn="ctr">
                      <a:solidFill>
                        <a:srgbClr val="000000"/>
                      </a:solidFill>
                      <a:prstDash val="solid"/>
                      <a:round/>
                      <a:headEnd type="none" w="med" len="med"/>
                      <a:tailEnd type="none" w="med" len="med"/>
                    </a:lnB>
                    <a:solidFill>
                      <a:srgbClr val="FF0000"/>
                    </a:solidFill>
                  </a:tcPr>
                </a:tc>
                <a:tc rowSpan="3" hMerge="1">
                  <a:txBody>
                    <a:bodyPr/>
                    <a:lstStyle/>
                    <a:p>
                      <a:endParaRPr lang="en-US"/>
                    </a:p>
                  </a:txBody>
                  <a:tcPr/>
                </a:tc>
                <a:tc rowSpan="3" hMerge="1">
                  <a:txBody>
                    <a:bodyPr/>
                    <a:lstStyle/>
                    <a:p>
                      <a:endParaRPr lang="en-US"/>
                    </a:p>
                  </a:txBody>
                  <a:tcPr/>
                </a:tc>
              </a:tr>
              <a:tr h="1009650">
                <a:tc>
                  <a:txBody>
                    <a:bodyPr/>
                    <a:lstStyle/>
                    <a:p>
                      <a:endParaRPr lang="en-US" sz="1100">
                        <a:latin typeface="Calibri"/>
                      </a:endParaRPr>
                    </a:p>
                  </a:txBody>
                  <a:tcPr marL="68580" marR="68580" marT="9525" marB="0">
                    <a:lnL w="76200" cap="flat" cmpd="sng" algn="ctr">
                      <a:solidFill>
                        <a:srgbClr val="000000"/>
                      </a:solidFill>
                      <a:prstDash val="solid"/>
                      <a:round/>
                      <a:headEnd type="none" w="med" len="med"/>
                      <a:tailEnd type="none" w="med" len="med"/>
                    </a:lnL>
                    <a:lnR w="76200" cap="flat" cmpd="sng" algn="ctr">
                      <a:solidFill>
                        <a:srgbClr val="000000"/>
                      </a:solidFill>
                      <a:prstDash val="solid"/>
                      <a:round/>
                      <a:headEnd type="none" w="med" len="med"/>
                      <a:tailEnd type="none" w="med" len="med"/>
                    </a:lnR>
                    <a:lnT w="76200" cap="flat" cmpd="sng" algn="ctr">
                      <a:solidFill>
                        <a:srgbClr val="000000"/>
                      </a:solidFill>
                      <a:prstDash val="solid"/>
                      <a:round/>
                      <a:headEnd type="none" w="med" len="med"/>
                      <a:tailEnd type="none" w="med" len="med"/>
                    </a:lnT>
                    <a:lnB w="76200" cap="flat" cmpd="sng" algn="ctr">
                      <a:solidFill>
                        <a:srgbClr val="000000"/>
                      </a:solidFill>
                      <a:prstDash val="solid"/>
                      <a:round/>
                      <a:headEnd type="none" w="med" len="med"/>
                      <a:tailEnd type="none" w="med" len="med"/>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r>
              <a:tr h="1009650">
                <a:tc>
                  <a:txBody>
                    <a:bodyPr/>
                    <a:lstStyle/>
                    <a:p>
                      <a:endParaRPr lang="en-US" sz="1100" dirty="0">
                        <a:latin typeface="Calibri"/>
                      </a:endParaRPr>
                    </a:p>
                  </a:txBody>
                  <a:tcPr marL="68580" marR="68580" marT="9525" marB="0">
                    <a:lnL w="76200" cap="flat" cmpd="sng" algn="ctr">
                      <a:solidFill>
                        <a:srgbClr val="000000"/>
                      </a:solidFill>
                      <a:prstDash val="solid"/>
                      <a:round/>
                      <a:headEnd type="none" w="med" len="med"/>
                      <a:tailEnd type="none" w="med" len="med"/>
                    </a:lnL>
                    <a:lnR w="76200" cap="flat" cmpd="sng" algn="ctr">
                      <a:solidFill>
                        <a:srgbClr val="000000"/>
                      </a:solidFill>
                      <a:prstDash val="solid"/>
                      <a:round/>
                      <a:headEnd type="none" w="med" len="med"/>
                      <a:tailEnd type="none" w="med" len="med"/>
                    </a:lnR>
                    <a:lnT w="76200" cap="flat" cmpd="sng" algn="ctr">
                      <a:solidFill>
                        <a:srgbClr val="000000"/>
                      </a:solidFill>
                      <a:prstDash val="solid"/>
                      <a:round/>
                      <a:headEnd type="none" w="med" len="med"/>
                      <a:tailEnd type="none" w="med" len="med"/>
                    </a:lnT>
                    <a:lnB w="76200" cap="flat" cmpd="sng" algn="ctr">
                      <a:solidFill>
                        <a:srgbClr val="000000"/>
                      </a:solidFill>
                      <a:prstDash val="solid"/>
                      <a:round/>
                      <a:headEnd type="none" w="med" len="med"/>
                      <a:tailEnd type="none" w="med" len="med"/>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r>
              <a:tr h="504825">
                <a:tc rowSpan="2">
                  <a:txBody>
                    <a:bodyPr/>
                    <a:lstStyle/>
                    <a:p>
                      <a:endParaRPr lang="en-US" sz="1100">
                        <a:latin typeface="Calibri"/>
                      </a:endParaRPr>
                    </a:p>
                  </a:txBody>
                  <a:tcPr marL="68580" marR="68580" marT="9525" marB="0">
                    <a:lnL w="76200" cap="flat" cmpd="sng" algn="ctr">
                      <a:solidFill>
                        <a:srgbClr val="000000"/>
                      </a:solidFill>
                      <a:prstDash val="solid"/>
                      <a:round/>
                      <a:headEnd type="none" w="med" len="med"/>
                      <a:tailEnd type="none" w="med" len="med"/>
                    </a:lnL>
                    <a:lnR w="76200" cap="flat" cmpd="sng" algn="ctr">
                      <a:solidFill>
                        <a:srgbClr val="000000"/>
                      </a:solidFill>
                      <a:prstDash val="solid"/>
                      <a:round/>
                      <a:headEnd type="none" w="med" len="med"/>
                      <a:tailEnd type="none" w="med" len="med"/>
                    </a:lnR>
                    <a:lnT w="76200" cap="flat" cmpd="sng" algn="ctr">
                      <a:solidFill>
                        <a:srgbClr val="000000"/>
                      </a:solidFill>
                      <a:prstDash val="solid"/>
                      <a:round/>
                      <a:headEnd type="none" w="med" len="med"/>
                      <a:tailEnd type="none" w="med" len="med"/>
                    </a:lnT>
                    <a:lnB w="76200" cap="flat" cmpd="sng" algn="ctr">
                      <a:solidFill>
                        <a:srgbClr val="000000"/>
                      </a:solidFill>
                      <a:prstDash val="solid"/>
                      <a:round/>
                      <a:headEnd type="none" w="med" len="med"/>
                      <a:tailEnd type="none" w="med" len="med"/>
                    </a:lnB>
                    <a:solidFill>
                      <a:srgbClr val="0000FF"/>
                    </a:solidFill>
                  </a:tcPr>
                </a:tc>
                <a:tc rowSpan="2">
                  <a:txBody>
                    <a:bodyPr/>
                    <a:lstStyle/>
                    <a:p>
                      <a:endParaRPr lang="en-US" sz="1100">
                        <a:latin typeface="Calibri"/>
                      </a:endParaRPr>
                    </a:p>
                  </a:txBody>
                  <a:tcPr marL="68580" marR="68580" marT="9525" marB="0">
                    <a:lnL w="76200" cap="flat" cmpd="sng" algn="ctr">
                      <a:solidFill>
                        <a:srgbClr val="000000"/>
                      </a:solidFill>
                      <a:prstDash val="solid"/>
                      <a:round/>
                      <a:headEnd type="none" w="med" len="med"/>
                      <a:tailEnd type="none" w="med" len="med"/>
                    </a:lnL>
                    <a:lnR w="76200" cap="flat" cmpd="sng" algn="ctr">
                      <a:solidFill>
                        <a:srgbClr val="000000"/>
                      </a:solidFill>
                      <a:prstDash val="solid"/>
                      <a:round/>
                      <a:headEnd type="none" w="med" len="med"/>
                      <a:tailEnd type="none" w="med" len="med"/>
                    </a:lnR>
                    <a:lnT w="76200" cap="flat" cmpd="sng" algn="ctr">
                      <a:solidFill>
                        <a:srgbClr val="000000"/>
                      </a:solidFill>
                      <a:prstDash val="solid"/>
                      <a:round/>
                      <a:headEnd type="none" w="med" len="med"/>
                      <a:tailEnd type="none" w="med" len="med"/>
                    </a:lnT>
                    <a:lnB w="76200" cap="flat" cmpd="sng" algn="ctr">
                      <a:solidFill>
                        <a:srgbClr val="000000"/>
                      </a:solidFill>
                      <a:prstDash val="solid"/>
                      <a:round/>
                      <a:headEnd type="none" w="med" len="med"/>
                      <a:tailEnd type="none" w="med" len="med"/>
                    </a:lnB>
                  </a:tcPr>
                </a:tc>
                <a:tc rowSpan="2">
                  <a:txBody>
                    <a:bodyPr/>
                    <a:lstStyle/>
                    <a:p>
                      <a:endParaRPr lang="en-US" sz="1100">
                        <a:latin typeface="Calibri"/>
                      </a:endParaRPr>
                    </a:p>
                  </a:txBody>
                  <a:tcPr marL="68580" marR="68580" marT="9525" marB="0">
                    <a:lnL w="76200" cap="flat" cmpd="sng" algn="ctr">
                      <a:solidFill>
                        <a:srgbClr val="000000"/>
                      </a:solidFill>
                      <a:prstDash val="solid"/>
                      <a:round/>
                      <a:headEnd type="none" w="med" len="med"/>
                      <a:tailEnd type="none" w="med" len="med"/>
                    </a:lnL>
                    <a:lnR w="76200" cap="flat" cmpd="sng" algn="ctr">
                      <a:solidFill>
                        <a:srgbClr val="000000"/>
                      </a:solidFill>
                      <a:prstDash val="solid"/>
                      <a:round/>
                      <a:headEnd type="none" w="med" len="med"/>
                      <a:tailEnd type="none" w="med" len="med"/>
                    </a:lnR>
                    <a:lnT w="76200" cap="flat" cmpd="sng" algn="ctr">
                      <a:solidFill>
                        <a:srgbClr val="000000"/>
                      </a:solidFill>
                      <a:prstDash val="solid"/>
                      <a:round/>
                      <a:headEnd type="none" w="med" len="med"/>
                      <a:tailEnd type="none" w="med" len="med"/>
                    </a:lnT>
                    <a:lnB w="76200" cap="flat" cmpd="sng" algn="ctr">
                      <a:solidFill>
                        <a:srgbClr val="000000"/>
                      </a:solidFill>
                      <a:prstDash val="solid"/>
                      <a:round/>
                      <a:headEnd type="none" w="med" len="med"/>
                      <a:tailEnd type="none" w="med" len="med"/>
                    </a:lnB>
                  </a:tcPr>
                </a:tc>
                <a:tc>
                  <a:txBody>
                    <a:bodyPr/>
                    <a:lstStyle/>
                    <a:p>
                      <a:endParaRPr lang="en-US" sz="1100" dirty="0">
                        <a:latin typeface="Calibri"/>
                      </a:endParaRPr>
                    </a:p>
                  </a:txBody>
                  <a:tcPr marL="68580" marR="68580" marT="9525" marB="0">
                    <a:lnL w="76200" cap="flat" cmpd="sng" algn="ctr">
                      <a:solidFill>
                        <a:srgbClr val="000000"/>
                      </a:solidFill>
                      <a:prstDash val="solid"/>
                      <a:round/>
                      <a:headEnd type="none" w="med" len="med"/>
                      <a:tailEnd type="none" w="med" len="med"/>
                    </a:lnL>
                    <a:lnR w="76200" cap="flat" cmpd="sng" algn="ctr">
                      <a:solidFill>
                        <a:srgbClr val="000000"/>
                      </a:solidFill>
                      <a:prstDash val="solid"/>
                      <a:round/>
                      <a:headEnd type="none" w="med" len="med"/>
                      <a:tailEnd type="none" w="med" len="med"/>
                    </a:lnR>
                    <a:lnT w="76200" cap="flat" cmpd="sng" algn="ctr">
                      <a:solidFill>
                        <a:srgbClr val="000000"/>
                      </a:solidFill>
                      <a:prstDash val="solid"/>
                      <a:round/>
                      <a:headEnd type="none" w="med" len="med"/>
                      <a:tailEnd type="none" w="med" len="med"/>
                    </a:lnT>
                    <a:lnB w="76200" cap="flat" cmpd="sng" algn="ctr">
                      <a:solidFill>
                        <a:srgbClr val="000000"/>
                      </a:solidFill>
                      <a:prstDash val="solid"/>
                      <a:round/>
                      <a:headEnd type="none" w="med" len="med"/>
                      <a:tailEnd type="none" w="med" len="med"/>
                    </a:lnB>
                  </a:tcPr>
                </a:tc>
              </a:tr>
              <a:tr h="50482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100" dirty="0">
                        <a:latin typeface="Calibri"/>
                      </a:endParaRPr>
                    </a:p>
                  </a:txBody>
                  <a:tcPr marL="68580" marR="68580" marT="9525" marB="0">
                    <a:lnL w="76200" cap="flat" cmpd="sng" algn="ctr">
                      <a:solidFill>
                        <a:srgbClr val="000000"/>
                      </a:solidFill>
                      <a:prstDash val="solid"/>
                      <a:round/>
                      <a:headEnd type="none" w="med" len="med"/>
                      <a:tailEnd type="none" w="med" len="med"/>
                    </a:lnL>
                    <a:lnR w="76200" cap="flat" cmpd="sng" algn="ctr">
                      <a:solidFill>
                        <a:srgbClr val="000000"/>
                      </a:solidFill>
                      <a:prstDash val="solid"/>
                      <a:round/>
                      <a:headEnd type="none" w="med" len="med"/>
                      <a:tailEnd type="none" w="med" len="med"/>
                    </a:lnR>
                    <a:lnT w="76200" cap="flat" cmpd="sng" algn="ctr">
                      <a:solidFill>
                        <a:srgbClr val="000000"/>
                      </a:solidFill>
                      <a:prstDash val="solid"/>
                      <a:round/>
                      <a:headEnd type="none" w="med" len="med"/>
                      <a:tailEnd type="none" w="med" len="med"/>
                    </a:lnT>
                    <a:lnB w="76200" cap="flat" cmpd="sng" algn="ctr">
                      <a:solidFill>
                        <a:srgbClr val="000000"/>
                      </a:solidFill>
                      <a:prstDash val="solid"/>
                      <a:round/>
                      <a:headEnd type="none" w="med" len="med"/>
                      <a:tailEnd type="none" w="med" len="med"/>
                    </a:lnB>
                    <a:solidFill>
                      <a:srgbClr val="FFFF00"/>
                    </a:solidFill>
                  </a:tcPr>
                </a:tc>
              </a:tr>
            </a:tbl>
          </a:graphicData>
        </a:graphic>
      </p:graphicFrame>
      <p:sp>
        <p:nvSpPr>
          <p:cNvPr id="921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aphicFrame>
        <p:nvGraphicFramePr>
          <p:cNvPr id="7" name="Table 6"/>
          <p:cNvGraphicFramePr>
            <a:graphicFrameLocks noGrp="1"/>
          </p:cNvGraphicFramePr>
          <p:nvPr/>
        </p:nvGraphicFramePr>
        <p:xfrm>
          <a:off x="304800" y="5105401"/>
          <a:ext cx="8458200" cy="1117092"/>
        </p:xfrm>
        <a:graphic>
          <a:graphicData uri="http://schemas.openxmlformats.org/drawingml/2006/table">
            <a:tbl>
              <a:tblPr/>
              <a:tblGrid>
                <a:gridCol w="2593635"/>
                <a:gridCol w="324204"/>
                <a:gridCol w="2701703"/>
                <a:gridCol w="324204"/>
                <a:gridCol w="2514454"/>
              </a:tblGrid>
              <a:tr h="1117092">
                <a:tc>
                  <a:txBody>
                    <a:bodyPr/>
                    <a:lstStyle/>
                    <a:p>
                      <a:pPr marL="0" marR="0">
                        <a:lnSpc>
                          <a:spcPct val="115000"/>
                        </a:lnSpc>
                        <a:spcBef>
                          <a:spcPts val="0"/>
                        </a:spcBef>
                        <a:spcAft>
                          <a:spcPts val="0"/>
                        </a:spcAft>
                      </a:pPr>
                      <a:r>
                        <a:rPr lang="en-US" sz="1400" dirty="0">
                          <a:latin typeface="Berlin Sans FB Demi"/>
                          <a:ea typeface="Calibri"/>
                          <a:cs typeface="Times New Roman"/>
                        </a:rPr>
                        <a:t>CLAIM</a:t>
                      </a:r>
                      <a:endParaRPr lang="en-US" sz="1400" dirty="0">
                        <a:latin typeface="Calibri"/>
                        <a:ea typeface="Calibri"/>
                        <a:cs typeface="Times New Roman"/>
                      </a:endParaRPr>
                    </a:p>
                    <a:p>
                      <a:pPr marL="0" marR="0">
                        <a:lnSpc>
                          <a:spcPct val="115000"/>
                        </a:lnSpc>
                        <a:spcBef>
                          <a:spcPts val="0"/>
                        </a:spcBef>
                        <a:spcAft>
                          <a:spcPts val="0"/>
                        </a:spcAft>
                      </a:pPr>
                      <a:r>
                        <a:rPr lang="en-US" sz="1400" b="1" dirty="0">
                          <a:latin typeface="Calibri"/>
                          <a:ea typeface="Calibri"/>
                          <a:cs typeface="Times New Roman"/>
                        </a:rPr>
                        <a:t>Make a </a:t>
                      </a:r>
                      <a:r>
                        <a:rPr lang="en-US" sz="1400" b="1" i="1" u="sng" dirty="0">
                          <a:latin typeface="Calibri"/>
                          <a:ea typeface="Calibri"/>
                          <a:cs typeface="Times New Roman"/>
                        </a:rPr>
                        <a:t>claim</a:t>
                      </a:r>
                      <a:r>
                        <a:rPr lang="en-US" sz="1400" b="1" dirty="0">
                          <a:latin typeface="Calibri"/>
                          <a:ea typeface="Calibri"/>
                          <a:cs typeface="Times New Roman"/>
                        </a:rPr>
                        <a:t> about </a:t>
                      </a:r>
                      <a:r>
                        <a:rPr lang="en-US" sz="1400" b="1" dirty="0" smtClean="0">
                          <a:latin typeface="Calibri"/>
                          <a:ea typeface="Calibri"/>
                          <a:cs typeface="Times New Roman"/>
                        </a:rPr>
                        <a:t>a </a:t>
                      </a:r>
                      <a:r>
                        <a:rPr lang="en-US" sz="1400" b="1" u="sng" dirty="0" smtClean="0">
                          <a:solidFill>
                            <a:srgbClr val="FF0000"/>
                          </a:solidFill>
                          <a:latin typeface="Calibri"/>
                          <a:ea typeface="Calibri"/>
                          <a:cs typeface="Times New Roman"/>
                        </a:rPr>
                        <a:t>fraction</a:t>
                      </a:r>
                      <a:r>
                        <a:rPr lang="en-US" sz="1400" b="1" u="sng" baseline="0" dirty="0" smtClean="0">
                          <a:solidFill>
                            <a:srgbClr val="FF0000"/>
                          </a:solidFill>
                          <a:latin typeface="Calibri"/>
                          <a:ea typeface="Calibri"/>
                          <a:cs typeface="Times New Roman"/>
                        </a:rPr>
                        <a:t> </a:t>
                      </a:r>
                      <a:r>
                        <a:rPr lang="en-US" sz="1400" b="1" baseline="0" dirty="0" smtClean="0">
                          <a:latin typeface="Calibri"/>
                          <a:ea typeface="Calibri"/>
                          <a:cs typeface="Times New Roman"/>
                        </a:rPr>
                        <a:t>you see in this</a:t>
                      </a:r>
                      <a:r>
                        <a:rPr lang="en-US" sz="1400" b="1" dirty="0" smtClean="0">
                          <a:latin typeface="Calibri"/>
                          <a:ea typeface="Calibri"/>
                          <a:cs typeface="Times New Roman"/>
                        </a:rPr>
                        <a:t> artwork.</a:t>
                      </a:r>
                      <a:endParaRPr lang="en-US" sz="1400" dirty="0">
                        <a:latin typeface="Calibri"/>
                        <a:ea typeface="Calibri"/>
                        <a:cs typeface="Times New Roman"/>
                      </a:endParaRPr>
                    </a:p>
                  </a:txBody>
                  <a:tcPr marL="47195" marR="47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400" dirty="0">
                        <a:latin typeface="Berlin Sans FB Demi"/>
                        <a:ea typeface="Calibri"/>
                        <a:cs typeface="Times New Roman"/>
                      </a:endParaRPr>
                    </a:p>
                  </a:txBody>
                  <a:tcPr marL="47195" marR="47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Berlin Sans FB Demi"/>
                          <a:ea typeface="Calibri"/>
                          <a:cs typeface="Times New Roman"/>
                        </a:rPr>
                        <a:t>SUPPORT</a:t>
                      </a:r>
                      <a:endParaRPr lang="en-US" sz="1400" dirty="0">
                        <a:latin typeface="Calibri"/>
                        <a:ea typeface="Calibri"/>
                        <a:cs typeface="Times New Roman"/>
                      </a:endParaRPr>
                    </a:p>
                    <a:p>
                      <a:pPr marL="0" marR="0">
                        <a:lnSpc>
                          <a:spcPct val="115000"/>
                        </a:lnSpc>
                        <a:spcBef>
                          <a:spcPts val="0"/>
                        </a:spcBef>
                        <a:spcAft>
                          <a:spcPts val="0"/>
                        </a:spcAft>
                      </a:pPr>
                      <a:r>
                        <a:rPr lang="en-US" sz="1400" b="1" dirty="0">
                          <a:latin typeface="Calibri"/>
                          <a:ea typeface="Calibri"/>
                          <a:cs typeface="Times New Roman"/>
                        </a:rPr>
                        <a:t>Identify </a:t>
                      </a:r>
                      <a:r>
                        <a:rPr lang="en-US" sz="1400" b="1" i="1" u="sng" dirty="0">
                          <a:latin typeface="Calibri"/>
                          <a:ea typeface="Calibri"/>
                          <a:cs typeface="Times New Roman"/>
                        </a:rPr>
                        <a:t>support</a:t>
                      </a:r>
                      <a:r>
                        <a:rPr lang="en-US" sz="1400" b="1" dirty="0">
                          <a:latin typeface="Calibri"/>
                          <a:ea typeface="Calibri"/>
                          <a:cs typeface="Times New Roman"/>
                        </a:rPr>
                        <a:t> for your </a:t>
                      </a:r>
                      <a:r>
                        <a:rPr lang="en-US" sz="1400" b="1" dirty="0" smtClean="0">
                          <a:latin typeface="Calibri"/>
                          <a:ea typeface="Calibri"/>
                          <a:cs typeface="Times New Roman"/>
                        </a:rPr>
                        <a:t>claim</a:t>
                      </a:r>
                      <a:endParaRPr lang="en-US" sz="1400" dirty="0">
                        <a:latin typeface="Calibri"/>
                        <a:ea typeface="Calibri"/>
                        <a:cs typeface="Times New Roman"/>
                      </a:endParaRPr>
                    </a:p>
                  </a:txBody>
                  <a:tcPr marL="47195" marR="47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400" dirty="0">
                        <a:latin typeface="Berlin Sans FB Demi"/>
                        <a:ea typeface="Calibri"/>
                        <a:cs typeface="Times New Roman"/>
                      </a:endParaRPr>
                    </a:p>
                  </a:txBody>
                  <a:tcPr marL="47195" marR="47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Berlin Sans FB Demi"/>
                          <a:ea typeface="Calibri"/>
                          <a:cs typeface="Times New Roman"/>
                        </a:rPr>
                        <a:t>QUESTION</a:t>
                      </a:r>
                      <a:endParaRPr lang="en-US" sz="1400" dirty="0">
                        <a:latin typeface="Calibri"/>
                        <a:ea typeface="Calibri"/>
                        <a:cs typeface="Times New Roman"/>
                      </a:endParaRPr>
                    </a:p>
                    <a:p>
                      <a:pPr marL="0" marR="0">
                        <a:lnSpc>
                          <a:spcPct val="115000"/>
                        </a:lnSpc>
                        <a:spcBef>
                          <a:spcPts val="0"/>
                        </a:spcBef>
                        <a:spcAft>
                          <a:spcPts val="0"/>
                        </a:spcAft>
                      </a:pPr>
                      <a:r>
                        <a:rPr lang="en-US" sz="1400" b="1" dirty="0">
                          <a:latin typeface="Calibri"/>
                          <a:ea typeface="Calibri"/>
                          <a:cs typeface="Times New Roman"/>
                        </a:rPr>
                        <a:t>Ask a </a:t>
                      </a:r>
                      <a:r>
                        <a:rPr lang="en-US" sz="1400" b="1" i="1" u="sng" dirty="0">
                          <a:latin typeface="Calibri"/>
                          <a:ea typeface="Calibri"/>
                          <a:cs typeface="Times New Roman"/>
                        </a:rPr>
                        <a:t>question</a:t>
                      </a:r>
                      <a:r>
                        <a:rPr lang="en-US" sz="1400" b="1" dirty="0">
                          <a:latin typeface="Calibri"/>
                          <a:ea typeface="Calibri"/>
                          <a:cs typeface="Times New Roman"/>
                        </a:rPr>
                        <a:t> related to your claim</a:t>
                      </a:r>
                      <a:r>
                        <a:rPr lang="en-US" sz="1400" dirty="0" smtClean="0">
                          <a:latin typeface="Calibri"/>
                          <a:ea typeface="Calibri"/>
                          <a:cs typeface="Times New Roman"/>
                        </a:rPr>
                        <a:t>.</a:t>
                      </a:r>
                      <a:endParaRPr lang="en-US" sz="1400" dirty="0">
                        <a:latin typeface="Calibri"/>
                        <a:ea typeface="Calibri"/>
                        <a:cs typeface="Times New Roman"/>
                      </a:endParaRPr>
                    </a:p>
                  </a:txBody>
                  <a:tcPr marL="47195" marR="47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5562600" y="762000"/>
            <a:ext cx="2590800" cy="1754326"/>
          </a:xfrm>
          <a:prstGeom prst="rect">
            <a:avLst/>
          </a:prstGeom>
          <a:noFill/>
        </p:spPr>
        <p:txBody>
          <a:bodyPr wrap="square" rtlCol="0">
            <a:spAutoFit/>
          </a:bodyPr>
          <a:lstStyle/>
          <a:p>
            <a:r>
              <a:rPr lang="en-US" dirty="0" smtClean="0"/>
              <a:t>How did </a:t>
            </a:r>
            <a:r>
              <a:rPr lang="en-US" i="1" dirty="0" smtClean="0"/>
              <a:t>Mondrian</a:t>
            </a:r>
            <a:r>
              <a:rPr lang="en-US" dirty="0" smtClean="0"/>
              <a:t> use </a:t>
            </a:r>
            <a:r>
              <a:rPr lang="en-US" b="1" dirty="0" smtClean="0"/>
              <a:t>fractions</a:t>
            </a:r>
            <a:r>
              <a:rPr lang="en-US" dirty="0" smtClean="0"/>
              <a:t> in his artwork?  </a:t>
            </a:r>
          </a:p>
          <a:p>
            <a:endParaRPr lang="en-US" dirty="0" smtClean="0"/>
          </a:p>
          <a:p>
            <a:r>
              <a:rPr lang="en-US" dirty="0" smtClean="0"/>
              <a:t>What tools do you think he used to make the art?</a:t>
            </a:r>
          </a:p>
          <a:p>
            <a:endParaRPr lang="en-US" dirty="0" smtClean="0"/>
          </a:p>
        </p:txBody>
      </p:sp>
      <p:graphicFrame>
        <p:nvGraphicFramePr>
          <p:cNvPr id="9" name="Table 8"/>
          <p:cNvGraphicFramePr>
            <a:graphicFrameLocks noGrp="1"/>
          </p:cNvGraphicFramePr>
          <p:nvPr/>
        </p:nvGraphicFramePr>
        <p:xfrm>
          <a:off x="762000" y="381000"/>
          <a:ext cx="3810000" cy="4038600"/>
        </p:xfrm>
        <a:graphic>
          <a:graphicData uri="http://schemas.openxmlformats.org/drawingml/2006/table">
            <a:tbl>
              <a:tblPr/>
              <a:tblGrid>
                <a:gridCol w="952184"/>
                <a:gridCol w="952816"/>
                <a:gridCol w="952184"/>
                <a:gridCol w="952816"/>
              </a:tblGrid>
              <a:tr h="1009650">
                <a:tc>
                  <a:txBody>
                    <a:bodyPr/>
                    <a:lstStyle/>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09650">
                <a:tc>
                  <a:txBody>
                    <a:bodyPr/>
                    <a:lstStyle/>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09650">
                <a:tc>
                  <a:txBody>
                    <a:bodyPr/>
                    <a:lstStyle/>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09650">
                <a:tc>
                  <a:txBody>
                    <a:bodyPr/>
                    <a:lstStyle/>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smtClean="0">
                        <a:latin typeface="Calibri"/>
                        <a:ea typeface="Calibri"/>
                        <a:cs typeface="Times New Roman"/>
                      </a:endParaRPr>
                    </a:p>
                    <a:p>
                      <a:pPr marL="0" marR="0">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It’s YOUR TURN</a:t>
            </a:r>
            <a:endParaRPr lang="en-US" dirty="0"/>
          </a:p>
        </p:txBody>
      </p:sp>
      <p:grpSp>
        <p:nvGrpSpPr>
          <p:cNvPr id="3" name="Group 2"/>
          <p:cNvGrpSpPr>
            <a:grpSpLocks/>
          </p:cNvGrpSpPr>
          <p:nvPr/>
        </p:nvGrpSpPr>
        <p:grpSpPr bwMode="auto">
          <a:xfrm>
            <a:off x="304800" y="914400"/>
            <a:ext cx="6934200" cy="2590800"/>
            <a:chOff x="840" y="888"/>
            <a:chExt cx="8555" cy="4080"/>
          </a:xfrm>
        </p:grpSpPr>
        <p:sp>
          <p:nvSpPr>
            <p:cNvPr id="5" name="Text Box 3"/>
            <p:cNvSpPr txBox="1">
              <a:spLocks noChangeArrowheads="1"/>
            </p:cNvSpPr>
            <p:nvPr/>
          </p:nvSpPr>
          <p:spPr bwMode="auto">
            <a:xfrm>
              <a:off x="840" y="888"/>
              <a:ext cx="1680" cy="38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Arial" pitchFamily="34" charset="0"/>
                  <a:cs typeface="Arial" pitchFamily="34" charset="0"/>
                </a:rPr>
                <a:t>You will create</a:t>
              </a:r>
              <a:r>
                <a:rPr kumimoji="0" lang="en-US" sz="1400" b="0" i="0" u="none" strike="noStrike" cap="none" normalizeH="0" dirty="0" smtClean="0">
                  <a:ln>
                    <a:noFill/>
                  </a:ln>
                  <a:effectLst/>
                  <a:latin typeface="Arial" pitchFamily="34" charset="0"/>
                  <a:cs typeface="Arial" pitchFamily="34" charset="0"/>
                </a:rPr>
                <a:t> a Mondrian style artwork to demonstrate equivalent FRACTIONS.  </a:t>
              </a:r>
              <a:r>
                <a:rPr lang="en-US" sz="1400" b="1" dirty="0" smtClean="0">
                  <a:latin typeface="Arial" pitchFamily="34" charset="0"/>
                  <a:cs typeface="Arial" pitchFamily="34" charset="0"/>
                </a:rPr>
                <a:t>Select three colors to use in your </a:t>
              </a:r>
              <a:r>
                <a:rPr lang="en-US" sz="1400" b="1" dirty="0" smtClean="0">
                  <a:solidFill>
                    <a:schemeClr val="bg1"/>
                  </a:solidFill>
                  <a:latin typeface="Arial" pitchFamily="34" charset="0"/>
                  <a:cs typeface="Arial" pitchFamily="34" charset="0"/>
                </a:rPr>
                <a:t>artwork. </a:t>
              </a:r>
              <a:endParaRPr lang="en-US" sz="1400" b="1"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400" dirty="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 Box 4"/>
            <p:cNvSpPr txBox="1">
              <a:spLocks noChangeArrowheads="1"/>
            </p:cNvSpPr>
            <p:nvPr/>
          </p:nvSpPr>
          <p:spPr bwMode="auto">
            <a:xfrm>
              <a:off x="3120" y="888"/>
              <a:ext cx="1800" cy="3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Arial" pitchFamily="34" charset="0"/>
                  <a:cs typeface="Arial" pitchFamily="34" charset="0"/>
                </a:rPr>
                <a:t>2.</a:t>
              </a:r>
              <a:r>
                <a:rPr kumimoji="0" lang="en-US" sz="1400" b="0" i="0" u="none" strike="noStrike" cap="none" normalizeH="0" dirty="0" smtClean="0">
                  <a:ln>
                    <a:noFill/>
                  </a:ln>
                  <a:effectLst/>
                  <a:latin typeface="Arial" pitchFamily="34" charset="0"/>
                  <a:cs typeface="Arial" pitchFamily="34" charset="0"/>
                </a:rPr>
                <a:t> Draw a line to divide</a:t>
              </a:r>
              <a:r>
                <a:rPr lang="en-US" sz="1400" dirty="0" smtClean="0">
                  <a:latin typeface="Arial" pitchFamily="34" charset="0"/>
                  <a:cs typeface="Arial" pitchFamily="34" charset="0"/>
                </a:rPr>
                <a:t> your rectangle in half. </a:t>
              </a: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dirty="0" smtClean="0">
                  <a:ln>
                    <a:noFill/>
                  </a:ln>
                  <a:effectLst/>
                  <a:latin typeface="Arial" pitchFamily="34" charset="0"/>
                  <a:cs typeface="Arial" pitchFamily="34" charset="0"/>
                </a:rPr>
                <a:t> </a:t>
              </a:r>
              <a:endParaRPr kumimoji="0" lang="en-US" sz="1200" b="0" i="0" u="none" strike="noStrike" cap="none" normalizeH="0" baseline="0" dirty="0" smtClean="0">
                <a:ln>
                  <a:noFill/>
                </a:ln>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b="1"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b="1"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b="1"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dirty="0" smtClean="0">
                <a:ln>
                  <a:noFill/>
                </a:ln>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effectLst/>
                <a:latin typeface="Arial" pitchFamily="34" charset="0"/>
                <a:cs typeface="Arial" pitchFamily="34" charset="0"/>
              </a:endParaRPr>
            </a:p>
          </p:txBody>
        </p:sp>
        <p:sp>
          <p:nvSpPr>
            <p:cNvPr id="8" name="Text Box 6"/>
            <p:cNvSpPr txBox="1">
              <a:spLocks noChangeArrowheads="1"/>
            </p:cNvSpPr>
            <p:nvPr/>
          </p:nvSpPr>
          <p:spPr bwMode="auto">
            <a:xfrm>
              <a:off x="5434" y="888"/>
              <a:ext cx="1800" cy="40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Arial" pitchFamily="34" charset="0"/>
                  <a:cs typeface="Arial" pitchFamily="34" charset="0"/>
                </a:rPr>
                <a:t>3. Pick either or both of the new rectangles and repeat the process.  </a:t>
              </a:r>
              <a:endParaRPr lang="en-US" sz="1400"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sz="1400" dirty="0" smtClean="0">
                  <a:latin typeface="Arial" pitchFamily="34" charset="0"/>
                  <a:cs typeface="Arial" pitchFamily="34" charset="0"/>
                </a:rPr>
                <a:t>You can do the same with each rectangle that your create</a:t>
              </a:r>
              <a:r>
                <a:rPr kumimoji="0" lang="en-US" sz="1400" b="0" i="0" u="none" strike="noStrike" cap="none" normalizeH="0" baseline="0" dirty="0" smtClean="0">
                  <a:ln>
                    <a:noFill/>
                  </a:ln>
                  <a:effectLst/>
                  <a:latin typeface="Arial" pitchFamily="34" charset="0"/>
                  <a:cs typeface="Arial" pitchFamily="34" charset="0"/>
                </a:rPr>
                <a:t> </a:t>
              </a:r>
            </a:p>
          </p:txBody>
        </p:sp>
        <p:sp>
          <p:nvSpPr>
            <p:cNvPr id="9" name="Text Box 7"/>
            <p:cNvSpPr txBox="1">
              <a:spLocks noChangeArrowheads="1"/>
            </p:cNvSpPr>
            <p:nvPr/>
          </p:nvSpPr>
          <p:spPr bwMode="auto">
            <a:xfrm>
              <a:off x="7835" y="888"/>
              <a:ext cx="1560" cy="3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Arial" pitchFamily="34" charset="0"/>
                  <a:cs typeface="Arial" pitchFamily="34" charset="0"/>
                </a:rPr>
                <a:t>4.Decide on a color scheme.  Fill in</a:t>
              </a:r>
              <a:r>
                <a:rPr kumimoji="0" lang="en-US" sz="1400" b="0" i="0" u="none" strike="noStrike" cap="none" normalizeH="0" dirty="0" smtClean="0">
                  <a:ln>
                    <a:noFill/>
                  </a:ln>
                  <a:effectLst/>
                  <a:latin typeface="Arial" pitchFamily="34" charset="0"/>
                  <a:cs typeface="Arial" pitchFamily="34" charset="0"/>
                </a:rPr>
                <a:t> </a:t>
              </a:r>
              <a:r>
                <a:rPr kumimoji="0" lang="en-US" sz="1400" b="0" i="0" u="none" strike="noStrike" cap="none" normalizeH="0" baseline="0" dirty="0" smtClean="0">
                  <a:ln>
                    <a:noFill/>
                  </a:ln>
                  <a:effectLst/>
                  <a:latin typeface="Arial" pitchFamily="34" charset="0"/>
                  <a:cs typeface="Arial" pitchFamily="34" charset="0"/>
                </a:rPr>
                <a:t>your design with your three color choices but be sure and </a:t>
              </a:r>
              <a:r>
                <a:rPr kumimoji="0" lang="en-US" sz="1400" b="1" i="0" u="none" strike="noStrike" cap="none" normalizeH="0" baseline="0" dirty="0" smtClean="0">
                  <a:ln>
                    <a:noFill/>
                  </a:ln>
                  <a:effectLst/>
                  <a:latin typeface="Arial" pitchFamily="34" charset="0"/>
                  <a:cs typeface="Arial" pitchFamily="34" charset="0"/>
                </a:rPr>
                <a:t>leave some white</a:t>
              </a:r>
            </a:p>
          </p:txBody>
        </p:sp>
        <p:sp>
          <p:nvSpPr>
            <p:cNvPr id="10" name="Line 8"/>
            <p:cNvSpPr>
              <a:spLocks noChangeShapeType="1"/>
            </p:cNvSpPr>
            <p:nvPr/>
          </p:nvSpPr>
          <p:spPr bwMode="auto">
            <a:xfrm flipV="1">
              <a:off x="4920" y="3168"/>
              <a:ext cx="48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1" name="Line 9"/>
            <p:cNvSpPr>
              <a:spLocks noChangeShapeType="1"/>
            </p:cNvSpPr>
            <p:nvPr/>
          </p:nvSpPr>
          <p:spPr bwMode="auto">
            <a:xfrm flipV="1">
              <a:off x="2520" y="3168"/>
              <a:ext cx="60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3" name="Line 11"/>
            <p:cNvSpPr>
              <a:spLocks noChangeShapeType="1"/>
            </p:cNvSpPr>
            <p:nvPr/>
          </p:nvSpPr>
          <p:spPr bwMode="auto">
            <a:xfrm flipV="1">
              <a:off x="7313" y="3168"/>
              <a:ext cx="48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grpSp>
      <p:pic>
        <p:nvPicPr>
          <p:cNvPr id="25" name="Picture 5" descr="6partwheel.gif"/>
          <p:cNvPicPr>
            <a:picLocks noChangeAspect="1"/>
          </p:cNvPicPr>
          <p:nvPr/>
        </p:nvPicPr>
        <p:blipFill>
          <a:blip r:embed="rId3" cstate="print"/>
          <a:srcRect/>
          <a:stretch>
            <a:fillRect/>
          </a:stretch>
        </p:blipFill>
        <p:spPr bwMode="auto">
          <a:xfrm>
            <a:off x="457200" y="3505200"/>
            <a:ext cx="1524000" cy="1524000"/>
          </a:xfrm>
          <a:prstGeom prst="rect">
            <a:avLst/>
          </a:prstGeom>
          <a:noFill/>
          <a:ln w="9525">
            <a:noFill/>
            <a:miter lim="800000"/>
            <a:headEnd/>
            <a:tailEnd/>
          </a:ln>
        </p:spPr>
      </p:pic>
      <p:sp>
        <p:nvSpPr>
          <p:cNvPr id="32" name="Rectangle 31"/>
          <p:cNvSpPr/>
          <p:nvPr/>
        </p:nvSpPr>
        <p:spPr>
          <a:xfrm>
            <a:off x="609600" y="5334000"/>
            <a:ext cx="1676400" cy="1169551"/>
          </a:xfrm>
          <a:prstGeom prst="rect">
            <a:avLst/>
          </a:prstGeom>
        </p:spPr>
        <p:txBody>
          <a:bodyPr wrap="square">
            <a:spAutoFit/>
          </a:bodyPr>
          <a:lstStyle/>
          <a:p>
            <a:r>
              <a:rPr lang="en-US" sz="1400" dirty="0" smtClean="0"/>
              <a:t>Secondary colors are formed by mixing primary colors.</a:t>
            </a:r>
            <a:r>
              <a:rPr lang="en-US" sz="1400" dirty="0" smtClean="0">
                <a:solidFill>
                  <a:schemeClr val="bg1"/>
                </a:solidFill>
              </a:rPr>
              <a:t/>
            </a:r>
            <a:br>
              <a:rPr lang="en-US" sz="1400" dirty="0" smtClean="0">
                <a:solidFill>
                  <a:schemeClr val="bg1"/>
                </a:solidFill>
              </a:rPr>
            </a:br>
            <a:endParaRPr lang="en-US" sz="1400" dirty="0"/>
          </a:p>
        </p:txBody>
      </p:sp>
      <p:sp>
        <p:nvSpPr>
          <p:cNvPr id="28" name="TextBox 27"/>
          <p:cNvSpPr txBox="1"/>
          <p:nvPr/>
        </p:nvSpPr>
        <p:spPr>
          <a:xfrm>
            <a:off x="1371600" y="4343400"/>
            <a:ext cx="303288" cy="369332"/>
          </a:xfrm>
          <a:prstGeom prst="rect">
            <a:avLst/>
          </a:prstGeom>
          <a:noFill/>
        </p:spPr>
        <p:txBody>
          <a:bodyPr wrap="none" rtlCol="0">
            <a:spAutoFit/>
          </a:bodyPr>
          <a:lstStyle/>
          <a:p>
            <a:r>
              <a:rPr lang="en-US" dirty="0" smtClean="0"/>
              <a:t>P</a:t>
            </a:r>
            <a:endParaRPr lang="en-US" dirty="0"/>
          </a:p>
        </p:txBody>
      </p:sp>
      <p:sp>
        <p:nvSpPr>
          <p:cNvPr id="30" name="TextBox 29"/>
          <p:cNvSpPr txBox="1"/>
          <p:nvPr/>
        </p:nvSpPr>
        <p:spPr>
          <a:xfrm>
            <a:off x="1066800" y="3657600"/>
            <a:ext cx="303288" cy="369332"/>
          </a:xfrm>
          <a:prstGeom prst="rect">
            <a:avLst/>
          </a:prstGeom>
          <a:noFill/>
        </p:spPr>
        <p:txBody>
          <a:bodyPr wrap="none" rtlCol="0">
            <a:spAutoFit/>
          </a:bodyPr>
          <a:lstStyle/>
          <a:p>
            <a:r>
              <a:rPr lang="en-US" dirty="0" smtClean="0">
                <a:solidFill>
                  <a:schemeClr val="bg1"/>
                </a:solidFill>
              </a:rPr>
              <a:t>P</a:t>
            </a:r>
            <a:endParaRPr lang="en-US" dirty="0">
              <a:solidFill>
                <a:schemeClr val="bg1"/>
              </a:solidFill>
            </a:endParaRPr>
          </a:p>
        </p:txBody>
      </p:sp>
      <p:sp>
        <p:nvSpPr>
          <p:cNvPr id="31" name="TextBox 30"/>
          <p:cNvSpPr txBox="1"/>
          <p:nvPr/>
        </p:nvSpPr>
        <p:spPr>
          <a:xfrm>
            <a:off x="609600" y="4343400"/>
            <a:ext cx="303288" cy="369332"/>
          </a:xfrm>
          <a:prstGeom prst="rect">
            <a:avLst/>
          </a:prstGeom>
          <a:noFill/>
        </p:spPr>
        <p:txBody>
          <a:bodyPr wrap="none" rtlCol="0">
            <a:spAutoFit/>
          </a:bodyPr>
          <a:lstStyle/>
          <a:p>
            <a:r>
              <a:rPr lang="en-US" dirty="0" smtClean="0"/>
              <a:t>P</a:t>
            </a:r>
            <a:endParaRPr lang="en-US" dirty="0"/>
          </a:p>
        </p:txBody>
      </p:sp>
      <p:pic>
        <p:nvPicPr>
          <p:cNvPr id="1026" name="Picture 2"/>
          <p:cNvPicPr>
            <a:picLocks noChangeAspect="1" noChangeArrowheads="1"/>
          </p:cNvPicPr>
          <p:nvPr/>
        </p:nvPicPr>
        <p:blipFill>
          <a:blip r:embed="rId4" cstate="print"/>
          <a:srcRect/>
          <a:stretch>
            <a:fillRect/>
          </a:stretch>
        </p:blipFill>
        <p:spPr bwMode="auto">
          <a:xfrm>
            <a:off x="2743200" y="3733800"/>
            <a:ext cx="5727700" cy="2212975"/>
          </a:xfrm>
          <a:prstGeom prst="rect">
            <a:avLst/>
          </a:prstGeom>
          <a:noFill/>
          <a:ln w="9525">
            <a:noFill/>
            <a:miter lim="800000"/>
            <a:headEnd/>
            <a:tailEnd/>
          </a:ln>
        </p:spPr>
      </p:pic>
      <p:cxnSp>
        <p:nvCxnSpPr>
          <p:cNvPr id="18" name="Straight Arrow Connector 17"/>
          <p:cNvCxnSpPr/>
          <p:nvPr/>
        </p:nvCxnSpPr>
        <p:spPr>
          <a:xfrm>
            <a:off x="2819400" y="2286000"/>
            <a:ext cx="609600" cy="1524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 Box 7"/>
          <p:cNvSpPr txBox="1">
            <a:spLocks noChangeArrowheads="1"/>
          </p:cNvSpPr>
          <p:nvPr/>
        </p:nvSpPr>
        <p:spPr bwMode="auto">
          <a:xfrm>
            <a:off x="7543800" y="914400"/>
            <a:ext cx="1295400" cy="2362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Arial" pitchFamily="34" charset="0"/>
                <a:cs typeface="Arial" pitchFamily="34" charset="0"/>
              </a:rPr>
              <a:t>5. </a:t>
            </a:r>
            <a:r>
              <a:rPr kumimoji="0" lang="en-US" sz="1400" b="1" i="0" u="none" strike="noStrike" cap="none" normalizeH="0" baseline="0" dirty="0" smtClean="0">
                <a:ln>
                  <a:noFill/>
                </a:ln>
                <a:effectLst/>
                <a:latin typeface="Arial" pitchFamily="34" charset="0"/>
                <a:cs typeface="Arial" pitchFamily="34" charset="0"/>
              </a:rPr>
              <a:t>Add black lines </a:t>
            </a:r>
            <a:r>
              <a:rPr kumimoji="0" lang="en-US" sz="1400" b="0" i="0" u="none" strike="noStrike" cap="none" normalizeH="0" baseline="0" dirty="0" smtClean="0">
                <a:ln>
                  <a:noFill/>
                </a:ln>
                <a:effectLst/>
                <a:latin typeface="Arial" pitchFamily="34" charset="0"/>
                <a:cs typeface="Arial" pitchFamily="34" charset="0"/>
              </a:rPr>
              <a:t>to outline your colors, like Mondrian</a:t>
            </a:r>
            <a:r>
              <a:rPr kumimoji="0" lang="en-US" sz="1400" b="0" i="0" u="none" strike="noStrike" cap="none" normalizeH="0" dirty="0" smtClean="0">
                <a:ln>
                  <a:noFill/>
                </a:ln>
                <a:effectLst/>
                <a:latin typeface="Arial" pitchFamily="34" charset="0"/>
                <a:cs typeface="Arial" pitchFamily="34" charset="0"/>
              </a:rPr>
              <a:t> did</a:t>
            </a:r>
            <a:r>
              <a:rPr kumimoji="0" lang="en-US" sz="1400" b="0" i="0" u="none" strike="noStrike" cap="none" normalizeH="0" baseline="0" dirty="0" smtClean="0">
                <a:ln>
                  <a:noFill/>
                </a:ln>
                <a:effectLst/>
                <a:latin typeface="Arial"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en-US" sz="1400" dirty="0" smtClean="0">
              <a:latin typeface="Arial" pitchFamily="34" charset="0"/>
              <a:cs typeface="Arial" pitchFamily="34" charset="0"/>
            </a:endParaRPr>
          </a:p>
        </p:txBody>
      </p:sp>
      <p:cxnSp>
        <p:nvCxnSpPr>
          <p:cNvPr id="21" name="Straight Arrow Connector 20"/>
          <p:cNvCxnSpPr/>
          <p:nvPr/>
        </p:nvCxnSpPr>
        <p:spPr>
          <a:xfrm>
            <a:off x="4953000" y="1828800"/>
            <a:ext cx="914400" cy="2057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TotalTime>
  <Words>778</Words>
  <Application>Microsoft Office PowerPoint</Application>
  <PresentationFormat>On-screen Show (4:3)</PresentationFormat>
  <Paragraphs>103</Paragraphs>
  <Slides>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SimSun</vt:lpstr>
      <vt:lpstr>Arial</vt:lpstr>
      <vt:lpstr>Batik Regular</vt:lpstr>
      <vt:lpstr>Berlin Sans FB Demi</vt:lpstr>
      <vt:lpstr>Calibri</vt:lpstr>
      <vt:lpstr>Times New Roman</vt:lpstr>
      <vt:lpstr>Office Theme</vt:lpstr>
      <vt:lpstr>PowerPoint Presentation</vt:lpstr>
      <vt:lpstr>PowerPoint Presentation</vt:lpstr>
      <vt:lpstr>PowerPoint Presentation</vt:lpstr>
      <vt:lpstr>PowerPoint Presentation</vt:lpstr>
      <vt:lpstr>Mondrian &amp; Line</vt:lpstr>
      <vt:lpstr>PowerPoint Presentation</vt:lpstr>
      <vt:lpstr>It’s YOUR TURN</vt:lpstr>
    </vt:vector>
  </TitlesOfParts>
  <Company>Anne Arundel County Public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pklos</dc:creator>
  <cp:lastModifiedBy>SDTC-WS2</cp:lastModifiedBy>
  <cp:revision>41</cp:revision>
  <dcterms:created xsi:type="dcterms:W3CDTF">2010-09-16T16:12:34Z</dcterms:created>
  <dcterms:modified xsi:type="dcterms:W3CDTF">2015-06-25T18:20:07Z</dcterms:modified>
</cp:coreProperties>
</file>