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73" r:id="rId6"/>
    <p:sldId id="258" r:id="rId7"/>
    <p:sldId id="265" r:id="rId8"/>
    <p:sldId id="260" r:id="rId9"/>
    <p:sldId id="257" r:id="rId10"/>
    <p:sldId id="262" r:id="rId11"/>
    <p:sldId id="271" r:id="rId12"/>
    <p:sldId id="272" r:id="rId13"/>
    <p:sldId id="266" r:id="rId14"/>
    <p:sldId id="267"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62B262-DFAE-43D8-A868-9E6D48733D3F}" type="datetimeFigureOut">
              <a:rPr lang="en-US" smtClean="0"/>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63371-B79E-4835-98C6-ED6A92BFB957}" type="slidenum">
              <a:rPr lang="en-US" smtClean="0"/>
              <a:t>‹#›</a:t>
            </a:fld>
            <a:endParaRPr lang="en-US"/>
          </a:p>
        </p:txBody>
      </p:sp>
    </p:spTree>
    <p:extLst>
      <p:ext uri="{BB962C8B-B14F-4D97-AF65-F5344CB8AC3E}">
        <p14:creationId xmlns:p14="http://schemas.microsoft.com/office/powerpoint/2010/main" val="404760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rtinthepicture.com/paintings/Roy_Lichtenstein/Imperfect-22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rtinthepicture.com/paintings/Victor_Vasarely/Untitled-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guggenheim.org/new-york/collections/collection-online/show-full/bio/?artist_name=Pablo%20Picasso&amp;page=1&amp;f=Name&amp;cr=1" TargetMode="External"/><Relationship Id="rId3" Type="http://schemas.openxmlformats.org/officeDocument/2006/relationships/hyperlink" Target="http://www.guggenheim.org/new-york/collections/collection-online/show-full/bio/?artist_name=Robert%20Delaunay&amp;page=1&amp;f=Name&amp;cr=1" TargetMode="External"/><Relationship Id="rId7" Type="http://schemas.openxmlformats.org/officeDocument/2006/relationships/hyperlink" Target="http://www.guggenheim.org/new-york/collections/collection-online/show-full/bio/?artist_name=Georges%20Braque&amp;page=1&amp;f=Name&amp;cr=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guggenheim.org/new-york/collections/collection-online/show-list/movement/?search=Cubism" TargetMode="External"/><Relationship Id="rId11" Type="http://schemas.openxmlformats.org/officeDocument/2006/relationships/hyperlink" Target="http://www.guggenheim.org/new-york/collections/collection-online/show-full/bio/?artist_name=Jean%20Arp&amp;page=1&amp;f=Name&amp;cr=1" TargetMode="External"/><Relationship Id="rId5" Type="http://schemas.openxmlformats.org/officeDocument/2006/relationships/hyperlink" Target="http://www.guggenheim.org/new-york/collections/collection-online/show-full/bio/?artist_name=Jean%20Metzinger&amp;page=1&amp;f=Name&amp;cr=1" TargetMode="External"/><Relationship Id="rId10" Type="http://schemas.openxmlformats.org/officeDocument/2006/relationships/hyperlink" Target="http://www.guggenheim.org/new-york/collections/collection-online/show-list/movement/?search=Dada" TargetMode="External"/><Relationship Id="rId4" Type="http://schemas.openxmlformats.org/officeDocument/2006/relationships/hyperlink" Target="http://www.guggenheim.org/new-york/collections/collection-online/show-full/bio/?artist_name=Albert%20Gleizes&amp;page=1&amp;f=Name&amp;cr=1" TargetMode="External"/><Relationship Id="rId9" Type="http://schemas.openxmlformats.org/officeDocument/2006/relationships/hyperlink" Target="http://www.guggenheim.org/new-york/collections/collection-online/show-list/movement/?search=Impressionis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63371-B79E-4835-98C6-ED6A92BFB957}" type="slidenum">
              <a:rPr lang="en-US" smtClean="0"/>
              <a:t>‹#›</a:t>
            </a:fld>
            <a:endParaRPr lang="en-US"/>
          </a:p>
        </p:txBody>
      </p:sp>
    </p:spTree>
    <p:extLst>
      <p:ext uri="{BB962C8B-B14F-4D97-AF65-F5344CB8AC3E}">
        <p14:creationId xmlns:p14="http://schemas.microsoft.com/office/powerpoint/2010/main" val="3075893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Gris, Juan</a:t>
            </a:r>
            <a:r>
              <a:rPr lang="en-US" i="1" dirty="0" smtClean="0"/>
              <a:t>.  Man in the Cafe</a:t>
            </a:r>
            <a:r>
              <a:rPr lang="en-US" dirty="0" smtClean="0"/>
              <a:t> </a:t>
            </a:r>
            <a:br>
              <a:rPr lang="en-US" dirty="0" smtClean="0"/>
            </a:br>
            <a:r>
              <a:rPr lang="en-US" dirty="0" smtClean="0"/>
              <a:t>1912; Oil on canvas, 128.2 x 88 cm; Philadelphia Museum of Art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F663371-B79E-4835-98C6-ED6A92BFB957}" type="slidenum">
              <a:rPr lang="en-US" smtClean="0"/>
              <a:t>10</a:t>
            </a:fld>
            <a:endParaRPr lang="en-US"/>
          </a:p>
        </p:txBody>
      </p:sp>
    </p:spTree>
    <p:extLst>
      <p:ext uri="{BB962C8B-B14F-4D97-AF65-F5344CB8AC3E}">
        <p14:creationId xmlns:p14="http://schemas.microsoft.com/office/powerpoint/2010/main" val="3367445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Klee </a:t>
            </a:r>
            <a:r>
              <a:rPr lang="en-US" i="1" dirty="0" smtClean="0"/>
              <a:t>Castles</a:t>
            </a:r>
            <a:endParaRPr lang="en-US" i="1" dirty="0"/>
          </a:p>
        </p:txBody>
      </p:sp>
      <p:sp>
        <p:nvSpPr>
          <p:cNvPr id="4" name="Slide Number Placeholder 3"/>
          <p:cNvSpPr>
            <a:spLocks noGrp="1"/>
          </p:cNvSpPr>
          <p:nvPr>
            <p:ph type="sldNum" sz="quarter" idx="10"/>
          </p:nvPr>
        </p:nvSpPr>
        <p:spPr/>
        <p:txBody>
          <a:bodyPr/>
          <a:lstStyle/>
          <a:p>
            <a:fld id="{5F663371-B79E-4835-98C6-ED6A92BFB957}" type="slidenum">
              <a:rPr lang="en-US" smtClean="0"/>
              <a:t>11</a:t>
            </a:fld>
            <a:endParaRPr lang="en-US"/>
          </a:p>
        </p:txBody>
      </p:sp>
    </p:spTree>
    <p:extLst>
      <p:ext uri="{BB962C8B-B14F-4D97-AF65-F5344CB8AC3E}">
        <p14:creationId xmlns:p14="http://schemas.microsoft.com/office/powerpoint/2010/main" val="59535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63371-B79E-4835-98C6-ED6A92BFB957}" type="slidenum">
              <a:rPr lang="en-US" smtClean="0"/>
              <a:t>‹#›</a:t>
            </a:fld>
            <a:endParaRPr lang="en-US"/>
          </a:p>
        </p:txBody>
      </p:sp>
    </p:spTree>
    <p:extLst>
      <p:ext uri="{BB962C8B-B14F-4D97-AF65-F5344CB8AC3E}">
        <p14:creationId xmlns:p14="http://schemas.microsoft.com/office/powerpoint/2010/main" val="425146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63371-B79E-4835-98C6-ED6A92BFB957}" type="slidenum">
              <a:rPr lang="en-US" smtClean="0"/>
              <a:t>‹#›</a:t>
            </a:fld>
            <a:endParaRPr lang="en-US"/>
          </a:p>
        </p:txBody>
      </p:sp>
    </p:spTree>
    <p:extLst>
      <p:ext uri="{BB962C8B-B14F-4D97-AF65-F5344CB8AC3E}">
        <p14:creationId xmlns:p14="http://schemas.microsoft.com/office/powerpoint/2010/main" val="169554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35E24-A759-4669-BA1F-72E193700567}" type="slidenum">
              <a:rPr lang="en-US" smtClean="0"/>
              <a:t>2</a:t>
            </a:fld>
            <a:endParaRPr lang="en-US"/>
          </a:p>
        </p:txBody>
      </p:sp>
    </p:spTree>
    <p:extLst>
      <p:ext uri="{BB962C8B-B14F-4D97-AF65-F5344CB8AC3E}">
        <p14:creationId xmlns:p14="http://schemas.microsoft.com/office/powerpoint/2010/main" val="199976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Circular forms</a:t>
            </a:r>
          </a:p>
          <a:p>
            <a:r>
              <a:rPr lang="en-US" b="1" dirty="0" smtClean="0"/>
              <a:t>by Robert Delaunay</a:t>
            </a:r>
          </a:p>
          <a:p>
            <a:r>
              <a:rPr lang="en-US" b="1" dirty="0" smtClean="0"/>
              <a:t>1930</a:t>
            </a:r>
          </a:p>
          <a:p>
            <a:endParaRPr lang="en-US" dirty="0"/>
          </a:p>
        </p:txBody>
      </p:sp>
      <p:sp>
        <p:nvSpPr>
          <p:cNvPr id="4" name="Slide Number Placeholder 3"/>
          <p:cNvSpPr>
            <a:spLocks noGrp="1"/>
          </p:cNvSpPr>
          <p:nvPr>
            <p:ph type="sldNum" sz="quarter" idx="10"/>
          </p:nvPr>
        </p:nvSpPr>
        <p:spPr/>
        <p:txBody>
          <a:bodyPr/>
          <a:lstStyle/>
          <a:p>
            <a:fld id="{5F663371-B79E-4835-98C6-ED6A92BFB957}" type="slidenum">
              <a:rPr lang="en-US" smtClean="0"/>
              <a:t>3</a:t>
            </a:fld>
            <a:endParaRPr lang="en-US"/>
          </a:p>
        </p:txBody>
      </p:sp>
    </p:spTree>
    <p:extLst>
      <p:ext uri="{BB962C8B-B14F-4D97-AF65-F5344CB8AC3E}">
        <p14:creationId xmlns:p14="http://schemas.microsoft.com/office/powerpoint/2010/main" val="423296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Kandinsky, W. </a:t>
            </a:r>
            <a:r>
              <a:rPr lang="en-US" b="1" i="1" dirty="0" smtClean="0"/>
              <a:t>Composition VIII</a:t>
            </a:r>
            <a:r>
              <a:rPr lang="en-US" dirty="0" smtClean="0"/>
              <a:t>, 1923, oil on canvas, Solomon R. Guggenheim Museum, New York. 107KB</a:t>
            </a:r>
          </a:p>
          <a:p>
            <a:endParaRPr lang="en-US" dirty="0"/>
          </a:p>
        </p:txBody>
      </p:sp>
      <p:sp>
        <p:nvSpPr>
          <p:cNvPr id="4" name="Slide Number Placeholder 3"/>
          <p:cNvSpPr>
            <a:spLocks noGrp="1"/>
          </p:cNvSpPr>
          <p:nvPr>
            <p:ph type="sldNum" sz="quarter" idx="10"/>
          </p:nvPr>
        </p:nvSpPr>
        <p:spPr/>
        <p:txBody>
          <a:bodyPr/>
          <a:lstStyle/>
          <a:p>
            <a:fld id="{5F663371-B79E-4835-98C6-ED6A92BFB957}" type="slidenum">
              <a:rPr lang="en-US" smtClean="0"/>
              <a:t>4</a:t>
            </a:fld>
            <a:endParaRPr lang="en-US"/>
          </a:p>
        </p:txBody>
      </p:sp>
    </p:spTree>
    <p:extLst>
      <p:ext uri="{BB962C8B-B14F-4D97-AF65-F5344CB8AC3E}">
        <p14:creationId xmlns:p14="http://schemas.microsoft.com/office/powerpoint/2010/main" val="255593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a:rPr>
              <a:t>Imperfect 224</a:t>
            </a:r>
            <a:endParaRPr lang="en-US" b="1" dirty="0" smtClean="0"/>
          </a:p>
          <a:p>
            <a:r>
              <a:rPr lang="en-US" b="1" dirty="0" smtClean="0"/>
              <a:t>by Roy Lichtenstein, Pop Artist</a:t>
            </a:r>
          </a:p>
          <a:p>
            <a:r>
              <a:rPr lang="en-US" b="1" dirty="0" smtClean="0"/>
              <a:t>1988</a:t>
            </a:r>
          </a:p>
          <a:p>
            <a:endParaRPr lang="en-US" dirty="0"/>
          </a:p>
        </p:txBody>
      </p:sp>
      <p:sp>
        <p:nvSpPr>
          <p:cNvPr id="4" name="Slide Number Placeholder 3"/>
          <p:cNvSpPr>
            <a:spLocks noGrp="1"/>
          </p:cNvSpPr>
          <p:nvPr>
            <p:ph type="sldNum" sz="quarter" idx="10"/>
          </p:nvPr>
        </p:nvSpPr>
        <p:spPr/>
        <p:txBody>
          <a:bodyPr/>
          <a:lstStyle/>
          <a:p>
            <a:fld id="{5F663371-B79E-4835-98C6-ED6A92BFB957}" type="slidenum">
              <a:rPr lang="en-US" smtClean="0"/>
              <a:t>5</a:t>
            </a:fld>
            <a:endParaRPr lang="en-US"/>
          </a:p>
        </p:txBody>
      </p:sp>
    </p:spTree>
    <p:extLst>
      <p:ext uri="{BB962C8B-B14F-4D97-AF65-F5344CB8AC3E}">
        <p14:creationId xmlns:p14="http://schemas.microsoft.com/office/powerpoint/2010/main" val="133019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a:rPr>
              <a:t>Untitled 2</a:t>
            </a:r>
            <a:endParaRPr lang="en-US" b="1" dirty="0" smtClean="0"/>
          </a:p>
          <a:p>
            <a:r>
              <a:rPr lang="en-US" b="1" dirty="0" smtClean="0"/>
              <a:t>by Victor </a:t>
            </a:r>
            <a:r>
              <a:rPr lang="en-US" b="1" dirty="0" err="1" smtClean="0"/>
              <a:t>Vasarely</a:t>
            </a:r>
            <a:endParaRPr lang="en-US" b="1" dirty="0" smtClean="0"/>
          </a:p>
          <a:p>
            <a:r>
              <a:rPr lang="en-US" b="1" dirty="0" smtClean="0"/>
              <a:t>1975</a:t>
            </a:r>
            <a:endParaRPr lang="en-US" b="1" dirty="0"/>
          </a:p>
        </p:txBody>
      </p:sp>
      <p:sp>
        <p:nvSpPr>
          <p:cNvPr id="4" name="Slide Number Placeholder 3"/>
          <p:cNvSpPr>
            <a:spLocks noGrp="1"/>
          </p:cNvSpPr>
          <p:nvPr>
            <p:ph type="sldNum" sz="quarter" idx="10"/>
          </p:nvPr>
        </p:nvSpPr>
        <p:spPr/>
        <p:txBody>
          <a:bodyPr/>
          <a:lstStyle/>
          <a:p>
            <a:fld id="{5F663371-B79E-4835-98C6-ED6A92BFB957}" type="slidenum">
              <a:rPr lang="en-US" smtClean="0"/>
              <a:t>6</a:t>
            </a:fld>
            <a:endParaRPr lang="en-US"/>
          </a:p>
        </p:txBody>
      </p:sp>
    </p:spTree>
    <p:extLst>
      <p:ext uri="{BB962C8B-B14F-4D97-AF65-F5344CB8AC3E}">
        <p14:creationId xmlns:p14="http://schemas.microsoft.com/office/powerpoint/2010/main" val="36678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Portrait of an Army Doctor</a:t>
            </a:r>
          </a:p>
          <a:p>
            <a:r>
              <a:rPr lang="en-US" b="1" dirty="0" smtClean="0"/>
              <a:t>by Robert Delaunay</a:t>
            </a:r>
          </a:p>
          <a:p>
            <a:r>
              <a:rPr lang="en-US" b="1" dirty="0" smtClean="0"/>
              <a:t>1914</a:t>
            </a:r>
          </a:p>
          <a:p>
            <a:r>
              <a:rPr lang="en-US" dirty="0" smtClean="0"/>
              <a:t>The 1911 Salon des </a:t>
            </a:r>
            <a:r>
              <a:rPr lang="en-US" dirty="0" err="1" smtClean="0"/>
              <a:t>Indépendants</a:t>
            </a:r>
            <a:r>
              <a:rPr lang="en-US" dirty="0" smtClean="0"/>
              <a:t>—in which </a:t>
            </a:r>
            <a:r>
              <a:rPr lang="en-US" dirty="0" smtClean="0">
                <a:hlinkClick r:id="rId3"/>
              </a:rPr>
              <a:t>Robert Delaunay</a:t>
            </a:r>
            <a:r>
              <a:rPr lang="en-US" dirty="0" smtClean="0"/>
              <a:t>, </a:t>
            </a:r>
            <a:r>
              <a:rPr lang="en-US" dirty="0" smtClean="0">
                <a:hlinkClick r:id="rId4"/>
              </a:rPr>
              <a:t>Albert </a:t>
            </a:r>
            <a:r>
              <a:rPr lang="en-US" dirty="0" err="1" smtClean="0">
                <a:hlinkClick r:id="rId4"/>
              </a:rPr>
              <a:t>Gleizes</a:t>
            </a:r>
            <a:r>
              <a:rPr lang="en-US" dirty="0" smtClean="0"/>
              <a:t>, </a:t>
            </a:r>
            <a:r>
              <a:rPr lang="en-US" dirty="0" smtClean="0">
                <a:hlinkClick r:id="rId5"/>
              </a:rPr>
              <a:t>Jean </a:t>
            </a:r>
            <a:r>
              <a:rPr lang="en-US" dirty="0" err="1" smtClean="0">
                <a:hlinkClick r:id="rId5"/>
              </a:rPr>
              <a:t>Metzinger</a:t>
            </a:r>
            <a:r>
              <a:rPr lang="en-US" dirty="0" smtClean="0"/>
              <a:t>, and others presented paintings in an idiom that Guillaume Apollinaire would later term “Cubist”—was met with derision by critics and public alike. In an effort to deflect the outcry that followed, </a:t>
            </a:r>
            <a:r>
              <a:rPr lang="en-US" dirty="0" err="1" smtClean="0"/>
              <a:t>Gleizes</a:t>
            </a:r>
            <a:r>
              <a:rPr lang="en-US" dirty="0" smtClean="0"/>
              <a:t> and </a:t>
            </a:r>
            <a:r>
              <a:rPr lang="en-US" dirty="0" err="1" smtClean="0"/>
              <a:t>Metzinger</a:t>
            </a:r>
            <a:r>
              <a:rPr lang="en-US" dirty="0" smtClean="0"/>
              <a:t> published </a:t>
            </a:r>
            <a:r>
              <a:rPr lang="en-US" i="1" dirty="0" smtClean="0"/>
              <a:t>Du </a:t>
            </a:r>
            <a:r>
              <a:rPr lang="en-US" i="1" dirty="0" err="1" smtClean="0">
                <a:hlinkClick r:id="rId6"/>
              </a:rPr>
              <a:t>Cubism</a:t>
            </a:r>
            <a:r>
              <a:rPr lang="en-US" i="1" dirty="0" err="1" smtClean="0"/>
              <a:t>e</a:t>
            </a:r>
            <a:r>
              <a:rPr lang="en-US" dirty="0" smtClean="0"/>
              <a:t> in 1912. This important early treatise on Cubism stressed a conceptual approach to the translation of objects into the plastic realm, one in which surface appearances are sacrificed to the processes of thought.</a:t>
            </a:r>
          </a:p>
          <a:p>
            <a:r>
              <a:rPr lang="en-US" dirty="0" smtClean="0"/>
              <a:t>Unlike </a:t>
            </a:r>
            <a:r>
              <a:rPr lang="en-US" dirty="0" smtClean="0">
                <a:hlinkClick r:id="rId7"/>
              </a:rPr>
              <a:t>Georges Braque</a:t>
            </a:r>
            <a:r>
              <a:rPr lang="en-US" dirty="0" smtClean="0"/>
              <a:t> and </a:t>
            </a:r>
            <a:r>
              <a:rPr lang="en-US" dirty="0" smtClean="0">
                <a:hlinkClick r:id="rId8"/>
              </a:rPr>
              <a:t>Pablo Picasso</a:t>
            </a:r>
            <a:r>
              <a:rPr lang="en-US" dirty="0" smtClean="0"/>
              <a:t>, who historically have been promoted as the main arbiters of Cubism, </a:t>
            </a:r>
            <a:r>
              <a:rPr lang="en-US" dirty="0" err="1" smtClean="0"/>
              <a:t>Gleizes</a:t>
            </a:r>
            <a:r>
              <a:rPr lang="en-US" dirty="0" smtClean="0"/>
              <a:t> abandoned Cubism’s first, analytic phase and strove to create a synthetic art, one incorporating the social values that had preoccupied him since the days of the </a:t>
            </a:r>
            <a:r>
              <a:rPr lang="en-US" dirty="0" err="1" smtClean="0"/>
              <a:t>Abbaye</a:t>
            </a:r>
            <a:r>
              <a:rPr lang="en-US" dirty="0" smtClean="0"/>
              <a:t> de </a:t>
            </a:r>
            <a:r>
              <a:rPr lang="en-US" dirty="0" err="1" smtClean="0"/>
              <a:t>Créteil</a:t>
            </a:r>
            <a:r>
              <a:rPr lang="en-US" dirty="0" smtClean="0"/>
              <a:t>, a utopian community of artists and writers he helped establish in 1906. In rejecting what he perceived as Picasso’s and Braque’s “</a:t>
            </a:r>
            <a:r>
              <a:rPr lang="en-US" dirty="0" smtClean="0">
                <a:hlinkClick r:id="rId9"/>
              </a:rPr>
              <a:t>Impressionism</a:t>
            </a:r>
            <a:r>
              <a:rPr lang="en-US" dirty="0" smtClean="0"/>
              <a:t> of form” and dissection of the subject, </a:t>
            </a:r>
            <a:r>
              <a:rPr lang="en-US" dirty="0" err="1" smtClean="0"/>
              <a:t>Gleizes</a:t>
            </a:r>
            <a:r>
              <a:rPr lang="en-US" dirty="0" smtClean="0"/>
              <a:t> embraced a style that attempted to capture the subject in its absolute order and truth. With its broad, overlapping planes of brilliant color, </a:t>
            </a:r>
            <a:r>
              <a:rPr lang="en-US" i="1" dirty="0" smtClean="0"/>
              <a:t>Portrait of an Army Doctor</a:t>
            </a:r>
            <a:r>
              <a:rPr lang="en-US" dirty="0" smtClean="0"/>
              <a:t> embodies the second synthetic phase of Cubism.</a:t>
            </a:r>
          </a:p>
          <a:p>
            <a:r>
              <a:rPr lang="en-US" dirty="0" smtClean="0"/>
              <a:t>This painting dates from 1914–15, during which time </a:t>
            </a:r>
            <a:r>
              <a:rPr lang="en-US" dirty="0" err="1" smtClean="0"/>
              <a:t>Gleizes</a:t>
            </a:r>
            <a:r>
              <a:rPr lang="en-US" dirty="0" smtClean="0"/>
              <a:t> served a second stint in the military. While </a:t>
            </a:r>
            <a:r>
              <a:rPr lang="en-US" dirty="0" err="1" smtClean="0"/>
              <a:t>Gleizes</a:t>
            </a:r>
            <a:r>
              <a:rPr lang="en-US" dirty="0" smtClean="0"/>
              <a:t> was stationed in </a:t>
            </a:r>
            <a:r>
              <a:rPr lang="en-US" dirty="0" err="1" smtClean="0"/>
              <a:t>Toul</a:t>
            </a:r>
            <a:r>
              <a:rPr lang="en-US" dirty="0" smtClean="0"/>
              <a:t>, his commanding officer—an admirer of his work—made arrangements so that </a:t>
            </a:r>
            <a:r>
              <a:rPr lang="en-US" dirty="0" err="1" smtClean="0"/>
              <a:t>Gleizes</a:t>
            </a:r>
            <a:r>
              <a:rPr lang="en-US" dirty="0" smtClean="0"/>
              <a:t> could continue to paint while fulfilling his military obligation. That at least eight studies for the painting survive is no surprise, given that </a:t>
            </a:r>
            <a:r>
              <a:rPr lang="en-US" dirty="0" err="1" smtClean="0"/>
              <a:t>Gleizes’s</a:t>
            </a:r>
            <a:r>
              <a:rPr lang="en-US" dirty="0" smtClean="0"/>
              <a:t> artistic inclinations were accommodated by the regimental surgeon, in whose home he painted. With ample opportunity to observe and study his subject, </a:t>
            </a:r>
            <a:r>
              <a:rPr lang="en-US" dirty="0" err="1" smtClean="0"/>
              <a:t>Gleizes</a:t>
            </a:r>
            <a:r>
              <a:rPr lang="en-US" dirty="0" smtClean="0"/>
              <a:t> worked through these studies to resolve the compositional harmony of the painting, inflecting an otherwise staid genre with a circular rhythm. </a:t>
            </a:r>
            <a:r>
              <a:rPr lang="en-US" dirty="0" err="1" smtClean="0"/>
              <a:t>Gleizes</a:t>
            </a:r>
            <a:r>
              <a:rPr lang="en-US" dirty="0" smtClean="0"/>
              <a:t> experienced increasing frustration toward the end of the 1910s as the avant-garde embraced </a:t>
            </a:r>
            <a:r>
              <a:rPr lang="en-US" dirty="0" smtClean="0">
                <a:hlinkClick r:id="rId10"/>
              </a:rPr>
              <a:t>Dada</a:t>
            </a:r>
            <a:r>
              <a:rPr lang="en-US" dirty="0" smtClean="0"/>
              <a:t>, an anarchic enterprise that ran counter to his quest for social values in art. He began to focus increasingly on the compositional harmonies of his subjects—evident early on in works such as </a:t>
            </a:r>
            <a:r>
              <a:rPr lang="en-US" i="1" dirty="0" smtClean="0"/>
              <a:t>Portrait of an Army Doctor</a:t>
            </a:r>
            <a:r>
              <a:rPr lang="en-US" dirty="0" smtClean="0"/>
              <a:t>—in the belief that rhythmic harmonies were more universal and hence superior to subjective responses. In the early 1930s, together with </a:t>
            </a:r>
            <a:r>
              <a:rPr lang="en-US" dirty="0" smtClean="0">
                <a:hlinkClick r:id="rId11"/>
              </a:rPr>
              <a:t>Jean Arp</a:t>
            </a:r>
            <a:r>
              <a:rPr lang="en-US" dirty="0" smtClean="0"/>
              <a:t>, Delaunay, Jean </a:t>
            </a:r>
            <a:r>
              <a:rPr lang="en-US" dirty="0" err="1" smtClean="0"/>
              <a:t>Hélion</a:t>
            </a:r>
            <a:r>
              <a:rPr lang="en-US" dirty="0" smtClean="0"/>
              <a:t>, and others, he founded the Abstraction-</a:t>
            </a:r>
            <a:r>
              <a:rPr lang="en-US" dirty="0" err="1" smtClean="0"/>
              <a:t>Création</a:t>
            </a:r>
            <a:r>
              <a:rPr lang="en-US" dirty="0" smtClean="0"/>
              <a:t> group in order to advance pure abstraction. Tellingly, his works from the 1930s on promote plastic values to the exclusion of discernible subject matter, resulting in lyric explorations of pure form and color.</a:t>
            </a:r>
          </a:p>
          <a:p>
            <a:endParaRPr lang="en-US" dirty="0"/>
          </a:p>
        </p:txBody>
      </p:sp>
      <p:sp>
        <p:nvSpPr>
          <p:cNvPr id="4" name="Slide Number Placeholder 3"/>
          <p:cNvSpPr>
            <a:spLocks noGrp="1"/>
          </p:cNvSpPr>
          <p:nvPr>
            <p:ph type="sldNum" sz="quarter" idx="10"/>
          </p:nvPr>
        </p:nvSpPr>
        <p:spPr/>
        <p:txBody>
          <a:bodyPr/>
          <a:lstStyle/>
          <a:p>
            <a:fld id="{5F663371-B79E-4835-98C6-ED6A92BFB957}" type="slidenum">
              <a:rPr lang="en-US" smtClean="0"/>
              <a:t>7</a:t>
            </a:fld>
            <a:endParaRPr lang="en-US"/>
          </a:p>
        </p:txBody>
      </p:sp>
    </p:spTree>
    <p:extLst>
      <p:ext uri="{BB962C8B-B14F-4D97-AF65-F5344CB8AC3E}">
        <p14:creationId xmlns:p14="http://schemas.microsoft.com/office/powerpoint/2010/main" val="82542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Victor Vaserly </a:t>
            </a:r>
            <a:r>
              <a:rPr lang="en-US" u="sng" dirty="0" err="1" smtClean="0"/>
              <a:t>Riu</a:t>
            </a:r>
            <a:r>
              <a:rPr lang="en-US" u="sng" dirty="0" smtClean="0"/>
              <a:t> </a:t>
            </a:r>
            <a:r>
              <a:rPr lang="en-US" u="sng" dirty="0" err="1" smtClean="0"/>
              <a:t>Kiu</a:t>
            </a:r>
            <a:r>
              <a:rPr lang="en-US" u="sng" dirty="0" smtClean="0"/>
              <a:t> </a:t>
            </a:r>
            <a:r>
              <a:rPr lang="en-US" dirty="0" smtClean="0"/>
              <a:t>C, 1960</a:t>
            </a:r>
            <a:endParaRPr lang="en-US" dirty="0"/>
          </a:p>
        </p:txBody>
      </p:sp>
      <p:sp>
        <p:nvSpPr>
          <p:cNvPr id="4" name="Slide Number Placeholder 3"/>
          <p:cNvSpPr>
            <a:spLocks noGrp="1"/>
          </p:cNvSpPr>
          <p:nvPr>
            <p:ph type="sldNum" sz="quarter" idx="10"/>
          </p:nvPr>
        </p:nvSpPr>
        <p:spPr/>
        <p:txBody>
          <a:bodyPr/>
          <a:lstStyle/>
          <a:p>
            <a:fld id="{5F663371-B79E-4835-98C6-ED6A92BFB957}" type="slidenum">
              <a:rPr lang="en-US" smtClean="0"/>
              <a:t>8</a:t>
            </a:fld>
            <a:endParaRPr lang="en-US"/>
          </a:p>
        </p:txBody>
      </p:sp>
    </p:spTree>
    <p:extLst>
      <p:ext uri="{BB962C8B-B14F-4D97-AF65-F5344CB8AC3E}">
        <p14:creationId xmlns:p14="http://schemas.microsoft.com/office/powerpoint/2010/main" val="208927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Homage to the Square: Soft Spoken</a:t>
            </a:r>
            <a:r>
              <a:rPr lang="en-US" sz="1200" kern="1200" dirty="0" smtClean="0">
                <a:solidFill>
                  <a:schemeClr val="tx1"/>
                </a:solidFill>
                <a:effectLst/>
                <a:latin typeface="+mn-lt"/>
                <a:ea typeface="+mn-ea"/>
                <a:cs typeface="+mn-cs"/>
              </a:rPr>
              <a:t>, 1969</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Josef Albers (American, born Germany, 1888–1976)</a:t>
            </a:r>
            <a:endParaRPr lang="en-US" dirty="0"/>
          </a:p>
        </p:txBody>
      </p:sp>
      <p:sp>
        <p:nvSpPr>
          <p:cNvPr id="4" name="Slide Number Placeholder 3"/>
          <p:cNvSpPr>
            <a:spLocks noGrp="1"/>
          </p:cNvSpPr>
          <p:nvPr>
            <p:ph type="sldNum" sz="quarter" idx="10"/>
          </p:nvPr>
        </p:nvSpPr>
        <p:spPr/>
        <p:txBody>
          <a:bodyPr/>
          <a:lstStyle/>
          <a:p>
            <a:fld id="{5F663371-B79E-4835-98C6-ED6A92BFB957}" type="slidenum">
              <a:rPr lang="en-US" smtClean="0"/>
              <a:t>9</a:t>
            </a:fld>
            <a:endParaRPr lang="en-US"/>
          </a:p>
        </p:txBody>
      </p:sp>
    </p:spTree>
    <p:extLst>
      <p:ext uri="{BB962C8B-B14F-4D97-AF65-F5344CB8AC3E}">
        <p14:creationId xmlns:p14="http://schemas.microsoft.com/office/powerpoint/2010/main" val="154189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C7701-D9B9-444E-9B6A-5480B5FB2843}"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7701-D9B9-444E-9B6A-5480B5FB2843}"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7701-D9B9-444E-9B6A-5480B5FB2843}"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7701-D9B9-444E-9B6A-5480B5FB2843}"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C7701-D9B9-444E-9B6A-5480B5FB2843}"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C7701-D9B9-444E-9B6A-5480B5FB2843}"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C7701-D9B9-444E-9B6A-5480B5FB2843}"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C7701-D9B9-444E-9B6A-5480B5FB2843}"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C7701-D9B9-444E-9B6A-5480B5FB2843}"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7701-D9B9-444E-9B6A-5480B5FB2843}"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7701-D9B9-444E-9B6A-5480B5FB2843}"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DFE6A-B86B-4EFA-AF1B-7E3EC58FD7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C7701-D9B9-444E-9B6A-5480B5FB2843}" type="datetimeFigureOut">
              <a:rPr lang="en-US" smtClean="0"/>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DFE6A-B86B-4EFA-AF1B-7E3EC58FD7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file:///I:/Towson%20Thinking%20Course/Class%202/The%20Elements%20of%20Art%20-%20YouTube.fl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rtworksgallery.com/detailL.php3?code=186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Geometry in Art/Art in Geometry</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Select an artwork to view.</a:t>
            </a:r>
          </a:p>
          <a:p>
            <a:r>
              <a:rPr lang="en-US" dirty="0" smtClean="0"/>
              <a:t>Use one of the Artful Thinking Routines for each artwork:</a:t>
            </a:r>
          </a:p>
          <a:p>
            <a:r>
              <a:rPr lang="en-US" dirty="0" smtClean="0"/>
              <a:t>Colors Shapes Lines (example on Slide 2)</a:t>
            </a:r>
          </a:p>
          <a:p>
            <a:r>
              <a:rPr lang="en-US" dirty="0" smtClean="0"/>
              <a:t>Claim, Support, Question </a:t>
            </a:r>
            <a:r>
              <a:rPr lang="en-US" smtClean="0"/>
              <a:t>(example on Slide 3)</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85725"/>
            <a:ext cx="2438400" cy="243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biblio.org/wm/paint/auth/gris/cafephil.jpg"/>
          <p:cNvPicPr>
            <a:picLocks noChangeAspect="1" noChangeArrowheads="1"/>
          </p:cNvPicPr>
          <p:nvPr/>
        </p:nvPicPr>
        <p:blipFill>
          <a:blip r:embed="rId3" cstate="print"/>
          <a:srcRect/>
          <a:stretch>
            <a:fillRect/>
          </a:stretch>
        </p:blipFill>
        <p:spPr bwMode="auto">
          <a:xfrm>
            <a:off x="685814" y="483812"/>
            <a:ext cx="3810000" cy="5622247"/>
          </a:xfrm>
          <a:prstGeom prst="rect">
            <a:avLst/>
          </a:prstGeom>
          <a:noFill/>
        </p:spPr>
      </p:pic>
      <p:sp>
        <p:nvSpPr>
          <p:cNvPr id="2" name="TextBox 1"/>
          <p:cNvSpPr txBox="1"/>
          <p:nvPr/>
        </p:nvSpPr>
        <p:spPr>
          <a:xfrm>
            <a:off x="5040313" y="2436813"/>
            <a:ext cx="3543300" cy="923330"/>
          </a:xfrm>
          <a:prstGeom prst="rect">
            <a:avLst/>
          </a:prstGeom>
        </p:spPr>
        <p:txBody>
          <a:bodyPr rtlCol="0">
            <a:spAutoFit/>
          </a:bodyPr>
          <a:lstStyle/>
          <a:p>
            <a:r>
              <a:rPr lang="en-US" i="1">
                <a:latin typeface="Calibri" charset="0"/>
              </a:rPr>
              <a:t>Gris, Juan.  Man in the Cafe</a:t>
            </a:r>
          </a:p>
          <a:p>
            <a:r>
              <a:rPr lang="en-US">
                <a:latin typeface="Calibri" charset="0"/>
              </a:rPr>
              <a:t>1912; Oil on canvas, 128.2 x 88 cm; Philadelphia Museum of Art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99" y="546354"/>
            <a:ext cx="6385932" cy="5236464"/>
          </a:xfrm>
          <a:prstGeom prst="rect">
            <a:avLst/>
          </a:prstGeom>
        </p:spPr>
      </p:pic>
      <p:sp>
        <p:nvSpPr>
          <p:cNvPr id="3" name="TextBox 2"/>
          <p:cNvSpPr txBox="1"/>
          <p:nvPr/>
        </p:nvSpPr>
        <p:spPr>
          <a:xfrm>
            <a:off x="753388" y="5941458"/>
            <a:ext cx="2743200" cy="369332"/>
          </a:xfrm>
          <a:prstGeom prst="rect">
            <a:avLst/>
          </a:prstGeom>
        </p:spPr>
        <p:txBody>
          <a:bodyPr rtlCol="0">
            <a:spAutoFit/>
          </a:bodyPr>
          <a:lstStyle/>
          <a:p>
            <a:pPr algn="ctr"/>
            <a:r>
              <a:rPr lang="en-US" i="1">
                <a:latin typeface="Calibri" charset="0"/>
              </a:rPr>
              <a:t>Paul Klee Castles</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152400" y="152400"/>
            <a:ext cx="5791200" cy="5837530"/>
          </a:xfrm>
          <a:prstGeom prst="rect">
            <a:avLst/>
          </a:prstGeom>
          <a:noFill/>
          <a:ln w="9525">
            <a:noFill/>
            <a:miter lim="800000"/>
            <a:headEnd/>
            <a:tailEnd/>
          </a:ln>
          <a:effectLst/>
        </p:spPr>
      </p:pic>
      <p:sp>
        <p:nvSpPr>
          <p:cNvPr id="3" name="TextBox 2"/>
          <p:cNvSpPr txBox="1"/>
          <p:nvPr/>
        </p:nvSpPr>
        <p:spPr>
          <a:xfrm>
            <a:off x="6400800" y="2209800"/>
            <a:ext cx="1981200" cy="923330"/>
          </a:xfrm>
          <a:prstGeom prst="rect">
            <a:avLst/>
          </a:prstGeom>
          <a:noFill/>
        </p:spPr>
        <p:txBody>
          <a:bodyPr wrap="square" rtlCol="0">
            <a:spAutoFit/>
          </a:bodyPr>
          <a:lstStyle/>
          <a:p>
            <a:r>
              <a:rPr lang="en-US" dirty="0" smtClean="0"/>
              <a:t>Mondrian, Piet. </a:t>
            </a:r>
            <a:r>
              <a:rPr lang="en-US" i="1" dirty="0" smtClean="0"/>
              <a:t>Broadway Boogie </a:t>
            </a:r>
            <a:r>
              <a:rPr lang="en-US" i="1" dirty="0" err="1" smtClean="0"/>
              <a:t>Woogie</a:t>
            </a:r>
            <a:r>
              <a:rPr lang="en-US" i="1" dirty="0" smtClean="0"/>
              <a:t>, </a:t>
            </a:r>
            <a:r>
              <a:rPr lang="en-US" dirty="0" smtClean="0"/>
              <a:t>1942-43</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609600" y="228600"/>
            <a:ext cx="4755143" cy="6400800"/>
          </a:xfrm>
          <a:prstGeom prst="rect">
            <a:avLst/>
          </a:prstGeom>
          <a:noFill/>
          <a:ln w="9525">
            <a:noFill/>
            <a:miter lim="800000"/>
            <a:headEnd/>
            <a:tailEnd/>
          </a:ln>
          <a:effectLst/>
        </p:spPr>
      </p:pic>
      <p:sp>
        <p:nvSpPr>
          <p:cNvPr id="3" name="TextBox 2"/>
          <p:cNvSpPr txBox="1"/>
          <p:nvPr/>
        </p:nvSpPr>
        <p:spPr>
          <a:xfrm>
            <a:off x="5715000" y="1905000"/>
            <a:ext cx="3048000" cy="646331"/>
          </a:xfrm>
          <a:prstGeom prst="rect">
            <a:avLst/>
          </a:prstGeom>
          <a:noFill/>
        </p:spPr>
        <p:txBody>
          <a:bodyPr wrap="square" rtlCol="0">
            <a:spAutoFit/>
          </a:bodyPr>
          <a:lstStyle/>
          <a:p>
            <a:r>
              <a:rPr lang="en-US" dirty="0" smtClean="0"/>
              <a:t>Picasso, Pablo.  </a:t>
            </a:r>
            <a:r>
              <a:rPr lang="en-US" i="1" dirty="0" smtClean="0"/>
              <a:t>Girl With a Boat</a:t>
            </a:r>
            <a:r>
              <a:rPr lang="en-US" dirty="0" smtClean="0"/>
              <a:t>, 1938.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33400" y="5105400"/>
          <a:ext cx="8077200" cy="1469898"/>
        </p:xfrm>
        <a:graphic>
          <a:graphicData uri="http://schemas.openxmlformats.org/drawingml/2006/table">
            <a:tbl>
              <a:tblPr/>
              <a:tblGrid>
                <a:gridCol w="2591491">
                  <a:extLst>
                    <a:ext uri="{9D8B030D-6E8A-4147-A177-3AD203B41FA5}">
                      <a16:colId xmlns:a16="http://schemas.microsoft.com/office/drawing/2014/main" val="20000"/>
                    </a:ext>
                  </a:extLst>
                </a:gridCol>
                <a:gridCol w="2864280">
                  <a:extLst>
                    <a:ext uri="{9D8B030D-6E8A-4147-A177-3AD203B41FA5}">
                      <a16:colId xmlns:a16="http://schemas.microsoft.com/office/drawing/2014/main" val="20001"/>
                    </a:ext>
                  </a:extLst>
                </a:gridCol>
                <a:gridCol w="2621429">
                  <a:extLst>
                    <a:ext uri="{9D8B030D-6E8A-4147-A177-3AD203B41FA5}">
                      <a16:colId xmlns:a16="http://schemas.microsoft.com/office/drawing/2014/main" val="20002"/>
                    </a:ext>
                  </a:extLst>
                </a:gridCol>
              </a:tblGrid>
              <a:tr h="0">
                <a:tc>
                  <a:txBody>
                    <a:bodyPr/>
                    <a:lstStyle/>
                    <a:p>
                      <a:pPr marL="0" marR="0" algn="ctr">
                        <a:lnSpc>
                          <a:spcPct val="115000"/>
                        </a:lnSpc>
                        <a:spcBef>
                          <a:spcPts val="0"/>
                        </a:spcBef>
                        <a:spcAft>
                          <a:spcPts val="0"/>
                        </a:spcAft>
                      </a:pPr>
                      <a:r>
                        <a:rPr lang="en-US" sz="1200" dirty="0">
                          <a:latin typeface="Rockwell Extra Bold" pitchFamily="18" charset="0"/>
                          <a:ea typeface="Times New Roman"/>
                          <a:cs typeface="Times New Roman"/>
                        </a:rPr>
                        <a:t>COLORS</a:t>
                      </a:r>
                      <a:r>
                        <a:rPr lang="en-US" sz="1200" dirty="0">
                          <a:latin typeface="Times New Roman"/>
                          <a:ea typeface="Times New Roman"/>
                          <a:cs typeface="Times New Roman"/>
                        </a:rPr>
                        <a:t/>
                      </a:r>
                      <a:br>
                        <a:rPr lang="en-US" sz="1200" dirty="0">
                          <a:latin typeface="Times New Roman"/>
                          <a:ea typeface="Times New Roman"/>
                          <a:cs typeface="Times New Roman"/>
                        </a:rPr>
                      </a:br>
                      <a:r>
                        <a:rPr lang="en-US" sz="1200" i="1" dirty="0">
                          <a:latin typeface="Times New Roman"/>
                          <a:ea typeface="Times New Roman"/>
                          <a:cs typeface="Times New Roman"/>
                        </a:rPr>
                        <a:t>What colors do you see? Describe them</a:t>
                      </a:r>
                      <a:r>
                        <a:rPr lang="en-US" sz="1200" dirty="0">
                          <a:latin typeface="Times New Roman"/>
                          <a:ea typeface="Times New Roman"/>
                          <a:cs typeface="Times New Roman"/>
                        </a:rPr>
                        <a:t>.</a:t>
                      </a:r>
                      <a:endParaRPr lang="en-US" sz="1100" dirty="0">
                        <a:latin typeface="Calibri"/>
                        <a:ea typeface="Calibri"/>
                        <a:cs typeface="Times New Roman"/>
                      </a:endParaRPr>
                    </a:p>
                  </a:txBody>
                  <a:tcPr marL="47625" marR="47625" marT="47625" marB="4762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Bauhaus 93" pitchFamily="82" charset="0"/>
                          <a:ea typeface="Times New Roman"/>
                          <a:cs typeface="Times New Roman"/>
                        </a:rPr>
                        <a:t>SHAPES</a:t>
                      </a:r>
                      <a:r>
                        <a:rPr lang="en-US" sz="1200" dirty="0">
                          <a:latin typeface="Times New Roman"/>
                          <a:ea typeface="Times New Roman"/>
                          <a:cs typeface="Times New Roman"/>
                        </a:rPr>
                        <a:t/>
                      </a:r>
                      <a:br>
                        <a:rPr lang="en-US" sz="1200" dirty="0">
                          <a:latin typeface="Times New Roman"/>
                          <a:ea typeface="Times New Roman"/>
                          <a:cs typeface="Times New Roman"/>
                        </a:rPr>
                      </a:br>
                      <a:r>
                        <a:rPr lang="en-US" sz="1200" i="1" dirty="0">
                          <a:latin typeface="Times New Roman"/>
                          <a:ea typeface="Times New Roman"/>
                          <a:cs typeface="Times New Roman"/>
                        </a:rPr>
                        <a:t>What kinds of shapes do you see? Describe them.</a:t>
                      </a:r>
                      <a:endParaRPr lang="en-US" sz="1100" dirty="0">
                        <a:latin typeface="Calibri"/>
                        <a:ea typeface="Calibri"/>
                        <a:cs typeface="Times New Roman"/>
                      </a:endParaRPr>
                    </a:p>
                  </a:txBody>
                  <a:tcPr marL="47625" marR="47625" marT="47625" marB="4762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Tempus Sans ITC" pitchFamily="82" charset="0"/>
                          <a:ea typeface="Times New Roman"/>
                          <a:cs typeface="Times New Roman"/>
                        </a:rPr>
                        <a:t>LINES</a:t>
                      </a:r>
                      <a:r>
                        <a:rPr lang="en-US" sz="1200" dirty="0">
                          <a:latin typeface="Times New Roman"/>
                          <a:ea typeface="Times New Roman"/>
                          <a:cs typeface="Times New Roman"/>
                        </a:rPr>
                        <a:t/>
                      </a:r>
                      <a:br>
                        <a:rPr lang="en-US" sz="1200" dirty="0">
                          <a:latin typeface="Times New Roman"/>
                          <a:ea typeface="Times New Roman"/>
                          <a:cs typeface="Times New Roman"/>
                        </a:rPr>
                      </a:br>
                      <a:r>
                        <a:rPr lang="en-US" sz="1200" i="1" dirty="0">
                          <a:latin typeface="Times New Roman"/>
                          <a:ea typeface="Times New Roman"/>
                          <a:cs typeface="Times New Roman"/>
                        </a:rPr>
                        <a:t>What kinds of lines do you see? Describe them.</a:t>
                      </a:r>
                      <a:endParaRPr lang="en-US" sz="1100" dirty="0">
                        <a:latin typeface="Calibri"/>
                        <a:ea typeface="Calibri"/>
                        <a:cs typeface="Times New Roman"/>
                      </a:endParaRPr>
                    </a:p>
                  </a:txBody>
                  <a:tcPr marL="47625" marR="47625" marT="47625" marB="4762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200" dirty="0">
                          <a:latin typeface="Times New Roman"/>
                          <a:ea typeface="Times New Roman"/>
                          <a:cs typeface="Times New Roman"/>
                        </a:rPr>
                        <a:t> </a:t>
                      </a:r>
                      <a:endParaRPr lang="en-US" sz="1200" dirty="0" smtClean="0">
                        <a:latin typeface="Times New Roman"/>
                        <a:ea typeface="Calibri"/>
                        <a:cs typeface="Times New Roman"/>
                      </a:endParaRPr>
                    </a:p>
                    <a:p>
                      <a:pPr marL="0" marR="0">
                        <a:lnSpc>
                          <a:spcPct val="115000"/>
                        </a:lnSpc>
                        <a:spcBef>
                          <a:spcPts val="0"/>
                        </a:spcBef>
                        <a:spcAft>
                          <a:spcPts val="0"/>
                        </a:spcAft>
                      </a:pPr>
                      <a:endParaRPr lang="en-US" sz="1200" dirty="0" smtClean="0">
                        <a:latin typeface="Times New Roman"/>
                        <a:ea typeface="Calibri"/>
                        <a:cs typeface="Times New Roman"/>
                      </a:endParaRPr>
                    </a:p>
                    <a:p>
                      <a:pPr marL="0" marR="0">
                        <a:lnSpc>
                          <a:spcPct val="115000"/>
                        </a:lnSpc>
                        <a:spcBef>
                          <a:spcPts val="0"/>
                        </a:spcBef>
                        <a:spcAft>
                          <a:spcPts val="0"/>
                        </a:spcAft>
                      </a:pPr>
                      <a:endParaRPr lang="en-US" sz="1100" dirty="0">
                        <a:latin typeface="Calibri"/>
                        <a:ea typeface="Calibri"/>
                        <a:cs typeface="Times New Roman"/>
                      </a:endParaRPr>
                    </a:p>
                  </a:txBody>
                  <a:tcPr marL="47625" marR="47625" marT="47625" marB="4762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47625" marR="47625" marT="47625" marB="4762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Times New Roman"/>
                          <a:cs typeface="Times New Roman"/>
                        </a:rPr>
                        <a:t> </a:t>
                      </a:r>
                      <a:endParaRPr lang="en-US" sz="1100" dirty="0">
                        <a:latin typeface="Calibri"/>
                        <a:ea typeface="Calibri"/>
                        <a:cs typeface="Times New Roman"/>
                      </a:endParaRPr>
                    </a:p>
                  </a:txBody>
                  <a:tcPr marL="47625" marR="47625" marT="47625" marB="4762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Picture 4">
            <a:hlinkClick r:id="rId3" action="ppaction://hlinkfile"/>
          </p:cNvPr>
          <p:cNvPicPr>
            <a:picLocks noChangeAspect="1" noChangeArrowheads="1"/>
          </p:cNvPicPr>
          <p:nvPr/>
        </p:nvPicPr>
        <p:blipFill>
          <a:blip r:embed="rId4" cstate="print"/>
          <a:srcRect/>
          <a:stretch>
            <a:fillRect/>
          </a:stretch>
        </p:blipFill>
        <p:spPr bwMode="auto">
          <a:xfrm>
            <a:off x="609600" y="234873"/>
            <a:ext cx="5715000" cy="4709171"/>
          </a:xfrm>
          <a:prstGeom prst="rect">
            <a:avLst/>
          </a:prstGeom>
          <a:noFill/>
          <a:ln w="9525">
            <a:noFill/>
            <a:miter lim="800000"/>
            <a:headEnd/>
            <a:tailEnd/>
          </a:ln>
        </p:spPr>
      </p:pic>
    </p:spTree>
    <p:extLst>
      <p:ext uri="{BB962C8B-B14F-4D97-AF65-F5344CB8AC3E}">
        <p14:creationId xmlns:p14="http://schemas.microsoft.com/office/powerpoint/2010/main" val="269465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04800"/>
            <a:ext cx="5504689" cy="48006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035597114"/>
              </p:ext>
            </p:extLst>
          </p:nvPr>
        </p:nvGraphicFramePr>
        <p:xfrm>
          <a:off x="76199" y="5697283"/>
          <a:ext cx="8991601" cy="1016508"/>
        </p:xfrm>
        <a:graphic>
          <a:graphicData uri="http://schemas.openxmlformats.org/drawingml/2006/table">
            <a:tbl>
              <a:tblPr/>
              <a:tblGrid>
                <a:gridCol w="2757198">
                  <a:extLst>
                    <a:ext uri="{9D8B030D-6E8A-4147-A177-3AD203B41FA5}">
                      <a16:colId xmlns:a16="http://schemas.microsoft.com/office/drawing/2014/main" val="20000"/>
                    </a:ext>
                  </a:extLst>
                </a:gridCol>
                <a:gridCol w="344649">
                  <a:extLst>
                    <a:ext uri="{9D8B030D-6E8A-4147-A177-3AD203B41FA5}">
                      <a16:colId xmlns:a16="http://schemas.microsoft.com/office/drawing/2014/main" val="20001"/>
                    </a:ext>
                  </a:extLst>
                </a:gridCol>
                <a:gridCol w="2872081">
                  <a:extLst>
                    <a:ext uri="{9D8B030D-6E8A-4147-A177-3AD203B41FA5}">
                      <a16:colId xmlns:a16="http://schemas.microsoft.com/office/drawing/2014/main" val="20002"/>
                    </a:ext>
                  </a:extLst>
                </a:gridCol>
                <a:gridCol w="344649">
                  <a:extLst>
                    <a:ext uri="{9D8B030D-6E8A-4147-A177-3AD203B41FA5}">
                      <a16:colId xmlns:a16="http://schemas.microsoft.com/office/drawing/2014/main" val="20003"/>
                    </a:ext>
                  </a:extLst>
                </a:gridCol>
                <a:gridCol w="2673024">
                  <a:extLst>
                    <a:ext uri="{9D8B030D-6E8A-4147-A177-3AD203B41FA5}">
                      <a16:colId xmlns:a16="http://schemas.microsoft.com/office/drawing/2014/main" val="20004"/>
                    </a:ext>
                  </a:extLst>
                </a:gridCol>
              </a:tblGrid>
              <a:tr h="723654">
                <a:tc>
                  <a:txBody>
                    <a:bodyPr/>
                    <a:lstStyle/>
                    <a:p>
                      <a:pPr marL="0" marR="0">
                        <a:lnSpc>
                          <a:spcPct val="115000"/>
                        </a:lnSpc>
                        <a:spcBef>
                          <a:spcPts val="0"/>
                        </a:spcBef>
                        <a:spcAft>
                          <a:spcPts val="0"/>
                        </a:spcAft>
                      </a:pPr>
                      <a:r>
                        <a:rPr lang="en-US" sz="1400" dirty="0">
                          <a:latin typeface="Berlin Sans FB Demi"/>
                          <a:ea typeface="Calibri"/>
                          <a:cs typeface="Times New Roman"/>
                        </a:rPr>
                        <a:t>CLAIM</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Make a </a:t>
                      </a:r>
                      <a:r>
                        <a:rPr lang="en-US" sz="1400" b="1" i="1" u="sng" dirty="0">
                          <a:latin typeface="Calibri"/>
                          <a:ea typeface="Calibri"/>
                          <a:cs typeface="Times New Roman"/>
                        </a:rPr>
                        <a:t>claim</a:t>
                      </a:r>
                      <a:r>
                        <a:rPr lang="en-US" sz="1400" b="1" dirty="0">
                          <a:latin typeface="Calibri"/>
                          <a:ea typeface="Calibri"/>
                          <a:cs typeface="Times New Roman"/>
                        </a:rPr>
                        <a:t> about </a:t>
                      </a:r>
                      <a:r>
                        <a:rPr lang="en-US" sz="1400" b="1" dirty="0" smtClean="0">
                          <a:latin typeface="Calibri"/>
                          <a:ea typeface="Calibri"/>
                          <a:cs typeface="Times New Roman"/>
                        </a:rPr>
                        <a:t>the geometry in the artwork.</a:t>
                      </a:r>
                      <a:endParaRPr lang="en-US" sz="1400" dirty="0">
                        <a:latin typeface="Calibri"/>
                        <a:ea typeface="Calibri"/>
                        <a:cs typeface="Times New Roman"/>
                      </a:endParaRPr>
                    </a:p>
                    <a:p>
                      <a:pPr marL="0" marR="0">
                        <a:lnSpc>
                          <a:spcPct val="115000"/>
                        </a:lnSpc>
                        <a:spcBef>
                          <a:spcPts val="0"/>
                        </a:spcBef>
                        <a:spcAft>
                          <a:spcPts val="0"/>
                        </a:spcAft>
                      </a:pPr>
                      <a:r>
                        <a:rPr lang="en-US" sz="800" dirty="0">
                          <a:latin typeface="Calibri"/>
                          <a:ea typeface="Calibri"/>
                          <a:cs typeface="Times New Roman"/>
                        </a:rPr>
                        <a:t>Claim = an explanation or an interpretation of some aspect of the artwork</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Berlin Sans FB Demi"/>
                        <a:ea typeface="Calibri"/>
                        <a:cs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erlin Sans FB Demi"/>
                          <a:ea typeface="Calibri"/>
                          <a:cs typeface="Times New Roman"/>
                        </a:rPr>
                        <a:t>SUPPORT</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Identify </a:t>
                      </a:r>
                      <a:r>
                        <a:rPr lang="en-US" sz="1400" b="1" i="1" u="sng" dirty="0">
                          <a:latin typeface="Calibri"/>
                          <a:ea typeface="Calibri"/>
                          <a:cs typeface="Times New Roman"/>
                        </a:rPr>
                        <a:t>support</a:t>
                      </a:r>
                      <a:r>
                        <a:rPr lang="en-US" sz="1400" b="1" dirty="0">
                          <a:latin typeface="Calibri"/>
                          <a:ea typeface="Calibri"/>
                          <a:cs typeface="Times New Roman"/>
                        </a:rPr>
                        <a:t> for your claim</a:t>
                      </a:r>
                      <a:endParaRPr lang="en-US" sz="1400" dirty="0">
                        <a:latin typeface="Calibri"/>
                        <a:ea typeface="Calibri"/>
                        <a:cs typeface="Times New Roman"/>
                      </a:endParaRPr>
                    </a:p>
                    <a:p>
                      <a:pPr marL="0" marR="0">
                        <a:lnSpc>
                          <a:spcPct val="115000"/>
                        </a:lnSpc>
                        <a:spcBef>
                          <a:spcPts val="0"/>
                        </a:spcBef>
                        <a:spcAft>
                          <a:spcPts val="0"/>
                        </a:spcAft>
                      </a:pPr>
                      <a:r>
                        <a:rPr lang="en-US" sz="800" dirty="0">
                          <a:latin typeface="Calibri"/>
                          <a:ea typeface="Calibri"/>
                          <a:cs typeface="Times New Roman"/>
                        </a:rPr>
                        <a:t>Support = Things you see, feel and know that support your claim</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a:latin typeface="Berlin Sans FB Demi"/>
                        <a:ea typeface="Calibri"/>
                        <a:cs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erlin Sans FB Demi"/>
                          <a:ea typeface="Calibri"/>
                          <a:cs typeface="Times New Roman"/>
                        </a:rPr>
                        <a:t>QUESTION</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Ask a </a:t>
                      </a:r>
                      <a:r>
                        <a:rPr lang="en-US" sz="1400" b="1" i="1" u="sng" dirty="0">
                          <a:latin typeface="Calibri"/>
                          <a:ea typeface="Calibri"/>
                          <a:cs typeface="Times New Roman"/>
                        </a:rPr>
                        <a:t>question</a:t>
                      </a:r>
                      <a:r>
                        <a:rPr lang="en-US" sz="1400" b="1" dirty="0">
                          <a:latin typeface="Calibri"/>
                          <a:ea typeface="Calibri"/>
                          <a:cs typeface="Times New Roman"/>
                        </a:rPr>
                        <a:t> related to your claim</a:t>
                      </a:r>
                      <a:r>
                        <a:rPr lang="en-US" sz="1400" dirty="0">
                          <a:latin typeface="Calibri"/>
                          <a:ea typeface="Calibri"/>
                          <a:cs typeface="Times New Roman"/>
                        </a:rPr>
                        <a:t>.</a:t>
                      </a:r>
                    </a:p>
                    <a:p>
                      <a:pPr marL="0" marR="0">
                        <a:lnSpc>
                          <a:spcPct val="115000"/>
                        </a:lnSpc>
                        <a:spcBef>
                          <a:spcPts val="0"/>
                        </a:spcBef>
                        <a:spcAft>
                          <a:spcPts val="0"/>
                        </a:spcAft>
                      </a:pPr>
                      <a:r>
                        <a:rPr lang="en-US" sz="800" dirty="0">
                          <a:latin typeface="Calibri"/>
                          <a:ea typeface="Calibri"/>
                          <a:cs typeface="Times New Roman"/>
                        </a:rPr>
                        <a:t>Question = What’s left hanging? What isn’t explained, What new reasons does your claim raise? </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omposition VIII"/>
          <p:cNvPicPr>
            <a:picLocks noChangeAspect="1" noChangeArrowheads="1"/>
          </p:cNvPicPr>
          <p:nvPr/>
        </p:nvPicPr>
        <p:blipFill>
          <a:blip r:embed="rId3" cstate="print"/>
          <a:srcRect/>
          <a:stretch>
            <a:fillRect/>
          </a:stretch>
        </p:blipFill>
        <p:spPr bwMode="auto">
          <a:xfrm>
            <a:off x="609600" y="457200"/>
            <a:ext cx="7620000" cy="52292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Lichtenstein IMPERFECT #224">
            <a:hlinkClick r:id="rId3"/>
          </p:cNvPr>
          <p:cNvPicPr>
            <a:picLocks noChangeAspect="1" noChangeArrowheads="1"/>
          </p:cNvPicPr>
          <p:nvPr/>
        </p:nvPicPr>
        <p:blipFill>
          <a:blip r:embed="rId4" cstate="print"/>
          <a:srcRect/>
          <a:stretch>
            <a:fillRect/>
          </a:stretch>
        </p:blipFill>
        <p:spPr bwMode="auto">
          <a:xfrm>
            <a:off x="609600" y="228600"/>
            <a:ext cx="7543800" cy="54126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ictor Vasarely UNTITLED 2 Original Abstract Signed Art"/>
          <p:cNvPicPr>
            <a:picLocks noChangeAspect="1" noChangeArrowheads="1"/>
          </p:cNvPicPr>
          <p:nvPr/>
        </p:nvPicPr>
        <p:blipFill>
          <a:blip r:embed="rId3" cstate="print"/>
          <a:srcRect/>
          <a:stretch>
            <a:fillRect/>
          </a:stretch>
        </p:blipFill>
        <p:spPr bwMode="auto">
          <a:xfrm>
            <a:off x="1866914" y="511489"/>
            <a:ext cx="5505450" cy="55423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Portrait of an Army Doctor"/>
          <p:cNvPicPr>
            <a:picLocks noChangeAspect="1" noChangeArrowheads="1"/>
          </p:cNvPicPr>
          <p:nvPr/>
        </p:nvPicPr>
        <p:blipFill>
          <a:blip r:embed="rId3" cstate="print"/>
          <a:srcRect/>
          <a:stretch>
            <a:fillRect/>
          </a:stretch>
        </p:blipFill>
        <p:spPr bwMode="auto">
          <a:xfrm>
            <a:off x="621116" y="296907"/>
            <a:ext cx="4886325" cy="6218959"/>
          </a:xfrm>
          <a:prstGeom prst="rect">
            <a:avLst/>
          </a:prstGeom>
          <a:noFill/>
        </p:spPr>
      </p:pic>
      <p:sp>
        <p:nvSpPr>
          <p:cNvPr id="2" name="TextBox 1"/>
          <p:cNvSpPr txBox="1"/>
          <p:nvPr/>
        </p:nvSpPr>
        <p:spPr>
          <a:xfrm>
            <a:off x="5849802" y="2290687"/>
            <a:ext cx="2743200" cy="1200329"/>
          </a:xfrm>
          <a:prstGeom prst="rect">
            <a:avLst/>
          </a:prstGeom>
        </p:spPr>
        <p:txBody>
          <a:bodyPr rtlCol="0">
            <a:spAutoFit/>
          </a:bodyPr>
          <a:lstStyle/>
          <a:p>
            <a:r>
              <a:rPr lang="en-US">
                <a:latin typeface="Calibri" charset="0"/>
              </a:rPr>
              <a:t>Portrait of an Army Doctor</a:t>
            </a:r>
          </a:p>
          <a:p>
            <a:r>
              <a:rPr lang="en-US">
                <a:latin typeface="Calibri" charset="0"/>
              </a:rPr>
              <a:t>by Robert Delaunay</a:t>
            </a:r>
          </a:p>
          <a:p>
            <a:r>
              <a:rPr lang="en-US">
                <a:latin typeface="Calibri" charset="0"/>
              </a:rPr>
              <a:t>1914</a:t>
            </a:r>
          </a:p>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266700"/>
            <a:ext cx="6350000" cy="6324600"/>
          </a:xfrm>
          <a:prstGeom prst="rect">
            <a:avLst/>
          </a:prstGeom>
        </p:spPr>
      </p:pic>
    </p:spTree>
    <p:extLst>
      <p:ext uri="{BB962C8B-B14F-4D97-AF65-F5344CB8AC3E}">
        <p14:creationId xmlns:p14="http://schemas.microsoft.com/office/powerpoint/2010/main" val="238138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5" y="338137"/>
            <a:ext cx="6191250" cy="6181725"/>
          </a:xfrm>
          <a:prstGeom prst="rect">
            <a:avLst/>
          </a:prstGeom>
        </p:spPr>
      </p:pic>
    </p:spTree>
    <p:extLst>
      <p:ext uri="{BB962C8B-B14F-4D97-AF65-F5344CB8AC3E}">
        <p14:creationId xmlns:p14="http://schemas.microsoft.com/office/powerpoint/2010/main" val="3090874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332DE6A398264DBABB6515A74E1915" ma:contentTypeVersion="2" ma:contentTypeDescription="Create a new document." ma:contentTypeScope="" ma:versionID="6b847b135cccfef182eaa44a2f00dbcf">
  <xsd:schema xmlns:xsd="http://www.w3.org/2001/XMLSchema" xmlns:xs="http://www.w3.org/2001/XMLSchema" xmlns:p="http://schemas.microsoft.com/office/2006/metadata/properties" xmlns:ns3="5553d6e1-1170-4756-816f-4d6f9342718d" targetNamespace="http://schemas.microsoft.com/office/2006/metadata/properties" ma:root="true" ma:fieldsID="2a9b332fc0d242963bd42f70893c36a2" ns3:_="">
    <xsd:import namespace="5553d6e1-1170-4756-816f-4d6f9342718d"/>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3d6e1-1170-4756-816f-4d6f934271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55933F-397A-4245-9389-49621AC19806}"/>
</file>

<file path=customXml/itemProps2.xml><?xml version="1.0" encoding="utf-8"?>
<ds:datastoreItem xmlns:ds="http://schemas.openxmlformats.org/officeDocument/2006/customXml" ds:itemID="{6E43D11C-C039-4E5D-8657-5472CF1BD009}"/>
</file>

<file path=customXml/itemProps3.xml><?xml version="1.0" encoding="utf-8"?>
<ds:datastoreItem xmlns:ds="http://schemas.openxmlformats.org/officeDocument/2006/customXml" ds:itemID="{1E367870-0800-4230-8B14-1186CF20C5D1}"/>
</file>

<file path=docProps/app.xml><?xml version="1.0" encoding="utf-8"?>
<Properties xmlns="http://schemas.openxmlformats.org/officeDocument/2006/extended-properties" xmlns:vt="http://schemas.openxmlformats.org/officeDocument/2006/docPropsVTypes">
  <TotalTime>93</TotalTime>
  <Words>682</Words>
  <Application>Microsoft Office PowerPoint</Application>
  <PresentationFormat>On-screen Show (4:3)</PresentationFormat>
  <Paragraphs>51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Geometry in Art/Art in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Anne Arundel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Shapes in Geometric Art</dc:title>
  <dc:creator>pklos</dc:creator>
  <cp:lastModifiedBy>Tetreault, Ainsley P</cp:lastModifiedBy>
  <cp:revision>12</cp:revision>
  <dcterms:created xsi:type="dcterms:W3CDTF">2010-05-25T14:35:51Z</dcterms:created>
  <dcterms:modified xsi:type="dcterms:W3CDTF">2015-01-22T15:09:20Z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0x010100EE332DE6A398264DBABB6515A74E1915</vt:lpwstr>
  </property>
</Properties>
</file>