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6" r:id="rId5"/>
    <p:sldId id="256" r:id="rId6"/>
    <p:sldId id="259" r:id="rId7"/>
    <p:sldId id="258" r:id="rId8"/>
    <p:sldId id="260" r:id="rId9"/>
    <p:sldId id="257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3" autoAdjust="0"/>
  </p:normalViewPr>
  <p:slideViewPr>
    <p:cSldViewPr>
      <p:cViewPr varScale="1">
        <p:scale>
          <a:sx n="88" d="100"/>
          <a:sy n="88" d="100"/>
        </p:scale>
        <p:origin x="14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0FEC2-CB59-44FA-B005-FB619DF7140A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1F28B-33A4-4834-8D96-A20987FFA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jr.com/socialstudies/communities/ruralsuburbanandurban/wordwall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towork.net/2011/09/christmas-in-new-yor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ungaraya-humancapital.com/services.php" TargetMode="External"/><Relationship Id="rId4" Type="http://schemas.openxmlformats.org/officeDocument/2006/relationships/hyperlink" Target="http://new-to-newyork.com/how-to/find-an-apartment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ls.com/rentals/property.aspx?vacation=0106368_Bridport_V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topnews.in/fisherman-rescued-alive-after-30-hours-water-223008" TargetMode="External"/><Relationship Id="rId4" Type="http://schemas.openxmlformats.org/officeDocument/2006/relationships/hyperlink" Target="http://www.sellinggalveston.com/index.php?n=4&amp;article_id=5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sb.com/viewpointVideos.cf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gcoc.org/pcit.php" TargetMode="External"/><Relationship Id="rId4" Type="http://schemas.openxmlformats.org/officeDocument/2006/relationships/hyperlink" Target="http://www.energreenovation.com/tag/green-building-concep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ayinkeyston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oogle.com/imgres?imgurl=http://urbanhomesteader.files.wordpress.com/2010/06/dsc_1546.jpg&amp;imgrefurl=http://www.happysimpleliving.com/2010/06/21/a-visit-to-an-organic-rhubarb-farm/&amp;h=1496&amp;w=2256&amp;sz=928&amp;tbnid=Oaml0h6f585kKM&amp;tbnh=183&amp;tbnw=276&amp;zoom=1&amp;usg=__ahpHGZ07-NYx1BhIfGa4vS0HPv0=&amp;hl=en&amp;sa=X&amp;ei=fyvcT7W-NKGs2gWR2pnRDQ&amp;ved=0CDoQ8g0" TargetMode="External"/><Relationship Id="rId4" Type="http://schemas.openxmlformats.org/officeDocument/2006/relationships/hyperlink" Target="http://www.homearchitects.com/lake-toxaway-architect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imjohnson.house.gov/AboutTim/CaucusMembership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bs.org/independentlens/realdirt/" TargetMode="External"/><Relationship Id="rId4" Type="http://schemas.openxmlformats.org/officeDocument/2006/relationships/hyperlink" Target="http://www.furzehillfarm.com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r>
              <a:rPr lang="en-US" baseline="0" dirty="0" smtClean="0"/>
              <a:t> Resource: </a:t>
            </a:r>
            <a:r>
              <a:rPr lang="en-US" dirty="0" smtClean="0">
                <a:hlinkClick r:id="rId3"/>
              </a:rPr>
              <a:t>http://www.brainpopjr.com/socialstudies/communities/ruralsuburbanandurban/wordwall/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r>
              <a:rPr lang="en-US" dirty="0" smtClean="0">
                <a:hlinkClick r:id="rId3"/>
              </a:rPr>
              <a:t>http://www.traveltowork.net/2011/09/christmas-in-new-york/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http://new-to-newyork.com/how-to/find-an-apartment/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http://bungaraya-humancapital.com/services.php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Stilts</a:t>
            </a:r>
            <a:r>
              <a:rPr lang="en-US" baseline="0" dirty="0" smtClean="0"/>
              <a:t> incase of flooding and steep roof for rain.</a:t>
            </a:r>
            <a:endParaRPr lang="en-US" dirty="0" smtClean="0"/>
          </a:p>
          <a:p>
            <a:r>
              <a:rPr lang="en-US" dirty="0" smtClean="0"/>
              <a:t>Pictures: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http://www.trails.com/rentals/property.aspx?vacation=0106368_Bridport_VT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http://www.sellinggalveston.com/index.php?n=4&amp;article_id=50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http://topnews.in/fisherman-rescued-alive-after-30-hours-water-223008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r>
              <a:rPr lang="en-US" dirty="0" smtClean="0">
                <a:hlinkClick r:id="rId3"/>
              </a:rPr>
              <a:t>http://www.aiasb.com/viewpointVideos.cfm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http://www.energreenovation.com/tag/green-building-concept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http://www.cgcoc.org/pcit.php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Steep roof for snow.</a:t>
            </a:r>
          </a:p>
          <a:p>
            <a:r>
              <a:rPr lang="en-US" dirty="0" smtClean="0"/>
              <a:t>Pictures:</a:t>
            </a:r>
          </a:p>
          <a:p>
            <a:r>
              <a:rPr lang="en-US" dirty="0" smtClean="0">
                <a:hlinkClick r:id="rId3"/>
              </a:rPr>
              <a:t>http://stayinkeystone.com/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http://www.homearchitects.com/lake-toxaway-architects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google.com/imgres?imgurl=http://urbanhomesteader.files.wordpress.com/2010/06/dsc_1546.jpg&amp;imgrefurl=http://www.happysimpleliving.com/2010/06/21/a-visit-to-an-organic-rhubarb-farm/&amp;h=1496&amp;w=2256&amp;sz=928&amp;tbnid=Oaml0h6f585kKM&amp;tbnh=183&amp;tbnw=276&amp;zoom=1&amp;usg=__ahpHGZ07-NYx1BhIfGa4vS0HPv0=&amp;hl=en&amp;sa=X&amp;ei=fyvcT7W-NKGs2gWR2pnRDQ&amp;ved=0CDoQ8g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r>
              <a:rPr lang="en-US" dirty="0" smtClean="0">
                <a:hlinkClick r:id="rId3"/>
              </a:rPr>
              <a:t>http://timjohnson.house.gov/AboutTim/CaucusMembership.htm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http://www.furzehillfarm.com/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http://www.pbs.org/independentlens/realdirt/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F28B-33A4-4834-8D96-A20987FFA5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1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F16D-16D9-459B-87D2-5367B052372D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2410-92BC-4CD9-9FD5-6E835629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payteachers.com/Store/Kelly-Ho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kd8xh6cNYpfZGmWp6rbQhcWhBYPB7tUn6xJlkURJCI/ed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jr.com/socialstudies/communities/ruralsuburbanandurban/preview.weml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924800" cy="1695451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Urban, Suburban, </a:t>
            </a:r>
            <a:b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Rural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Kelly 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05884"/>
              </p:ext>
            </p:extLst>
          </p:nvPr>
        </p:nvGraphicFramePr>
        <p:xfrm>
          <a:off x="304800" y="533400"/>
          <a:ext cx="8534399" cy="5715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802"/>
                <a:gridCol w="1939743"/>
                <a:gridCol w="3047999"/>
                <a:gridCol w="2900855"/>
              </a:tblGrid>
              <a:tr h="246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Type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Physical Characteristics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Characteristics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  <a:tr h="109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  <a:tr h="109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  <a:tr h="109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  <a:tr h="109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  <a:tr h="1093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69" marR="42369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650" y="-33010"/>
            <a:ext cx="857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Human and Physical Characteristics of a Community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400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/>
              <a:t>and print copy here: </a:t>
            </a:r>
            <a:r>
              <a:rPr lang="en-US" sz="900" dirty="0">
                <a:hlinkClick r:id="rId3"/>
              </a:rPr>
              <a:t>https://docs.google.com/document/d/1skd8xh6cNYpfZGmWp6rbQhcWhBYPB7tUn6xJlkURJCI/edit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488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Teacher Notes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000" u="sng" dirty="0" smtClean="0">
                <a:solidFill>
                  <a:srgbClr val="FFFF66"/>
                </a:solidFill>
              </a:rPr>
              <a:t>Objective</a:t>
            </a:r>
            <a:r>
              <a:rPr lang="en-US" sz="2000" dirty="0">
                <a:solidFill>
                  <a:schemeClr val="bg1"/>
                </a:solidFill>
              </a:rPr>
              <a:t>: The student understands how physical characteristics of places and regions affect people's activities and settlement patterns. The student is expected to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identify the characteristics of different communities, including urban, suburban, and rural, and how they affect activities and settlement patterns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Use the </a:t>
            </a:r>
            <a:r>
              <a:rPr lang="en-US" sz="2000" dirty="0">
                <a:solidFill>
                  <a:schemeClr val="bg1"/>
                </a:solidFill>
                <a:hlinkClick r:id="rId2" action="ppaction://hlinksldjump"/>
              </a:rPr>
              <a:t>graphic organizer</a:t>
            </a:r>
            <a:r>
              <a:rPr lang="en-US" sz="2000" dirty="0">
                <a:solidFill>
                  <a:schemeClr val="bg1"/>
                </a:solidFill>
              </a:rPr>
              <a:t> on slide 8 for this lesson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Identify the type of community on each slide (urban, suburban, or rural) and it’s physical and human characteristics.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Brainpop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Jr</a:t>
            </a:r>
            <a:r>
              <a:rPr lang="en-US" sz="2000" dirty="0">
                <a:solidFill>
                  <a:schemeClr val="bg1"/>
                </a:solidFill>
              </a:rPr>
              <a:t> Has a great </a:t>
            </a:r>
            <a:r>
              <a:rPr lang="en-US" sz="2000" dirty="0">
                <a:solidFill>
                  <a:schemeClr val="bg1"/>
                </a:solidFill>
                <a:hlinkClick r:id="rId3"/>
              </a:rPr>
              <a:t>video</a:t>
            </a:r>
            <a:r>
              <a:rPr lang="en-US" sz="2000" dirty="0">
                <a:solidFill>
                  <a:schemeClr val="bg1"/>
                </a:solidFill>
              </a:rPr>
              <a:t> that introduces Urban, Suburban, and Rural.  The website also has other good resources for the subject.  You can sign up for a free trial if you are not a member.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Types of communities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800273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FF66"/>
                </a:solidFill>
              </a:rPr>
              <a:t>Urban</a:t>
            </a:r>
            <a:r>
              <a:rPr lang="en-US" sz="2800" dirty="0">
                <a:solidFill>
                  <a:schemeClr val="bg1"/>
                </a:solidFill>
              </a:rPr>
              <a:t>: a community where the building, stores, cars and people live close together.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4478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>
                <a:solidFill>
                  <a:srgbClr val="FFFF66"/>
                </a:solidFill>
              </a:rPr>
              <a:t>Rural</a:t>
            </a:r>
            <a:r>
              <a:rPr lang="en-US" sz="2800" dirty="0">
                <a:solidFill>
                  <a:schemeClr val="bg1"/>
                </a:solidFill>
              </a:rPr>
              <a:t>: a community that is very spread out and has a lot of land for farms.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105400"/>
            <a:ext cx="546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FF66"/>
                </a:solidFill>
              </a:rPr>
              <a:t>Suburban</a:t>
            </a:r>
            <a:r>
              <a:rPr lang="en-US" sz="2800" dirty="0">
                <a:solidFill>
                  <a:schemeClr val="bg1"/>
                </a:solidFill>
              </a:rPr>
              <a:t>: a community near a city, where the buildings and people are more spread out than a city.</a:t>
            </a:r>
          </a:p>
        </p:txBody>
      </p:sp>
      <p:pic>
        <p:nvPicPr>
          <p:cNvPr id="2050" name="Picture 2" descr="C:\Users\kelly.hong\AppData\Local\Microsoft\Windows\Temporary Internet Files\Content.IE5\FRTXNHNI\MC9004355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535723"/>
            <a:ext cx="18415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lly.hong\AppData\Local\Microsoft\Windows\Temporary Internet Files\Content.IE5\KP9RCZ2D\MC9003673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6253"/>
            <a:ext cx="1827886" cy="10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lly.hong\AppData\Local\Microsoft\Windows\Temporary Internet Files\Content.IE5\NWDOW3HZ\MC9004342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105400"/>
            <a:ext cx="18415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Urban, Suburban, or Rural?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next slides use the </a:t>
            </a: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graphic organizer</a:t>
            </a:r>
            <a:r>
              <a:rPr lang="en-US" dirty="0" smtClean="0">
                <a:solidFill>
                  <a:schemeClr val="bg1"/>
                </a:solidFill>
              </a:rPr>
              <a:t> to identify the types of community and their physical and human characteristics.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u="sng" dirty="0" smtClean="0">
                <a:solidFill>
                  <a:srgbClr val="FFFF66"/>
                </a:solidFill>
              </a:rPr>
              <a:t>Physical Characteristics</a:t>
            </a:r>
            <a:r>
              <a:rPr lang="en-US" sz="4000" dirty="0" smtClean="0">
                <a:solidFill>
                  <a:schemeClr val="bg1"/>
                </a:solidFill>
              </a:rPr>
              <a:t>: buildings, geography, landscaping, etc. 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4000" u="sng" dirty="0" smtClean="0">
                <a:solidFill>
                  <a:srgbClr val="FFFF66"/>
                </a:solidFill>
              </a:rPr>
              <a:t>Human Characteristics</a:t>
            </a:r>
            <a:r>
              <a:rPr lang="en-US" sz="4000" dirty="0" smtClean="0">
                <a:solidFill>
                  <a:srgbClr val="FFFF66"/>
                </a:solidFill>
              </a:rPr>
              <a:t>: </a:t>
            </a:r>
            <a:r>
              <a:rPr lang="en-US" sz="4000" dirty="0" smtClean="0">
                <a:solidFill>
                  <a:schemeClr val="bg1"/>
                </a:solidFill>
              </a:rPr>
              <a:t>jobs, attire, recreation, etc.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dformation.com/wp-content/uploads/2009/08/new_york_cit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7649"/>
            <a:ext cx="4343400" cy="3257551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eritechstaffinginc.com/images/office.jpg?nxg_versionuid=publish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585">
            <a:off x="5938889" y="4027480"/>
            <a:ext cx="2382347" cy="2382347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850" y="457200"/>
            <a:ext cx="105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nopests.com/blog/wp-content/uploads/2010/08/new-york-city-fire-escap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201">
            <a:off x="550913" y="4161186"/>
            <a:ext cx="2869141" cy="2151856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us.homeaway.com/vd2/files/WVR/400x300/46/450008/16266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91000" cy="3143250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opnews.in/files/Fisherma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320">
            <a:off x="6017735" y="4018161"/>
            <a:ext cx="2339541" cy="2292369"/>
          </a:xfrm>
          <a:prstGeom prst="rect">
            <a:avLst/>
          </a:prstGeom>
          <a:noFill/>
          <a:ln w="8572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6850" y="457200"/>
            <a:ext cx="105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2</a:t>
            </a:r>
          </a:p>
        </p:txBody>
      </p:sp>
      <p:pic>
        <p:nvPicPr>
          <p:cNvPr id="4102" name="Picture 6" descr="http://www.sellinggalveston.com/images/upload/galveston_beach_house_rent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4">
            <a:off x="495215" y="4146269"/>
            <a:ext cx="2913202" cy="2284719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log.housestricities.com/files/2011/03/faqsorg-neighborh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299">
            <a:off x="565022" y="4243824"/>
            <a:ext cx="3124200" cy="2079825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wyersite.org/wp-content/uploads/2010/04/FamilyLawy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90">
            <a:off x="5495389" y="4276402"/>
            <a:ext cx="3055931" cy="2037287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648200" cy="3241706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850" y="457200"/>
            <a:ext cx="105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02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tayinkeystone.com/bald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572000" cy="3048000"/>
          </a:xfrm>
          <a:prstGeom prst="rect">
            <a:avLst/>
          </a:prstGeom>
          <a:noFill/>
          <a:ln w="85725">
            <a:solidFill>
              <a:schemeClr val="bg1"/>
            </a:solidFill>
          </a:ln>
        </p:spPr>
      </p:pic>
      <p:pic>
        <p:nvPicPr>
          <p:cNvPr id="5" name="Picture 4" descr="http://www.randarch.com/Mountain_Architects_MountainHomes_MountainCommunities/Mountain_Architects_Mountain_Homes_Architects_FrontRightbyGarageToPorteCochere-enhanced-IMG_033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610">
            <a:off x="656638" y="4162537"/>
            <a:ext cx="3200400" cy="2057400"/>
          </a:xfrm>
          <a:prstGeom prst="rect">
            <a:avLst/>
          </a:prstGeom>
          <a:noFill/>
          <a:ln w="85725">
            <a:solidFill>
              <a:schemeClr val="bg1"/>
            </a:solidFill>
          </a:ln>
        </p:spPr>
      </p:pic>
      <p:pic>
        <p:nvPicPr>
          <p:cNvPr id="6" name="Picture 5" descr="http://urbanhomesteader.files.wordpress.com/2010/06/dsc_15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368">
            <a:off x="5131143" y="4105330"/>
            <a:ext cx="3241675" cy="2146935"/>
          </a:xfrm>
          <a:prstGeom prst="rect">
            <a:avLst/>
          </a:prstGeom>
          <a:noFill/>
          <a:ln w="8572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6850" y="457200"/>
            <a:ext cx="105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9892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bez.org/sites/default/files/imagecache/665x500/segment/photo/2011-March/2011-03-17/Rural%20Illinois%20Flickr%20baldwinm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453181" cy="3348257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ustainabletable.org/roadtrip/images/FarmerJohn_on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328">
            <a:off x="5155381" y="4169672"/>
            <a:ext cx="3530823" cy="2280911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atholiclane.com/wp-content/uploads/farmhous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900">
            <a:off x="608649" y="4210409"/>
            <a:ext cx="2897502" cy="2174413"/>
          </a:xfrm>
          <a:prstGeom prst="rect">
            <a:avLst/>
          </a:prstGeom>
          <a:noFill/>
          <a:ln w="857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850" y="457200"/>
            <a:ext cx="1057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25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363</Words>
  <Application>Microsoft Office PowerPoint</Application>
  <PresentationFormat>On-screen Show (4:3)</PresentationFormat>
  <Paragraphs>77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Urban, Suburban,  and Rural</vt:lpstr>
      <vt:lpstr>Teacher Notes</vt:lpstr>
      <vt:lpstr>Types of communities</vt:lpstr>
      <vt:lpstr>Urban, Suburban, or Rural?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SDTC-WS2</cp:lastModifiedBy>
  <cp:revision>24</cp:revision>
  <dcterms:created xsi:type="dcterms:W3CDTF">2011-11-08T02:00:02Z</dcterms:created>
  <dcterms:modified xsi:type="dcterms:W3CDTF">2016-07-12T14:12:22Z</dcterms:modified>
</cp:coreProperties>
</file>