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6" r:id="rId2"/>
    <p:sldId id="256" r:id="rId3"/>
    <p:sldId id="257" r:id="rId4"/>
    <p:sldId id="259" r:id="rId5"/>
    <p:sldId id="260" r:id="rId6"/>
    <p:sldId id="263" r:id="rId7"/>
    <p:sldId id="264" r:id="rId8"/>
    <p:sldId id="265" r:id="rId9"/>
    <p:sldId id="266" r:id="rId10"/>
    <p:sldId id="267" r:id="rId11"/>
    <p:sldId id="268" r:id="rId12"/>
    <p:sldId id="269" r:id="rId13"/>
    <p:sldId id="270" r:id="rId14"/>
    <p:sldId id="27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ED215B"/>
    <a:srgbClr val="3DD90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22" autoAdjust="0"/>
    <p:restoredTop sz="94660"/>
  </p:normalViewPr>
  <p:slideViewPr>
    <p:cSldViewPr>
      <p:cViewPr varScale="1">
        <p:scale>
          <a:sx n="88" d="100"/>
          <a:sy n="88" d="100"/>
        </p:scale>
        <p:origin x="147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2867043-AE27-413F-A040-CBFF7D284DBE}" type="datetimeFigureOut">
              <a:rPr lang="en-US" smtClean="0"/>
              <a:pPr/>
              <a:t>7/12/2016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ADC657-46CB-4CAC-A2C9-13F4028B365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867043-AE27-413F-A040-CBFF7D284DBE}" type="datetimeFigureOut">
              <a:rPr lang="en-US" smtClean="0"/>
              <a:pPr/>
              <a:t>7/12/2016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ADC657-46CB-4CAC-A2C9-13F4028B365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867043-AE27-413F-A040-CBFF7D284DBE}" type="datetimeFigureOut">
              <a:rPr lang="en-US" smtClean="0"/>
              <a:pPr/>
              <a:t>7/12/2016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ADC657-46CB-4CAC-A2C9-13F4028B365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867043-AE27-413F-A040-CBFF7D284DBE}" type="datetimeFigureOut">
              <a:rPr lang="en-US" smtClean="0"/>
              <a:pPr/>
              <a:t>7/12/2016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ADC657-46CB-4CAC-A2C9-13F4028B365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867043-AE27-413F-A040-CBFF7D284DBE}" type="datetimeFigureOut">
              <a:rPr lang="en-US" smtClean="0"/>
              <a:pPr/>
              <a:t>7/12/2016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ADC657-46CB-4CAC-A2C9-13F4028B365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867043-AE27-413F-A040-CBFF7D284DBE}" type="datetimeFigureOut">
              <a:rPr lang="en-US" smtClean="0"/>
              <a:pPr/>
              <a:t>7/12/2016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ADC657-46CB-4CAC-A2C9-13F4028B365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867043-AE27-413F-A040-CBFF7D284DBE}" type="datetimeFigureOut">
              <a:rPr lang="en-US" smtClean="0"/>
              <a:pPr/>
              <a:t>7/12/2016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ADC657-46CB-4CAC-A2C9-13F4028B365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867043-AE27-413F-A040-CBFF7D284DBE}" type="datetimeFigureOut">
              <a:rPr lang="en-US" smtClean="0"/>
              <a:pPr/>
              <a:t>7/12/2016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ADC657-46CB-4CAC-A2C9-13F4028B365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867043-AE27-413F-A040-CBFF7D284DBE}" type="datetimeFigureOut">
              <a:rPr lang="en-US" smtClean="0"/>
              <a:pPr/>
              <a:t>7/12/2016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ADC657-46CB-4CAC-A2C9-13F4028B365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867043-AE27-413F-A040-CBFF7D284DBE}" type="datetimeFigureOut">
              <a:rPr lang="en-US" smtClean="0"/>
              <a:pPr/>
              <a:t>7/12/2016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ADC657-46CB-4CAC-A2C9-13F4028B365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867043-AE27-413F-A040-CBFF7D284DBE}" type="datetimeFigureOut">
              <a:rPr lang="en-US" smtClean="0"/>
              <a:pPr/>
              <a:t>7/12/2016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ADC657-46CB-4CAC-A2C9-13F4028B365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867043-AE27-413F-A040-CBFF7D284DBE}" type="datetimeFigureOut">
              <a:rPr lang="en-US" smtClean="0"/>
              <a:pPr/>
              <a:t>7/12/2016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ADC657-46CB-4CAC-A2C9-13F4028B365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11.gif"/><Relationship Id="rId1" Type="http://schemas.openxmlformats.org/officeDocument/2006/relationships/slideLayout" Target="../slideLayouts/slideLayout2.xml"/><Relationship Id="rId4" Type="http://schemas.openxmlformats.org/officeDocument/2006/relationships/slide" Target="slide5.xml"/></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slide" Target="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slide" Target="slide4.xml"/></Relationships>
</file>

<file path=ppt/slides/_rels/slide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slide" Target="slide5.xml"/></Relationships>
</file>

<file path=ppt/slides/_rels/slide5.xml.rels><?xml version="1.0" encoding="UTF-8" standalone="yes"?>
<Relationships xmlns="http://schemas.openxmlformats.org/package/2006/relationships"><Relationship Id="rId8" Type="http://schemas.openxmlformats.org/officeDocument/2006/relationships/slide" Target="slide12.xml"/><Relationship Id="rId3" Type="http://schemas.openxmlformats.org/officeDocument/2006/relationships/slide" Target="slide7.xml"/><Relationship Id="rId7" Type="http://schemas.openxmlformats.org/officeDocument/2006/relationships/slide" Target="slide11.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slide" Target="slide10.xml"/><Relationship Id="rId5" Type="http://schemas.openxmlformats.org/officeDocument/2006/relationships/slide" Target="slide9.xml"/><Relationship Id="rId10" Type="http://schemas.openxmlformats.org/officeDocument/2006/relationships/slide" Target="slide4.xml"/><Relationship Id="rId4" Type="http://schemas.openxmlformats.org/officeDocument/2006/relationships/slide" Target="slide8.xml"/><Relationship Id="rId9" Type="http://schemas.openxmlformats.org/officeDocument/2006/relationships/slide" Target="slide13.xml"/></Relationships>
</file>

<file path=ppt/slides/_rels/slide6.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clker.com/clipart-3770.html" TargetMode="External"/><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slide" Target="slide5.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8.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p:cNvSpPr>
            <a:spLocks noGrp="1"/>
          </p:cNvSpPr>
          <p:nvPr>
            <p:ph type="subTitle" idx="1"/>
          </p:nvPr>
        </p:nvSpPr>
        <p:spPr>
          <a:xfrm>
            <a:off x="1371600" y="1524000"/>
            <a:ext cx="6400800" cy="4114800"/>
          </a:xfrm>
        </p:spPr>
        <p:txBody>
          <a:bodyPr>
            <a:normAutofit fontScale="85000" lnSpcReduction="10000"/>
          </a:bodyPr>
          <a:lstStyle/>
          <a:p>
            <a:r>
              <a:rPr lang="en-US" dirty="0" smtClean="0">
                <a:solidFill>
                  <a:schemeClr val="tx1"/>
                </a:solidFill>
              </a:rPr>
              <a:t>Lesson Objectives:</a:t>
            </a:r>
          </a:p>
          <a:p>
            <a:r>
              <a:rPr lang="en-US" b="1" dirty="0">
                <a:solidFill>
                  <a:schemeClr val="tx1"/>
                </a:solidFill>
              </a:rPr>
              <a:t>MSDE 3.A.1b </a:t>
            </a:r>
            <a:r>
              <a:rPr lang="en-US" dirty="0">
                <a:solidFill>
                  <a:schemeClr val="tx1"/>
                </a:solidFill>
              </a:rPr>
              <a:t>Construct and interpret maps by using elements such as title, compass rose, simple grid system, and </a:t>
            </a:r>
            <a:r>
              <a:rPr lang="en-US" dirty="0" smtClean="0">
                <a:solidFill>
                  <a:schemeClr val="tx1"/>
                </a:solidFill>
              </a:rPr>
              <a:t>scale</a:t>
            </a:r>
          </a:p>
          <a:p>
            <a:r>
              <a:rPr lang="en-US" dirty="0">
                <a:solidFill>
                  <a:schemeClr val="tx1"/>
                </a:solidFill>
              </a:rPr>
              <a:t/>
            </a:r>
            <a:br>
              <a:rPr lang="en-US" dirty="0">
                <a:solidFill>
                  <a:schemeClr val="tx1"/>
                </a:solidFill>
              </a:rPr>
            </a:br>
            <a:r>
              <a:rPr lang="en-US" b="1" dirty="0">
                <a:solidFill>
                  <a:schemeClr val="tx1"/>
                </a:solidFill>
              </a:rPr>
              <a:t>         CCSS ELA RI 3.7</a:t>
            </a:r>
            <a:r>
              <a:rPr lang="en-US" dirty="0">
                <a:solidFill>
                  <a:schemeClr val="tx1"/>
                </a:solidFill>
              </a:rPr>
              <a:t> Use information gained from illustrations (e.g. maps, photographs) and the words in a text to demonstrate understanding of the text (e.g. where, when, why, and how key events occur)</a:t>
            </a:r>
          </a:p>
        </p:txBody>
      </p:sp>
    </p:spTree>
    <p:extLst>
      <p:ext uri="{BB962C8B-B14F-4D97-AF65-F5344CB8AC3E}">
        <p14:creationId xmlns:p14="http://schemas.microsoft.com/office/powerpoint/2010/main" val="3307340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Content Placeholder 3" descr="CompasMove.gif"/>
          <p:cNvPicPr>
            <a:picLocks noGrp="1" noChangeAspect="1"/>
          </p:cNvPicPr>
          <p:nvPr>
            <p:ph idx="1"/>
          </p:nvPr>
        </p:nvPicPr>
        <p:blipFill>
          <a:blip r:embed="rId2" cstate="print"/>
          <a:stretch>
            <a:fillRect/>
          </a:stretch>
        </p:blipFill>
        <p:spPr>
          <a:xfrm>
            <a:off x="1905000" y="1143000"/>
            <a:ext cx="5334000" cy="5347855"/>
          </a:xfrm>
        </p:spPr>
      </p:pic>
      <p:sp>
        <p:nvSpPr>
          <p:cNvPr id="2" name="Title 1"/>
          <p:cNvSpPr>
            <a:spLocks noGrp="1"/>
          </p:cNvSpPr>
          <p:nvPr>
            <p:ph type="title"/>
          </p:nvPr>
        </p:nvSpPr>
        <p:spPr>
          <a:xfrm>
            <a:off x="304800" y="228600"/>
            <a:ext cx="8229600" cy="1143000"/>
          </a:xfrm>
        </p:spPr>
        <p:txBody>
          <a:bodyPr>
            <a:normAutofit/>
          </a:bodyPr>
          <a:lstStyle/>
          <a:p>
            <a:r>
              <a:rPr lang="en-US" sz="3600" dirty="0" smtClean="0">
                <a:solidFill>
                  <a:schemeClr val="accent4">
                    <a:lumMod val="60000"/>
                    <a:lumOff val="40000"/>
                  </a:schemeClr>
                </a:solidFill>
                <a:latin typeface="Comic Sans MS" pitchFamily="66" charset="0"/>
              </a:rPr>
              <a:t>O is for: </a:t>
            </a:r>
            <a:r>
              <a:rPr lang="en-US" sz="4800" b="1" dirty="0" smtClean="0">
                <a:solidFill>
                  <a:schemeClr val="accent4">
                    <a:lumMod val="60000"/>
                    <a:lumOff val="40000"/>
                  </a:schemeClr>
                </a:solidFill>
                <a:latin typeface="Comic Sans MS" pitchFamily="66" charset="0"/>
              </a:rPr>
              <a:t>Orientation</a:t>
            </a:r>
            <a:endParaRPr lang="en-US" sz="4800" b="1" dirty="0">
              <a:solidFill>
                <a:schemeClr val="accent4">
                  <a:lumMod val="60000"/>
                  <a:lumOff val="40000"/>
                </a:schemeClr>
              </a:solidFill>
              <a:latin typeface="Comic Sans MS" pitchFamily="66" charset="0"/>
            </a:endParaRPr>
          </a:p>
        </p:txBody>
      </p:sp>
      <p:sp>
        <p:nvSpPr>
          <p:cNvPr id="5" name="Left Arrow 4"/>
          <p:cNvSpPr/>
          <p:nvPr/>
        </p:nvSpPr>
        <p:spPr>
          <a:xfrm>
            <a:off x="609600" y="2133600"/>
            <a:ext cx="914400" cy="762000"/>
          </a:xfrm>
          <a:prstGeom prst="lef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8" name="TextBox 7"/>
          <p:cNvSpPr txBox="1"/>
          <p:nvPr/>
        </p:nvSpPr>
        <p:spPr>
          <a:xfrm>
            <a:off x="272111" y="5257800"/>
            <a:ext cx="8754320" cy="830997"/>
          </a:xfrm>
          <a:prstGeom prst="rect">
            <a:avLst/>
          </a:prstGeom>
          <a:noFill/>
        </p:spPr>
        <p:txBody>
          <a:bodyPr wrap="none" rtlCol="0">
            <a:spAutoFit/>
          </a:bodyPr>
          <a:lstStyle/>
          <a:p>
            <a:pPr algn="ctr"/>
            <a:r>
              <a:rPr lang="en-US" sz="2400" b="1" dirty="0" smtClean="0">
                <a:solidFill>
                  <a:schemeClr val="accent4">
                    <a:lumMod val="60000"/>
                    <a:lumOff val="40000"/>
                  </a:schemeClr>
                </a:solidFill>
                <a:latin typeface="Comic Sans MS" pitchFamily="66" charset="0"/>
              </a:rPr>
              <a:t>The orientation on a map helps us know the direction of </a:t>
            </a:r>
          </a:p>
          <a:p>
            <a:pPr algn="ctr"/>
            <a:r>
              <a:rPr lang="en-US" sz="2400" b="1" dirty="0" smtClean="0">
                <a:solidFill>
                  <a:schemeClr val="accent4">
                    <a:lumMod val="60000"/>
                    <a:lumOff val="40000"/>
                  </a:schemeClr>
                </a:solidFill>
                <a:latin typeface="Comic Sans MS" pitchFamily="66" charset="0"/>
              </a:rPr>
              <a:t>a certain area compared to another.</a:t>
            </a:r>
            <a:endParaRPr lang="en-US" sz="2400" b="1" dirty="0">
              <a:solidFill>
                <a:schemeClr val="accent4">
                  <a:lumMod val="60000"/>
                  <a:lumOff val="40000"/>
                </a:schemeClr>
              </a:solidFill>
              <a:latin typeface="Comic Sans MS" pitchFamily="66"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latin typeface="Comic Sans MS" pitchFamily="66" charset="0"/>
              </a:rPr>
              <a:t>A is for:</a:t>
            </a:r>
            <a:r>
              <a:rPr lang="en-US" dirty="0" smtClean="0">
                <a:latin typeface="Comic Sans MS" pitchFamily="66" charset="0"/>
              </a:rPr>
              <a:t/>
            </a:r>
            <a:br>
              <a:rPr lang="en-US" dirty="0" smtClean="0">
                <a:latin typeface="Comic Sans MS" pitchFamily="66" charset="0"/>
              </a:rPr>
            </a:br>
            <a:r>
              <a:rPr lang="en-US" sz="6700" dirty="0" smtClean="0">
                <a:latin typeface="Comic Sans MS" pitchFamily="66" charset="0"/>
              </a:rPr>
              <a:t>Author!</a:t>
            </a:r>
            <a:endParaRPr lang="en-US" sz="6700" dirty="0">
              <a:latin typeface="Comic Sans MS" pitchFamily="66" charset="0"/>
            </a:endParaRPr>
          </a:p>
        </p:txBody>
      </p:sp>
      <p:pic>
        <p:nvPicPr>
          <p:cNvPr id="23554" name="Picture 2" descr="http://69.175.14.181/catalog/images/cat_book.jpg"/>
          <p:cNvPicPr>
            <a:picLocks noChangeAspect="1" noChangeArrowheads="1"/>
          </p:cNvPicPr>
          <p:nvPr/>
        </p:nvPicPr>
        <p:blipFill>
          <a:blip r:embed="rId2" cstate="print"/>
          <a:srcRect l="7425" r="5336"/>
          <a:stretch>
            <a:fillRect/>
          </a:stretch>
        </p:blipFill>
        <p:spPr bwMode="auto">
          <a:xfrm>
            <a:off x="3352800" y="1828800"/>
            <a:ext cx="2438400" cy="2490281"/>
          </a:xfrm>
          <a:prstGeom prst="flowChartAlternateProcess">
            <a:avLst/>
          </a:prstGeom>
          <a:noFill/>
        </p:spPr>
      </p:pic>
      <p:sp>
        <p:nvSpPr>
          <p:cNvPr id="5" name="TextBox 4"/>
          <p:cNvSpPr txBox="1"/>
          <p:nvPr/>
        </p:nvSpPr>
        <p:spPr>
          <a:xfrm>
            <a:off x="685800" y="4953000"/>
            <a:ext cx="8082662" cy="523220"/>
          </a:xfrm>
          <a:prstGeom prst="rect">
            <a:avLst/>
          </a:prstGeom>
          <a:noFill/>
        </p:spPr>
        <p:txBody>
          <a:bodyPr wrap="none" rtlCol="0">
            <a:spAutoFit/>
          </a:bodyPr>
          <a:lstStyle/>
          <a:p>
            <a:r>
              <a:rPr lang="en-US" sz="2800" dirty="0" smtClean="0">
                <a:latin typeface="Comic Sans MS" pitchFamily="66" charset="0"/>
              </a:rPr>
              <a:t>Just like books, maps must also have an author.</a:t>
            </a:r>
            <a:endParaRPr lang="en-US" sz="2800" dirty="0">
              <a:latin typeface="Comic Sans MS" pitchFamily="66" charset="0"/>
            </a:endParaRPr>
          </a:p>
        </p:txBody>
      </p:sp>
      <p:sp>
        <p:nvSpPr>
          <p:cNvPr id="6" name="Left Arrow 5">
            <a:hlinkClick r:id="rId3" action="ppaction://hlinksldjump"/>
          </p:cNvPr>
          <p:cNvSpPr/>
          <p:nvPr/>
        </p:nvSpPr>
        <p:spPr>
          <a:xfrm>
            <a:off x="4267200" y="5715000"/>
            <a:ext cx="762000" cy="685800"/>
          </a:xfrm>
          <a:prstGeom prst="left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solidFill>
                  <a:schemeClr val="bg1"/>
                </a:solidFill>
                <a:latin typeface="Comic Sans MS" pitchFamily="66" charset="0"/>
              </a:rPr>
              <a:t>D is for: </a:t>
            </a:r>
            <a:r>
              <a:rPr lang="en-US" sz="7300" dirty="0" smtClean="0">
                <a:solidFill>
                  <a:schemeClr val="bg1"/>
                </a:solidFill>
                <a:latin typeface="Comic Sans MS" pitchFamily="66" charset="0"/>
              </a:rPr>
              <a:t>Date</a:t>
            </a:r>
            <a:endParaRPr lang="en-US" sz="7300" dirty="0">
              <a:solidFill>
                <a:schemeClr val="bg1"/>
              </a:solidFill>
              <a:latin typeface="Comic Sans MS" pitchFamily="66" charset="0"/>
            </a:endParaRPr>
          </a:p>
        </p:txBody>
      </p:sp>
      <p:sp>
        <p:nvSpPr>
          <p:cNvPr id="4" name="TextBox 3"/>
          <p:cNvSpPr txBox="1"/>
          <p:nvPr/>
        </p:nvSpPr>
        <p:spPr>
          <a:xfrm>
            <a:off x="35610" y="5257800"/>
            <a:ext cx="8675773" cy="1015663"/>
          </a:xfrm>
          <a:prstGeom prst="rect">
            <a:avLst/>
          </a:prstGeom>
          <a:noFill/>
        </p:spPr>
        <p:txBody>
          <a:bodyPr wrap="none" rtlCol="0">
            <a:spAutoFit/>
          </a:bodyPr>
          <a:lstStyle/>
          <a:p>
            <a:pPr algn="ctr"/>
            <a:r>
              <a:rPr lang="en-US" sz="2000" dirty="0" smtClean="0">
                <a:solidFill>
                  <a:schemeClr val="bg1"/>
                </a:solidFill>
                <a:latin typeface="Comic Sans MS" pitchFamily="66" charset="0"/>
              </a:rPr>
              <a:t>Maps can change, that is why it is important to include the date the </a:t>
            </a:r>
          </a:p>
          <a:p>
            <a:pPr algn="ctr"/>
            <a:r>
              <a:rPr lang="en-US" sz="2000" dirty="0" smtClean="0">
                <a:solidFill>
                  <a:schemeClr val="bg1"/>
                </a:solidFill>
                <a:latin typeface="Comic Sans MS" pitchFamily="66" charset="0"/>
              </a:rPr>
              <a:t>map was made. For example, look at what the United States looked like</a:t>
            </a:r>
          </a:p>
          <a:p>
            <a:pPr algn="ctr"/>
            <a:r>
              <a:rPr lang="en-US" sz="2000" dirty="0" smtClean="0">
                <a:solidFill>
                  <a:schemeClr val="bg1"/>
                </a:solidFill>
                <a:latin typeface="Comic Sans MS" pitchFamily="66" charset="0"/>
              </a:rPr>
              <a:t>before all of the other states joined.  </a:t>
            </a:r>
            <a:endParaRPr lang="en-US" sz="2000" dirty="0">
              <a:solidFill>
                <a:schemeClr val="bg1"/>
              </a:solidFill>
              <a:latin typeface="Comic Sans MS" pitchFamily="66" charset="0"/>
            </a:endParaRPr>
          </a:p>
        </p:txBody>
      </p:sp>
      <p:pic>
        <p:nvPicPr>
          <p:cNvPr id="22530" name="Picture 2" descr="http://www.worldatlas.com/webimage/countrys/namerica/usstates/colonies.gif"/>
          <p:cNvPicPr>
            <a:picLocks noChangeAspect="1" noChangeArrowheads="1"/>
          </p:cNvPicPr>
          <p:nvPr/>
        </p:nvPicPr>
        <p:blipFill>
          <a:blip r:embed="rId2" cstate="print"/>
          <a:srcRect/>
          <a:stretch>
            <a:fillRect/>
          </a:stretch>
        </p:blipFill>
        <p:spPr bwMode="auto">
          <a:xfrm>
            <a:off x="304800" y="1981200"/>
            <a:ext cx="4476750" cy="2533650"/>
          </a:xfrm>
          <a:prstGeom prst="rect">
            <a:avLst/>
          </a:prstGeom>
          <a:noFill/>
        </p:spPr>
      </p:pic>
      <p:pic>
        <p:nvPicPr>
          <p:cNvPr id="22542" name="Picture 14" descr="http://www.namrc.org/images/usa-map-transparent.gif"/>
          <p:cNvPicPr>
            <a:picLocks noChangeAspect="1" noChangeArrowheads="1"/>
          </p:cNvPicPr>
          <p:nvPr/>
        </p:nvPicPr>
        <p:blipFill>
          <a:blip r:embed="rId3" cstate="print"/>
          <a:srcRect/>
          <a:stretch>
            <a:fillRect/>
          </a:stretch>
        </p:blipFill>
        <p:spPr bwMode="auto">
          <a:xfrm>
            <a:off x="4876800" y="2133600"/>
            <a:ext cx="3923038" cy="2524125"/>
          </a:xfrm>
          <a:prstGeom prst="rect">
            <a:avLst/>
          </a:prstGeom>
          <a:noFill/>
        </p:spPr>
      </p:pic>
      <p:sp>
        <p:nvSpPr>
          <p:cNvPr id="12" name="Left Arrow 11">
            <a:hlinkClick r:id="rId4" action="ppaction://hlinksldjump"/>
          </p:cNvPr>
          <p:cNvSpPr/>
          <p:nvPr/>
        </p:nvSpPr>
        <p:spPr>
          <a:xfrm>
            <a:off x="609600" y="685800"/>
            <a:ext cx="762000" cy="609600"/>
          </a:xfrm>
          <a:prstGeom prst="left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Comic Sans MS" pitchFamily="66" charset="0"/>
              </a:rPr>
              <a:t>S is for: </a:t>
            </a:r>
            <a:r>
              <a:rPr lang="en-US" sz="8000" dirty="0" smtClean="0">
                <a:latin typeface="Comic Sans MS" pitchFamily="66" charset="0"/>
              </a:rPr>
              <a:t>Scale</a:t>
            </a:r>
            <a:endParaRPr lang="en-US" sz="8000" dirty="0">
              <a:latin typeface="Comic Sans MS" pitchFamily="66" charset="0"/>
            </a:endParaRPr>
          </a:p>
        </p:txBody>
      </p:sp>
      <p:sp>
        <p:nvSpPr>
          <p:cNvPr id="4" name="Left Arrow 3">
            <a:hlinkClick r:id="rId2" action="ppaction://hlinksldjump"/>
          </p:cNvPr>
          <p:cNvSpPr/>
          <p:nvPr/>
        </p:nvSpPr>
        <p:spPr>
          <a:xfrm>
            <a:off x="609600" y="685800"/>
            <a:ext cx="990600" cy="762000"/>
          </a:xfrm>
          <a:prstGeom prst="leftArrow">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pic>
        <p:nvPicPr>
          <p:cNvPr id="21506" name="Picture 2" descr="http://ublib.buffalo.edu/libraries/asl/maps/cat/images/map-scale.jpg"/>
          <p:cNvPicPr>
            <a:picLocks noChangeAspect="1" noChangeArrowheads="1"/>
          </p:cNvPicPr>
          <p:nvPr/>
        </p:nvPicPr>
        <p:blipFill>
          <a:blip r:embed="rId3" cstate="print"/>
          <a:srcRect/>
          <a:stretch>
            <a:fillRect/>
          </a:stretch>
        </p:blipFill>
        <p:spPr bwMode="auto">
          <a:xfrm>
            <a:off x="1828800" y="1447800"/>
            <a:ext cx="5393933" cy="2667000"/>
          </a:xfrm>
          <a:prstGeom prst="rect">
            <a:avLst/>
          </a:prstGeom>
          <a:noFill/>
        </p:spPr>
      </p:pic>
      <p:sp>
        <p:nvSpPr>
          <p:cNvPr id="6" name="TextBox 5"/>
          <p:cNvSpPr txBox="1"/>
          <p:nvPr/>
        </p:nvSpPr>
        <p:spPr>
          <a:xfrm>
            <a:off x="990600" y="4191000"/>
            <a:ext cx="7173759" cy="1815882"/>
          </a:xfrm>
          <a:prstGeom prst="rect">
            <a:avLst/>
          </a:prstGeom>
          <a:noFill/>
        </p:spPr>
        <p:txBody>
          <a:bodyPr wrap="none" rtlCol="0">
            <a:spAutoFit/>
          </a:bodyPr>
          <a:lstStyle/>
          <a:p>
            <a:pPr algn="ctr"/>
            <a:r>
              <a:rPr lang="en-US" sz="2800" dirty="0" smtClean="0">
                <a:latin typeface="Comic Sans MS" pitchFamily="66" charset="0"/>
              </a:rPr>
              <a:t>Scales tell us how to compare the size of </a:t>
            </a:r>
          </a:p>
          <a:p>
            <a:pPr algn="ctr"/>
            <a:r>
              <a:rPr lang="en-US" sz="2800" dirty="0" smtClean="0">
                <a:latin typeface="Comic Sans MS" pitchFamily="66" charset="0"/>
              </a:rPr>
              <a:t>the map to the real-life size so that it </a:t>
            </a:r>
          </a:p>
          <a:p>
            <a:pPr algn="ctr"/>
            <a:r>
              <a:rPr lang="en-US" sz="2800" dirty="0" smtClean="0">
                <a:latin typeface="Comic Sans MS" pitchFamily="66" charset="0"/>
              </a:rPr>
              <a:t>fits on the page but we can still tell </a:t>
            </a:r>
          </a:p>
          <a:p>
            <a:pPr algn="ctr"/>
            <a:r>
              <a:rPr lang="en-US" sz="2800" dirty="0" smtClean="0">
                <a:latin typeface="Comic Sans MS" pitchFamily="66" charset="0"/>
              </a:rPr>
              <a:t>how big it really is.</a:t>
            </a:r>
            <a:endParaRPr lang="en-US" sz="2800" dirty="0">
              <a:latin typeface="Comic Sans MS" pitchFamily="66"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latin typeface="Comic Sans MS" pitchFamily="66" charset="0"/>
              </a:rPr>
              <a:t>Assessment </a:t>
            </a:r>
            <a:endParaRPr lang="en-US" dirty="0">
              <a:latin typeface="Comic Sans MS" pitchFamily="66" charset="0"/>
            </a:endParaRPr>
          </a:p>
        </p:txBody>
      </p:sp>
      <p:sp>
        <p:nvSpPr>
          <p:cNvPr id="3" name="Content Placeholder 2"/>
          <p:cNvSpPr>
            <a:spLocks noGrp="1"/>
          </p:cNvSpPr>
          <p:nvPr>
            <p:ph idx="1"/>
          </p:nvPr>
        </p:nvSpPr>
        <p:spPr>
          <a:xfrm>
            <a:off x="76200" y="914400"/>
            <a:ext cx="8915400" cy="5410200"/>
          </a:xfrm>
        </p:spPr>
        <p:txBody>
          <a:bodyPr>
            <a:normAutofit/>
          </a:bodyPr>
          <a:lstStyle/>
          <a:p>
            <a:pPr algn="ctr">
              <a:buNone/>
            </a:pPr>
            <a:r>
              <a:rPr lang="en-US" sz="2000" dirty="0" smtClean="0">
                <a:latin typeface="Comic Sans MS" pitchFamily="66" charset="0"/>
              </a:rPr>
              <a:t>Answer the following questions by answering True or False</a:t>
            </a:r>
          </a:p>
          <a:p>
            <a:pPr algn="ctr">
              <a:buNone/>
            </a:pPr>
            <a:endParaRPr lang="en-US" sz="2000" dirty="0" smtClean="0">
              <a:latin typeface="Comic Sans MS" pitchFamily="66" charset="0"/>
            </a:endParaRPr>
          </a:p>
          <a:p>
            <a:pPr algn="ctr">
              <a:buNone/>
            </a:pPr>
            <a:endParaRPr lang="en-US" sz="2000" dirty="0" smtClean="0">
              <a:latin typeface="Comic Sans MS" pitchFamily="66" charset="0"/>
            </a:endParaRPr>
          </a:p>
          <a:p>
            <a:pPr algn="ctr">
              <a:buNone/>
            </a:pPr>
            <a:r>
              <a:rPr lang="en-US" sz="2400" b="1" dirty="0" smtClean="0">
                <a:latin typeface="Comic Sans MS" pitchFamily="66" charset="0"/>
              </a:rPr>
              <a:t>The title does not always have to be displayed on a “good map”</a:t>
            </a:r>
          </a:p>
          <a:p>
            <a:pPr algn="ctr">
              <a:buNone/>
            </a:pPr>
            <a:endParaRPr lang="en-US" sz="2400" b="1" dirty="0" smtClean="0">
              <a:latin typeface="Comic Sans MS" pitchFamily="66" charset="0"/>
            </a:endParaRPr>
          </a:p>
          <a:p>
            <a:pPr algn="ctr">
              <a:buNone/>
            </a:pPr>
            <a:r>
              <a:rPr lang="en-US" sz="2400" b="1" dirty="0" smtClean="0">
                <a:latin typeface="Comic Sans MS" pitchFamily="66" charset="0"/>
              </a:rPr>
              <a:t>Orientation helps you with direction.</a:t>
            </a:r>
          </a:p>
          <a:p>
            <a:pPr algn="ctr">
              <a:buNone/>
            </a:pPr>
            <a:endParaRPr lang="en-US" sz="2400" b="1" dirty="0" smtClean="0">
              <a:latin typeface="Comic Sans MS" pitchFamily="66" charset="0"/>
            </a:endParaRPr>
          </a:p>
          <a:p>
            <a:pPr algn="ctr">
              <a:buNone/>
            </a:pPr>
            <a:r>
              <a:rPr lang="en-US" sz="2400" b="1" dirty="0" smtClean="0">
                <a:latin typeface="Comic Sans MS" pitchFamily="66" charset="0"/>
              </a:rPr>
              <a:t>Scale tells us about the size of the map.</a:t>
            </a:r>
          </a:p>
          <a:p>
            <a:pPr algn="ctr">
              <a:buNone/>
            </a:pPr>
            <a:endParaRPr lang="en-US" sz="2400" b="1" dirty="0" smtClean="0">
              <a:latin typeface="Comic Sans MS" pitchFamily="66" charset="0"/>
            </a:endParaRPr>
          </a:p>
          <a:p>
            <a:pPr algn="ctr">
              <a:buNone/>
            </a:pPr>
            <a:r>
              <a:rPr lang="en-US" sz="2400" b="1" dirty="0" smtClean="0">
                <a:latin typeface="Comic Sans MS" pitchFamily="66" charset="0"/>
              </a:rPr>
              <a:t>All of the map elements are needed to map a good map.</a:t>
            </a:r>
          </a:p>
          <a:p>
            <a:pPr algn="ctr">
              <a:buNone/>
            </a:pPr>
            <a:endParaRPr lang="en-US" sz="2400" b="1" dirty="0" smtClean="0">
              <a:latin typeface="Comic Sans MS" pitchFamily="66" charset="0"/>
            </a:endParaRPr>
          </a:p>
          <a:p>
            <a:pPr algn="ctr">
              <a:buNone/>
            </a:pPr>
            <a:endParaRPr lang="en-US" sz="2400" b="1" dirty="0" smtClean="0">
              <a:latin typeface="Comic Sans MS" pitchFamily="66" charset="0"/>
            </a:endParaRPr>
          </a:p>
          <a:p>
            <a:pPr algn="ctr">
              <a:buNone/>
            </a:pPr>
            <a:endParaRPr lang="en-US" sz="2400" b="1" dirty="0">
              <a:latin typeface="Comic Sans MS" pitchFamily="66" charset="0"/>
            </a:endParaRPr>
          </a:p>
        </p:txBody>
      </p:sp>
      <p:sp>
        <p:nvSpPr>
          <p:cNvPr id="8" name="Right Arrow 7">
            <a:hlinkClick r:id="rId2" action="ppaction://hlinksldjump"/>
          </p:cNvPr>
          <p:cNvSpPr/>
          <p:nvPr/>
        </p:nvSpPr>
        <p:spPr>
          <a:xfrm>
            <a:off x="8153400" y="381000"/>
            <a:ext cx="609600" cy="457200"/>
          </a:xfrm>
          <a:prstGeom prst="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9" name="Left Arrow 8">
            <a:hlinkClick r:id="rId3" action="ppaction://hlinksldjump"/>
          </p:cNvPr>
          <p:cNvSpPr/>
          <p:nvPr/>
        </p:nvSpPr>
        <p:spPr>
          <a:xfrm>
            <a:off x="685800" y="381000"/>
            <a:ext cx="685800" cy="457200"/>
          </a:xfrm>
          <a:prstGeom prst="leftArrow">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7000" r="-7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2286000"/>
            <a:ext cx="6400800" cy="1752600"/>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Comic Sans MS" pitchFamily="66" charset="0"/>
              </a:rPr>
              <a:t>3</a:t>
            </a:r>
            <a:r>
              <a:rPr lang="en-US" b="1" baseline="300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Comic Sans MS" pitchFamily="66" charset="0"/>
              </a:rPr>
              <a:t>rd</a:t>
            </a:r>
            <a: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Comic Sans MS" pitchFamily="66" charset="0"/>
              </a:rPr>
              <a:t> Grade Earth/Space Science</a:t>
            </a:r>
          </a:p>
          <a:p>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 name="TextBox 3"/>
          <p:cNvSpPr txBox="1"/>
          <p:nvPr/>
        </p:nvSpPr>
        <p:spPr>
          <a:xfrm>
            <a:off x="3048000" y="3810000"/>
            <a:ext cx="3124200" cy="707886"/>
          </a:xfrm>
          <a:prstGeom prst="rect">
            <a:avLst/>
          </a:prstGeom>
          <a:noFill/>
        </p:spPr>
        <p:txBody>
          <a:bodyPr wrap="square" rtlCol="0">
            <a:spAutoFit/>
          </a:bodyPr>
          <a:lstStyle/>
          <a:p>
            <a:r>
              <a:rPr lang="en-US" sz="40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Comic Sans MS" pitchFamily="66" charset="0"/>
              </a:rPr>
              <a:t>Objectives:</a:t>
            </a:r>
            <a:endParaRPr lang="en-US" sz="40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Comic Sans MS" pitchFamily="66" charset="0"/>
            </a:endParaRPr>
          </a:p>
        </p:txBody>
      </p:sp>
      <p:sp>
        <p:nvSpPr>
          <p:cNvPr id="6" name="TextBox 5"/>
          <p:cNvSpPr txBox="1"/>
          <p:nvPr/>
        </p:nvSpPr>
        <p:spPr>
          <a:xfrm>
            <a:off x="1371600" y="4495800"/>
            <a:ext cx="6886822" cy="923330"/>
          </a:xfrm>
          <a:prstGeom prst="rect">
            <a:avLst/>
          </a:prstGeom>
          <a:noFill/>
        </p:spPr>
        <p:txBody>
          <a:bodyPr wrap="non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buFont typeface="Arial" pitchFamily="34" charset="0"/>
              <a:buChar char="•"/>
            </a:pPr>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omic Sans MS" pitchFamily="66" charset="0"/>
              </a:rPr>
              <a:t> </a:t>
            </a:r>
            <a:r>
              <a:rPr lang="en-US"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Comic Sans MS" pitchFamily="66" charset="0"/>
              </a:rPr>
              <a:t>Students will be able to identify elements of a map</a:t>
            </a:r>
          </a:p>
          <a:p>
            <a:pPr>
              <a:buFont typeface="Arial" pitchFamily="34" charset="0"/>
              <a:buChar char="•"/>
            </a:pPr>
            <a:r>
              <a:rPr lang="en-US"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Comic Sans MS" pitchFamily="66" charset="0"/>
              </a:rPr>
              <a:t> Students will be able to know what makes a good map </a:t>
            </a:r>
          </a:p>
          <a:p>
            <a:pPr>
              <a:buFont typeface="Arial" pitchFamily="34" charset="0"/>
              <a:buChar char="•"/>
            </a:pPr>
            <a:endParaRPr lang="en-US"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Comic Sans MS" pitchFamily="66" charset="0"/>
            </a:endParaRPr>
          </a:p>
        </p:txBody>
      </p:sp>
      <p:sp>
        <p:nvSpPr>
          <p:cNvPr id="10" name="Rectangle 9"/>
          <p:cNvSpPr/>
          <p:nvPr/>
        </p:nvSpPr>
        <p:spPr>
          <a:xfrm>
            <a:off x="2159592" y="1295400"/>
            <a:ext cx="4733989" cy="923330"/>
          </a:xfrm>
          <a:prstGeom prst="rect">
            <a:avLst/>
          </a:prstGeom>
          <a:noFill/>
        </p:spPr>
        <p:txBody>
          <a:bodyPr wrap="none" lIns="91440" tIns="45720" rIns="91440" bIns="45720">
            <a:spAutoFit/>
          </a:bodyPr>
          <a:lstStyle/>
          <a:p>
            <a:pPr algn="ctr"/>
            <a:r>
              <a:rPr lang="en-US" sz="54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Comic Sans MS" pitchFamily="66" charset="0"/>
              </a:rPr>
              <a:t>Reading Maps</a:t>
            </a:r>
            <a:endParaRPr lang="en-US" sz="5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Comic Sans MS" pitchFamily="66" charset="0"/>
            </a:endParaRPr>
          </a:p>
        </p:txBody>
      </p:sp>
      <p:sp>
        <p:nvSpPr>
          <p:cNvPr id="7" name="Oval 6">
            <a:hlinkClick r:id="rId3" action="ppaction://hlinksldjump"/>
          </p:cNvPr>
          <p:cNvSpPr/>
          <p:nvPr/>
        </p:nvSpPr>
        <p:spPr>
          <a:xfrm>
            <a:off x="8001000" y="5791200"/>
            <a:ext cx="609600" cy="6096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8000"/>
            <a:lum/>
          </a:blip>
          <a:srcRect/>
          <a:stretch>
            <a:fillRect t="-21000" b="-2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lumMod val="95000"/>
                  </a:schemeClr>
                </a:solidFill>
                <a:latin typeface="Comic Sans MS" pitchFamily="66" charset="0"/>
              </a:rPr>
              <a:t>Review</a:t>
            </a:r>
            <a:endParaRPr lang="en-US" b="1" dirty="0">
              <a:solidFill>
                <a:schemeClr val="bg1">
                  <a:lumMod val="95000"/>
                </a:schemeClr>
              </a:solidFill>
              <a:latin typeface="Comic Sans MS" pitchFamily="66" charset="0"/>
            </a:endParaRPr>
          </a:p>
        </p:txBody>
      </p:sp>
      <p:sp>
        <p:nvSpPr>
          <p:cNvPr id="3" name="Content Placeholder 2"/>
          <p:cNvSpPr>
            <a:spLocks noGrp="1"/>
          </p:cNvSpPr>
          <p:nvPr>
            <p:ph idx="1"/>
          </p:nvPr>
        </p:nvSpPr>
        <p:spPr/>
        <p:txBody>
          <a:bodyPr/>
          <a:lstStyle/>
          <a:p>
            <a:pPr algn="ctr">
              <a:buNone/>
            </a:pPr>
            <a:r>
              <a:rPr lang="en-US" b="1" dirty="0" smtClean="0">
                <a:solidFill>
                  <a:schemeClr val="bg1">
                    <a:lumMod val="95000"/>
                  </a:schemeClr>
                </a:solidFill>
                <a:latin typeface="Comic Sans MS" pitchFamily="66" charset="0"/>
              </a:rPr>
              <a:t>Maps are very useful to us.</a:t>
            </a:r>
          </a:p>
          <a:p>
            <a:pPr algn="ctr">
              <a:buNone/>
            </a:pPr>
            <a:endParaRPr lang="en-US" b="1" dirty="0" smtClean="0">
              <a:solidFill>
                <a:schemeClr val="bg1">
                  <a:lumMod val="95000"/>
                </a:schemeClr>
              </a:solidFill>
              <a:latin typeface="Comic Sans MS" pitchFamily="66" charset="0"/>
            </a:endParaRPr>
          </a:p>
          <a:p>
            <a:pPr algn="ctr">
              <a:buNone/>
            </a:pPr>
            <a:r>
              <a:rPr lang="en-US" b="1" dirty="0" smtClean="0">
                <a:solidFill>
                  <a:schemeClr val="bg1">
                    <a:lumMod val="95000"/>
                  </a:schemeClr>
                </a:solidFill>
                <a:latin typeface="Comic Sans MS" pitchFamily="66" charset="0"/>
              </a:rPr>
              <a:t>They show us what places look like and give us an idea of where we are.</a:t>
            </a:r>
          </a:p>
          <a:p>
            <a:pPr algn="ctr">
              <a:buNone/>
            </a:pPr>
            <a:endParaRPr lang="en-US" b="1" dirty="0" smtClean="0">
              <a:solidFill>
                <a:schemeClr val="bg1">
                  <a:lumMod val="95000"/>
                </a:schemeClr>
              </a:solidFill>
              <a:latin typeface="Comic Sans MS" pitchFamily="66" charset="0"/>
            </a:endParaRPr>
          </a:p>
          <a:p>
            <a:pPr algn="ctr">
              <a:buNone/>
            </a:pPr>
            <a:r>
              <a:rPr lang="en-US" b="1" dirty="0" smtClean="0">
                <a:solidFill>
                  <a:schemeClr val="bg1">
                    <a:lumMod val="95000"/>
                  </a:schemeClr>
                </a:solidFill>
                <a:latin typeface="Comic Sans MS" pitchFamily="66" charset="0"/>
              </a:rPr>
              <a:t>Think about a time when you used a map.</a:t>
            </a:r>
            <a:endParaRPr lang="en-US" b="1" dirty="0">
              <a:solidFill>
                <a:schemeClr val="bg1">
                  <a:lumMod val="95000"/>
                </a:schemeClr>
              </a:solidFill>
              <a:latin typeface="Comic Sans MS" pitchFamily="66" charset="0"/>
            </a:endParaRPr>
          </a:p>
        </p:txBody>
      </p:sp>
      <p:sp>
        <p:nvSpPr>
          <p:cNvPr id="5" name="Left Arrow 4">
            <a:hlinkClick r:id="rId3" action="ppaction://hlinksldjump"/>
          </p:cNvPr>
          <p:cNvSpPr/>
          <p:nvPr/>
        </p:nvSpPr>
        <p:spPr>
          <a:xfrm>
            <a:off x="914400" y="6019800"/>
            <a:ext cx="5334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 name="Right Arrow 5">
            <a:hlinkClick r:id="rId4" action="ppaction://hlinksldjump"/>
          </p:cNvPr>
          <p:cNvSpPr/>
          <p:nvPr/>
        </p:nvSpPr>
        <p:spPr>
          <a:xfrm>
            <a:off x="7467600" y="6096000"/>
            <a:ext cx="5334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27000"/>
            <a:lum/>
          </a:blip>
          <a:srcRect/>
          <a:stretch>
            <a:fillRect t="-14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75000"/>
                  </a:schemeClr>
                </a:solidFill>
                <a:latin typeface="Comic Sans MS" pitchFamily="66" charset="0"/>
              </a:rPr>
              <a:t>Elements of a Map</a:t>
            </a:r>
            <a:endParaRPr lang="en-US" dirty="0">
              <a:solidFill>
                <a:schemeClr val="accent6">
                  <a:lumMod val="75000"/>
                </a:schemeClr>
              </a:solidFill>
              <a:latin typeface="Comic Sans MS" pitchFamily="66" charset="0"/>
            </a:endParaRPr>
          </a:p>
        </p:txBody>
      </p:sp>
      <p:sp>
        <p:nvSpPr>
          <p:cNvPr id="3" name="Content Placeholder 2"/>
          <p:cNvSpPr>
            <a:spLocks noGrp="1"/>
          </p:cNvSpPr>
          <p:nvPr>
            <p:ph idx="1"/>
          </p:nvPr>
        </p:nvSpPr>
        <p:spPr>
          <a:xfrm>
            <a:off x="1371600" y="4953000"/>
            <a:ext cx="6019800" cy="1219200"/>
          </a:xfrm>
        </p:spPr>
        <p:txBody>
          <a:bodyPr>
            <a:normAutofit fontScale="62500" lnSpcReduction="20000"/>
          </a:bodyPr>
          <a:lstStyle/>
          <a:p>
            <a:pPr algn="ctr">
              <a:buNone/>
            </a:pPr>
            <a:r>
              <a:rPr lang="en-US" dirty="0" smtClean="0"/>
              <a:t>	</a:t>
            </a:r>
            <a:r>
              <a:rPr lang="en-US" dirty="0" smtClean="0">
                <a:latin typeface="Comic Sans MS" pitchFamily="66" charset="0"/>
              </a:rPr>
              <a:t>If you look closely, you will see that all of the capital letters in this sentence start with the same letter as one of the elements. Practice remembering this on the next page.</a:t>
            </a:r>
          </a:p>
          <a:p>
            <a:endParaRPr lang="en-US" dirty="0" smtClean="0"/>
          </a:p>
        </p:txBody>
      </p:sp>
      <p:sp>
        <p:nvSpPr>
          <p:cNvPr id="4" name="Rectangle 3"/>
          <p:cNvSpPr/>
          <p:nvPr/>
        </p:nvSpPr>
        <p:spPr>
          <a:xfrm>
            <a:off x="728967" y="4038600"/>
            <a:ext cx="7567521" cy="923330"/>
          </a:xfrm>
          <a:prstGeom prst="rect">
            <a:avLst/>
          </a:prstGeom>
          <a:noFill/>
        </p:spPr>
        <p:txBody>
          <a:bodyPr wrap="none" lIns="91440" tIns="45720" rIns="91440" bIns="45720">
            <a:spAutoFit/>
          </a:bodyPr>
          <a:lstStyle/>
          <a:p>
            <a:pPr algn="ctr"/>
            <a:r>
              <a:rPr lang="en-US" sz="54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Big Green Kissing TOADS. </a:t>
            </a:r>
            <a:endParaRPr lang="en-US" sz="54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5" name="TextBox 4"/>
          <p:cNvSpPr txBox="1"/>
          <p:nvPr/>
        </p:nvSpPr>
        <p:spPr>
          <a:xfrm>
            <a:off x="838200" y="1676400"/>
            <a:ext cx="7010400" cy="1384995"/>
          </a:xfrm>
          <a:prstGeom prst="rect">
            <a:avLst/>
          </a:prstGeom>
          <a:noFill/>
        </p:spPr>
        <p:txBody>
          <a:bodyPr wrap="square" rtlCol="0">
            <a:spAutoFit/>
          </a:bodyPr>
          <a:lstStyle/>
          <a:p>
            <a:pPr algn="ctr"/>
            <a:r>
              <a:rPr lang="en-US" sz="2800" dirty="0" smtClean="0">
                <a:latin typeface="Comic Sans MS" pitchFamily="66" charset="0"/>
              </a:rPr>
              <a:t>A good map includes all the elements: </a:t>
            </a:r>
            <a:r>
              <a:rPr lang="en-US" sz="2800" dirty="0" smtClean="0">
                <a:solidFill>
                  <a:schemeClr val="accent2">
                    <a:lumMod val="75000"/>
                  </a:schemeClr>
                </a:solidFill>
                <a:latin typeface="Comic Sans MS" pitchFamily="66" charset="0"/>
              </a:rPr>
              <a:t>border, grid, key, title, orientation, author, date, and scale. </a:t>
            </a:r>
          </a:p>
        </p:txBody>
      </p:sp>
      <p:sp>
        <p:nvSpPr>
          <p:cNvPr id="6" name="TextBox 5"/>
          <p:cNvSpPr txBox="1"/>
          <p:nvPr/>
        </p:nvSpPr>
        <p:spPr>
          <a:xfrm>
            <a:off x="357185" y="3352800"/>
            <a:ext cx="7849585" cy="1107996"/>
          </a:xfrm>
          <a:prstGeom prst="rect">
            <a:avLst/>
          </a:prstGeom>
          <a:noFill/>
        </p:spPr>
        <p:txBody>
          <a:bodyPr wrap="none" rtlCol="0">
            <a:spAutoFit/>
          </a:bodyPr>
          <a:lstStyle/>
          <a:p>
            <a:pPr algn="ctr"/>
            <a:r>
              <a:rPr lang="en-US" sz="2400" dirty="0" smtClean="0">
                <a:latin typeface="Comic Sans MS" pitchFamily="66" charset="0"/>
              </a:rPr>
              <a:t>We can remember this by taking the letters and </a:t>
            </a:r>
          </a:p>
          <a:p>
            <a:pPr algn="ctr"/>
            <a:r>
              <a:rPr lang="en-US" sz="2400" dirty="0" smtClean="0">
                <a:latin typeface="Comic Sans MS" pitchFamily="66" charset="0"/>
              </a:rPr>
              <a:t>making a sentence to remember it:  </a:t>
            </a:r>
          </a:p>
          <a:p>
            <a:endParaRPr lang="en-US" dirty="0"/>
          </a:p>
        </p:txBody>
      </p:sp>
      <p:sp>
        <p:nvSpPr>
          <p:cNvPr id="7" name="Left Arrow 6">
            <a:hlinkClick r:id="rId3" action="ppaction://hlinksldjump"/>
          </p:cNvPr>
          <p:cNvSpPr/>
          <p:nvPr/>
        </p:nvSpPr>
        <p:spPr>
          <a:xfrm>
            <a:off x="457200" y="5867400"/>
            <a:ext cx="685800" cy="609600"/>
          </a:xfrm>
          <a:prstGeom prst="lef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 name="Right Arrow 7">
            <a:hlinkClick r:id="rId4" action="ppaction://hlinksldjump"/>
          </p:cNvPr>
          <p:cNvSpPr/>
          <p:nvPr/>
        </p:nvSpPr>
        <p:spPr>
          <a:xfrm>
            <a:off x="7924800" y="5867400"/>
            <a:ext cx="685800" cy="609600"/>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32000"/>
            <a:lum/>
          </a:blip>
          <a:srcRect/>
          <a:stretch>
            <a:fillRect t="-5000" b="-14000"/>
          </a:stretch>
        </a:blipFill>
        <a:effectLst/>
      </p:bgPr>
    </p:bg>
    <p:spTree>
      <p:nvGrpSpPr>
        <p:cNvPr id="1" name=""/>
        <p:cNvGrpSpPr/>
        <p:nvPr/>
      </p:nvGrpSpPr>
      <p:grpSpPr>
        <a:xfrm>
          <a:off x="0" y="0"/>
          <a:ext cx="0" cy="0"/>
          <a:chOff x="0" y="0"/>
          <a:chExt cx="0" cy="0"/>
        </a:xfrm>
      </p:grpSpPr>
      <p:sp>
        <p:nvSpPr>
          <p:cNvPr id="14" name="Content Placeholder 2"/>
          <p:cNvSpPr txBox="1">
            <a:spLocks/>
          </p:cNvSpPr>
          <p:nvPr/>
        </p:nvSpPr>
        <p:spPr>
          <a:xfrm>
            <a:off x="685800" y="4800600"/>
            <a:ext cx="8229600" cy="14017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7" name="Rectangle 16"/>
          <p:cNvSpPr/>
          <p:nvPr/>
        </p:nvSpPr>
        <p:spPr>
          <a:xfrm>
            <a:off x="2438400" y="762000"/>
            <a:ext cx="1932196"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hlinkClick r:id="rId3" action="ppaction://hlinksldjump"/>
              </a:rPr>
              <a:t>G</a:t>
            </a:r>
            <a:r>
              <a:rPr lang="en-US" sz="54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reen</a:t>
            </a:r>
            <a:endParaRPr lang="en-US" sz="54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18" name="Rectangle 17"/>
          <p:cNvSpPr/>
          <p:nvPr/>
        </p:nvSpPr>
        <p:spPr>
          <a:xfrm>
            <a:off x="4398443" y="685800"/>
            <a:ext cx="2154757"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hlinkClick r:id="rId4" action="ppaction://hlinksldjump"/>
              </a:rPr>
              <a:t>K</a:t>
            </a:r>
            <a:r>
              <a:rPr lang="en-US" sz="54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issing</a:t>
            </a:r>
            <a:endParaRPr lang="en-US" sz="54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19" name="Rectangle 18"/>
          <p:cNvSpPr/>
          <p:nvPr/>
        </p:nvSpPr>
        <p:spPr>
          <a:xfrm>
            <a:off x="3200400" y="1600200"/>
            <a:ext cx="527709"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hlinkClick r:id="rId5" action="ppaction://hlinksldjump"/>
              </a:rPr>
              <a:t>T</a:t>
            </a:r>
            <a:endParaRPr lang="en-US" sz="54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20" name="Rectangle 19"/>
          <p:cNvSpPr/>
          <p:nvPr/>
        </p:nvSpPr>
        <p:spPr>
          <a:xfrm>
            <a:off x="3657600" y="1600200"/>
            <a:ext cx="652744"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hlinkClick r:id="rId6" action="ppaction://hlinksldjump"/>
              </a:rPr>
              <a:t>O</a:t>
            </a:r>
            <a:endParaRPr lang="en-US" sz="54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21" name="Rectangle 20"/>
          <p:cNvSpPr/>
          <p:nvPr/>
        </p:nvSpPr>
        <p:spPr>
          <a:xfrm>
            <a:off x="4267200" y="1600200"/>
            <a:ext cx="604653"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hlinkClick r:id="rId7" action="ppaction://hlinksldjump"/>
              </a:rPr>
              <a:t>A</a:t>
            </a:r>
            <a:endParaRPr lang="en-US" sz="54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22" name="Rectangle 21"/>
          <p:cNvSpPr/>
          <p:nvPr/>
        </p:nvSpPr>
        <p:spPr>
          <a:xfrm>
            <a:off x="4800600" y="1600200"/>
            <a:ext cx="620684"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hlinkClick r:id="rId8" action="ppaction://hlinksldjump"/>
              </a:rPr>
              <a:t>D</a:t>
            </a:r>
            <a:endParaRPr lang="en-US" sz="54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23" name="Rectangle 22"/>
          <p:cNvSpPr/>
          <p:nvPr/>
        </p:nvSpPr>
        <p:spPr>
          <a:xfrm>
            <a:off x="5334744" y="1600200"/>
            <a:ext cx="511679"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mj-lt"/>
                <a:hlinkClick r:id="rId9" action="ppaction://hlinksldjump"/>
              </a:rPr>
              <a:t>S</a:t>
            </a:r>
            <a:endParaRPr lang="en-US" sz="54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mj-lt"/>
            </a:endParaRPr>
          </a:p>
        </p:txBody>
      </p:sp>
      <p:sp>
        <p:nvSpPr>
          <p:cNvPr id="24" name="TextBox 23"/>
          <p:cNvSpPr txBox="1"/>
          <p:nvPr/>
        </p:nvSpPr>
        <p:spPr>
          <a:xfrm>
            <a:off x="-63970" y="3810000"/>
            <a:ext cx="9207970" cy="2246769"/>
          </a:xfrm>
          <a:prstGeom prst="rect">
            <a:avLst/>
          </a:prstGeom>
          <a:noFill/>
        </p:spPr>
        <p:txBody>
          <a:bodyPr wrap="none" rtlCol="0">
            <a:spAutoFit/>
          </a:bodyPr>
          <a:lstStyle/>
          <a:p>
            <a:pPr algn="ctr"/>
            <a:r>
              <a:rPr lang="en-US" sz="2800" dirty="0" smtClean="0">
                <a:solidFill>
                  <a:schemeClr val="accent4">
                    <a:lumMod val="75000"/>
                  </a:schemeClr>
                </a:solidFill>
                <a:latin typeface="Comic Sans MS" pitchFamily="66" charset="0"/>
              </a:rPr>
              <a:t>Take a guess at what each capital letter represents </a:t>
            </a:r>
          </a:p>
          <a:p>
            <a:pPr algn="ctr"/>
            <a:r>
              <a:rPr lang="en-US" sz="2800" dirty="0" smtClean="0">
                <a:solidFill>
                  <a:schemeClr val="accent4">
                    <a:lumMod val="75000"/>
                  </a:schemeClr>
                </a:solidFill>
                <a:latin typeface="Comic Sans MS" pitchFamily="66" charset="0"/>
              </a:rPr>
              <a:t>and then click on it to check </a:t>
            </a:r>
          </a:p>
          <a:p>
            <a:pPr algn="ctr"/>
            <a:r>
              <a:rPr lang="en-US" sz="2800" dirty="0" smtClean="0">
                <a:solidFill>
                  <a:schemeClr val="accent4">
                    <a:lumMod val="75000"/>
                  </a:schemeClr>
                </a:solidFill>
                <a:latin typeface="Comic Sans MS" pitchFamily="66" charset="0"/>
              </a:rPr>
              <a:t>your answer! </a:t>
            </a:r>
          </a:p>
          <a:p>
            <a:pPr algn="ctr"/>
            <a:r>
              <a:rPr lang="en-US" sz="2800" u="sng" dirty="0" smtClean="0">
                <a:solidFill>
                  <a:schemeClr val="accent4">
                    <a:lumMod val="75000"/>
                  </a:schemeClr>
                </a:solidFill>
                <a:latin typeface="Comic Sans MS" pitchFamily="66" charset="0"/>
              </a:rPr>
              <a:t>Remember: </a:t>
            </a:r>
            <a:r>
              <a:rPr lang="en-US" sz="2800" dirty="0" smtClean="0">
                <a:solidFill>
                  <a:schemeClr val="accent4">
                    <a:lumMod val="75000"/>
                  </a:schemeClr>
                </a:solidFill>
                <a:latin typeface="Comic Sans MS" pitchFamily="66" charset="0"/>
              </a:rPr>
              <a:t>The capital letter is the same letter that </a:t>
            </a:r>
          </a:p>
          <a:p>
            <a:pPr algn="ctr"/>
            <a:r>
              <a:rPr lang="en-US" sz="2800" dirty="0" smtClean="0">
                <a:solidFill>
                  <a:schemeClr val="accent4">
                    <a:lumMod val="75000"/>
                  </a:schemeClr>
                </a:solidFill>
                <a:latin typeface="Comic Sans MS" pitchFamily="66" charset="0"/>
              </a:rPr>
              <a:t>each element starts with. </a:t>
            </a:r>
            <a:endParaRPr lang="en-US" sz="2800" dirty="0">
              <a:solidFill>
                <a:schemeClr val="accent4">
                  <a:lumMod val="75000"/>
                </a:schemeClr>
              </a:solidFill>
              <a:latin typeface="Comic Sans MS" pitchFamily="66" charset="0"/>
            </a:endParaRPr>
          </a:p>
        </p:txBody>
      </p:sp>
      <p:sp>
        <p:nvSpPr>
          <p:cNvPr id="25" name="Left Arrow 24">
            <a:hlinkClick r:id="rId10" action="ppaction://hlinksldjump"/>
          </p:cNvPr>
          <p:cNvSpPr/>
          <p:nvPr/>
        </p:nvSpPr>
        <p:spPr>
          <a:xfrm>
            <a:off x="914400" y="6019800"/>
            <a:ext cx="533400" cy="533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ight Arrow 25">
            <a:hlinkClick r:id="rId3" action="ppaction://hlinksldjump"/>
          </p:cNvPr>
          <p:cNvSpPr/>
          <p:nvPr/>
        </p:nvSpPr>
        <p:spPr>
          <a:xfrm>
            <a:off x="7696200" y="6019800"/>
            <a:ext cx="533400" cy="533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1219200" y="762000"/>
            <a:ext cx="1071127"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b="1" u="sng" dirty="0" smtClean="0">
                <a:ln>
                  <a:prstDash val="solid"/>
                </a:ln>
                <a:solidFill>
                  <a:srgbClr val="0000CC"/>
                </a:solidFill>
                <a:effectLst>
                  <a:outerShdw blurRad="88000" dist="50800" dir="5040000" algn="tl">
                    <a:schemeClr val="accent4">
                      <a:tint val="80000"/>
                      <a:satMod val="250000"/>
                      <a:alpha val="45000"/>
                    </a:schemeClr>
                  </a:outerShdw>
                </a:effectLst>
              </a:rPr>
              <a:t>B</a:t>
            </a:r>
            <a:r>
              <a:rPr lang="en-US" sz="54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ig</a:t>
            </a:r>
            <a:endParaRPr lang="en-US" sz="54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4000" b="-4000"/>
          </a:stretch>
        </a:blipFill>
        <a:effectLst/>
      </p:bgPr>
    </p:bg>
    <p:spTree>
      <p:nvGrpSpPr>
        <p:cNvPr id="1" name=""/>
        <p:cNvGrpSpPr/>
        <p:nvPr/>
      </p:nvGrpSpPr>
      <p:grpSpPr>
        <a:xfrm>
          <a:off x="0" y="0"/>
          <a:ext cx="0" cy="0"/>
          <a:chOff x="0" y="0"/>
          <a:chExt cx="0" cy="0"/>
        </a:xfrm>
      </p:grpSpPr>
      <p:sp>
        <p:nvSpPr>
          <p:cNvPr id="54" name="Double Wave 53"/>
          <p:cNvSpPr/>
          <p:nvPr/>
        </p:nvSpPr>
        <p:spPr>
          <a:xfrm>
            <a:off x="2895600" y="3048000"/>
            <a:ext cx="3505200" cy="990600"/>
          </a:xfrm>
          <a:prstGeom prst="doubleWav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50" name="Rectangle 49"/>
          <p:cNvSpPr/>
          <p:nvPr/>
        </p:nvSpPr>
        <p:spPr>
          <a:xfrm>
            <a:off x="3200400" y="2971800"/>
            <a:ext cx="2971800" cy="1107996"/>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66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omic Sans MS" pitchFamily="66" charset="0"/>
              </a:rPr>
              <a:t>Border</a:t>
            </a:r>
            <a:endParaRPr lang="en-US" sz="66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omic Sans MS" pitchFamily="66" charset="0"/>
            </a:endParaRPr>
          </a:p>
        </p:txBody>
      </p:sp>
      <p:sp>
        <p:nvSpPr>
          <p:cNvPr id="51" name="TextBox 50"/>
          <p:cNvSpPr txBox="1"/>
          <p:nvPr/>
        </p:nvSpPr>
        <p:spPr>
          <a:xfrm>
            <a:off x="3548365" y="1905000"/>
            <a:ext cx="2313454" cy="1077218"/>
          </a:xfrm>
          <a:prstGeom prst="rect">
            <a:avLst/>
          </a:prstGeom>
          <a:noFill/>
        </p:spPr>
        <p:txBody>
          <a:bodyPr wrap="none" rtlCol="0">
            <a:spAutoFit/>
          </a:bodyPr>
          <a:lstStyle/>
          <a:p>
            <a:pPr algn="ctr"/>
            <a:r>
              <a:rPr lang="en-US" sz="3200" dirty="0" smtClean="0">
                <a:solidFill>
                  <a:srgbClr val="C00000"/>
                </a:solidFill>
                <a:latin typeface="Comic Sans MS" pitchFamily="66" charset="0"/>
              </a:rPr>
              <a:t>B</a:t>
            </a:r>
          </a:p>
          <a:p>
            <a:pPr algn="ctr"/>
            <a:r>
              <a:rPr lang="en-US" sz="3200" dirty="0" smtClean="0">
                <a:solidFill>
                  <a:srgbClr val="C00000"/>
                </a:solidFill>
                <a:latin typeface="Comic Sans MS" pitchFamily="66" charset="0"/>
              </a:rPr>
              <a:t>stands for:</a:t>
            </a:r>
            <a:endParaRPr lang="en-US" sz="3200" dirty="0">
              <a:solidFill>
                <a:srgbClr val="C00000"/>
              </a:solidFill>
              <a:latin typeface="Comic Sans MS" pitchFamily="66" charset="0"/>
            </a:endParaRPr>
          </a:p>
        </p:txBody>
      </p:sp>
      <p:sp>
        <p:nvSpPr>
          <p:cNvPr id="52" name="TextBox 51"/>
          <p:cNvSpPr txBox="1"/>
          <p:nvPr/>
        </p:nvSpPr>
        <p:spPr>
          <a:xfrm>
            <a:off x="983632" y="4343400"/>
            <a:ext cx="7345281" cy="1200329"/>
          </a:xfrm>
          <a:prstGeom prst="rect">
            <a:avLst/>
          </a:prstGeom>
          <a:noFill/>
        </p:spPr>
        <p:txBody>
          <a:bodyPr wrap="none" rtlCol="0">
            <a:spAutoFit/>
          </a:bodyPr>
          <a:lstStyle/>
          <a:p>
            <a:pPr algn="ctr"/>
            <a:r>
              <a:rPr lang="en-US" sz="2400" dirty="0" smtClean="0">
                <a:solidFill>
                  <a:srgbClr val="C00000"/>
                </a:solidFill>
                <a:latin typeface="Comic Sans MS" pitchFamily="66" charset="0"/>
              </a:rPr>
              <a:t>A border is the images or lines that surround the </a:t>
            </a:r>
          </a:p>
          <a:p>
            <a:pPr algn="ctr"/>
            <a:r>
              <a:rPr lang="en-US" sz="2400" dirty="0" smtClean="0">
                <a:solidFill>
                  <a:srgbClr val="C00000"/>
                </a:solidFill>
                <a:latin typeface="Comic Sans MS" pitchFamily="66" charset="0"/>
              </a:rPr>
              <a:t>outside of a map. The border on this page </a:t>
            </a:r>
          </a:p>
          <a:p>
            <a:pPr algn="ctr"/>
            <a:r>
              <a:rPr lang="en-US" sz="2400" dirty="0" smtClean="0">
                <a:solidFill>
                  <a:srgbClr val="C00000"/>
                </a:solidFill>
                <a:latin typeface="Comic Sans MS" pitchFamily="66" charset="0"/>
              </a:rPr>
              <a:t>is an example. </a:t>
            </a:r>
            <a:endParaRPr lang="en-US" sz="2400" dirty="0">
              <a:solidFill>
                <a:srgbClr val="C00000"/>
              </a:solidFill>
              <a:latin typeface="Comic Sans MS" pitchFamily="66" charset="0"/>
            </a:endParaRPr>
          </a:p>
        </p:txBody>
      </p:sp>
      <p:sp>
        <p:nvSpPr>
          <p:cNvPr id="55" name="Right Arrow 54">
            <a:hlinkClick r:id="rId3" action="ppaction://hlinksldjump"/>
          </p:cNvPr>
          <p:cNvSpPr/>
          <p:nvPr/>
        </p:nvSpPr>
        <p:spPr>
          <a:xfrm>
            <a:off x="7772400" y="5562600"/>
            <a:ext cx="762000" cy="609600"/>
          </a:xfrm>
          <a:prstGeom prst="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pic>
        <p:nvPicPr>
          <p:cNvPr id="27650" name="Picture 2" descr="http://server1.sky-map.org/images/sky-map-grid-const.gif"/>
          <p:cNvPicPr>
            <a:picLocks noChangeAspect="1" noChangeArrowheads="1"/>
          </p:cNvPicPr>
          <p:nvPr/>
        </p:nvPicPr>
        <p:blipFill>
          <a:blip r:embed="rId2" cstate="print"/>
          <a:srcRect/>
          <a:stretch>
            <a:fillRect/>
          </a:stretch>
        </p:blipFill>
        <p:spPr bwMode="auto">
          <a:xfrm>
            <a:off x="304800" y="1295400"/>
            <a:ext cx="8572500" cy="4286250"/>
          </a:xfrm>
          <a:prstGeom prst="rect">
            <a:avLst/>
          </a:prstGeom>
          <a:noFill/>
        </p:spPr>
      </p:pic>
      <p:sp>
        <p:nvSpPr>
          <p:cNvPr id="2" name="Title 1"/>
          <p:cNvSpPr>
            <a:spLocks noGrp="1"/>
          </p:cNvSpPr>
          <p:nvPr>
            <p:ph type="title"/>
          </p:nvPr>
        </p:nvSpPr>
        <p:spPr>
          <a:xfrm>
            <a:off x="381000" y="2819400"/>
            <a:ext cx="8229600" cy="1143000"/>
          </a:xfrm>
        </p:spPr>
        <p:txBody>
          <a:bodyPr>
            <a:normAutofit fontScale="90000"/>
          </a:bodyPr>
          <a:lstStyle/>
          <a:p>
            <a:r>
              <a:rPr lang="en-US" sz="6700" dirty="0" smtClean="0">
                <a:solidFill>
                  <a:schemeClr val="bg1"/>
                </a:solidFill>
                <a:latin typeface="Comic Sans MS" pitchFamily="66" charset="0"/>
              </a:rPr>
              <a:t>Grid</a:t>
            </a:r>
            <a:r>
              <a:rPr lang="en-US" dirty="0" smtClean="0"/>
              <a:t/>
            </a:r>
            <a:br>
              <a:rPr lang="en-US" dirty="0" smtClean="0"/>
            </a:br>
            <a:endParaRPr lang="en-US" dirty="0"/>
          </a:p>
        </p:txBody>
      </p:sp>
      <p:sp>
        <p:nvSpPr>
          <p:cNvPr id="5" name="TextBox 4"/>
          <p:cNvSpPr txBox="1"/>
          <p:nvPr/>
        </p:nvSpPr>
        <p:spPr>
          <a:xfrm>
            <a:off x="3886200" y="381000"/>
            <a:ext cx="1905000" cy="584775"/>
          </a:xfrm>
          <a:prstGeom prst="rect">
            <a:avLst/>
          </a:prstGeom>
          <a:noFill/>
        </p:spPr>
        <p:txBody>
          <a:bodyPr wrap="square" rtlCol="0">
            <a:spAutoFit/>
          </a:bodyPr>
          <a:lstStyle/>
          <a:p>
            <a:r>
              <a:rPr lang="en-US" sz="3200" dirty="0" smtClean="0">
                <a:solidFill>
                  <a:schemeClr val="bg1"/>
                </a:solidFill>
                <a:latin typeface="Comic Sans MS" pitchFamily="66" charset="0"/>
              </a:rPr>
              <a:t>G is for:</a:t>
            </a:r>
            <a:endParaRPr lang="en-US" sz="3200" dirty="0">
              <a:solidFill>
                <a:schemeClr val="bg1"/>
              </a:solidFill>
              <a:latin typeface="Comic Sans MS" pitchFamily="66" charset="0"/>
            </a:endParaRPr>
          </a:p>
        </p:txBody>
      </p:sp>
      <p:sp>
        <p:nvSpPr>
          <p:cNvPr id="6" name="TextBox 5"/>
          <p:cNvSpPr txBox="1"/>
          <p:nvPr/>
        </p:nvSpPr>
        <p:spPr>
          <a:xfrm>
            <a:off x="408523" y="5867400"/>
            <a:ext cx="8392041" cy="707886"/>
          </a:xfrm>
          <a:prstGeom prst="rect">
            <a:avLst/>
          </a:prstGeom>
          <a:noFill/>
        </p:spPr>
        <p:txBody>
          <a:bodyPr wrap="none" rtlCol="0">
            <a:spAutoFit/>
          </a:bodyPr>
          <a:lstStyle/>
          <a:p>
            <a:pPr algn="ctr"/>
            <a:r>
              <a:rPr lang="en-US" sz="2000" dirty="0" smtClean="0">
                <a:solidFill>
                  <a:schemeClr val="bg1"/>
                </a:solidFill>
                <a:latin typeface="Comic Sans MS" pitchFamily="66" charset="0"/>
              </a:rPr>
              <a:t>The horizontal and vertical lines above make up the grid of the map. </a:t>
            </a:r>
          </a:p>
          <a:p>
            <a:pPr algn="ctr"/>
            <a:r>
              <a:rPr lang="en-US" sz="2000" dirty="0" smtClean="0">
                <a:solidFill>
                  <a:schemeClr val="bg1"/>
                </a:solidFill>
                <a:latin typeface="Comic Sans MS" pitchFamily="66" charset="0"/>
              </a:rPr>
              <a:t>It helps keep the map organized.</a:t>
            </a:r>
            <a:endParaRPr lang="en-US" sz="2000" dirty="0">
              <a:solidFill>
                <a:schemeClr val="bg1"/>
              </a:solidFill>
              <a:latin typeface="Comic Sans MS" pitchFamily="66" charset="0"/>
            </a:endParaRPr>
          </a:p>
        </p:txBody>
      </p:sp>
      <p:sp>
        <p:nvSpPr>
          <p:cNvPr id="7" name="Left Arrow 6">
            <a:hlinkClick r:id="rId3" action="ppaction://hlinksldjump"/>
          </p:cNvPr>
          <p:cNvSpPr/>
          <p:nvPr/>
        </p:nvSpPr>
        <p:spPr>
          <a:xfrm>
            <a:off x="609600" y="381000"/>
            <a:ext cx="1066800" cy="685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Comic Sans MS" pitchFamily="66" charset="0"/>
              </a:rPr>
              <a:t>K is for:</a:t>
            </a:r>
            <a:br>
              <a:rPr lang="en-US" dirty="0" smtClean="0">
                <a:latin typeface="Comic Sans MS" pitchFamily="66" charset="0"/>
              </a:rPr>
            </a:br>
            <a:r>
              <a:rPr lang="en-US" sz="6000" dirty="0" smtClean="0">
                <a:latin typeface="Comic Sans MS" pitchFamily="66" charset="0"/>
              </a:rPr>
              <a:t>Key</a:t>
            </a:r>
            <a:endParaRPr lang="en-US" dirty="0">
              <a:latin typeface="Comic Sans MS" pitchFamily="66" charset="0"/>
            </a:endParaRPr>
          </a:p>
        </p:txBody>
      </p:sp>
      <p:pic>
        <p:nvPicPr>
          <p:cNvPr id="26626" name="Picture 2" descr="http://limewiki.pbwiki.com/f/MapKey.png"/>
          <p:cNvPicPr>
            <a:picLocks noChangeAspect="1" noChangeArrowheads="1"/>
          </p:cNvPicPr>
          <p:nvPr/>
        </p:nvPicPr>
        <p:blipFill>
          <a:blip r:embed="rId2" cstate="print"/>
          <a:srcRect/>
          <a:stretch>
            <a:fillRect/>
          </a:stretch>
        </p:blipFill>
        <p:spPr bwMode="auto">
          <a:xfrm>
            <a:off x="2286000" y="1676400"/>
            <a:ext cx="4648200" cy="3657600"/>
          </a:xfrm>
          <a:prstGeom prst="rect">
            <a:avLst/>
          </a:prstGeom>
          <a:noFill/>
        </p:spPr>
      </p:pic>
      <p:sp>
        <p:nvSpPr>
          <p:cNvPr id="5" name="TextBox 4"/>
          <p:cNvSpPr txBox="1"/>
          <p:nvPr/>
        </p:nvSpPr>
        <p:spPr>
          <a:xfrm>
            <a:off x="129673" y="5638800"/>
            <a:ext cx="8743099" cy="830997"/>
          </a:xfrm>
          <a:prstGeom prst="rect">
            <a:avLst/>
          </a:prstGeom>
          <a:noFill/>
        </p:spPr>
        <p:txBody>
          <a:bodyPr wrap="none" rtlCol="0">
            <a:spAutoFit/>
          </a:bodyPr>
          <a:lstStyle/>
          <a:p>
            <a:pPr algn="ctr"/>
            <a:r>
              <a:rPr lang="en-US" sz="2400" dirty="0" smtClean="0">
                <a:latin typeface="Comic Sans MS" pitchFamily="66" charset="0"/>
              </a:rPr>
              <a:t>Keys help us know what each symbol on the map stands for. </a:t>
            </a:r>
          </a:p>
          <a:p>
            <a:pPr algn="ctr"/>
            <a:r>
              <a:rPr lang="en-US" sz="2400" dirty="0" smtClean="0">
                <a:latin typeface="Comic Sans MS" pitchFamily="66" charset="0"/>
              </a:rPr>
              <a:t>This is one example.</a:t>
            </a:r>
            <a:endParaRPr lang="en-US" sz="2400" dirty="0">
              <a:latin typeface="Comic Sans MS" pitchFamily="66" charset="0"/>
            </a:endParaRPr>
          </a:p>
        </p:txBody>
      </p:sp>
      <p:pic>
        <p:nvPicPr>
          <p:cNvPr id="26628" name="Picture 4" descr="Key Clip Art">
            <a:hlinkClick r:id="rId3"/>
          </p:cNvPr>
          <p:cNvPicPr>
            <a:picLocks noChangeAspect="1" noChangeArrowheads="1"/>
          </p:cNvPicPr>
          <p:nvPr/>
        </p:nvPicPr>
        <p:blipFill>
          <a:blip r:embed="rId4" cstate="print"/>
          <a:srcRect/>
          <a:stretch>
            <a:fillRect/>
          </a:stretch>
        </p:blipFill>
        <p:spPr bwMode="auto">
          <a:xfrm>
            <a:off x="17343438" y="-26052463"/>
            <a:ext cx="2857500" cy="2809875"/>
          </a:xfrm>
          <a:prstGeom prst="rect">
            <a:avLst/>
          </a:prstGeom>
          <a:noFill/>
        </p:spPr>
      </p:pic>
      <p:pic>
        <p:nvPicPr>
          <p:cNvPr id="26630" name="Picture 6" descr="Key Clip Art">
            <a:hlinkClick r:id="rId3"/>
          </p:cNvPr>
          <p:cNvPicPr>
            <a:picLocks noChangeAspect="1" noChangeArrowheads="1"/>
          </p:cNvPicPr>
          <p:nvPr/>
        </p:nvPicPr>
        <p:blipFill>
          <a:blip r:embed="rId4" cstate="print"/>
          <a:srcRect/>
          <a:stretch>
            <a:fillRect/>
          </a:stretch>
        </p:blipFill>
        <p:spPr bwMode="auto">
          <a:xfrm>
            <a:off x="17343438" y="-26052463"/>
            <a:ext cx="2857500" cy="2809875"/>
          </a:xfrm>
          <a:prstGeom prst="rect">
            <a:avLst/>
          </a:prstGeom>
          <a:noFill/>
        </p:spPr>
      </p:pic>
      <p:sp>
        <p:nvSpPr>
          <p:cNvPr id="8" name="Left Arrow 7">
            <a:hlinkClick r:id="rId5" action="ppaction://hlinksldjump"/>
          </p:cNvPr>
          <p:cNvSpPr/>
          <p:nvPr/>
        </p:nvSpPr>
        <p:spPr>
          <a:xfrm>
            <a:off x="609600" y="381000"/>
            <a:ext cx="685800" cy="7620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fontScale="90000"/>
          </a:bodyPr>
          <a:lstStyle/>
          <a:p>
            <a:r>
              <a:rPr lang="en-US" sz="4000" dirty="0" smtClean="0">
                <a:solidFill>
                  <a:srgbClr val="FFFF00"/>
                </a:solidFill>
                <a:latin typeface="Comic Sans MS" pitchFamily="66" charset="0"/>
              </a:rPr>
              <a:t>T is for:</a:t>
            </a:r>
            <a:r>
              <a:rPr lang="en-US" dirty="0" smtClean="0">
                <a:solidFill>
                  <a:srgbClr val="FFFF00"/>
                </a:solidFill>
                <a:latin typeface="Comic Sans MS" pitchFamily="66" charset="0"/>
              </a:rPr>
              <a:t/>
            </a:r>
            <a:br>
              <a:rPr lang="en-US" dirty="0" smtClean="0">
                <a:solidFill>
                  <a:srgbClr val="FFFF00"/>
                </a:solidFill>
                <a:latin typeface="Comic Sans MS" pitchFamily="66" charset="0"/>
              </a:rPr>
            </a:br>
            <a:r>
              <a:rPr lang="en-US" sz="8900" dirty="0" smtClean="0">
                <a:solidFill>
                  <a:srgbClr val="FFFF00"/>
                </a:solidFill>
                <a:latin typeface="Comic Sans MS" pitchFamily="66" charset="0"/>
              </a:rPr>
              <a:t>Title</a:t>
            </a:r>
            <a:endParaRPr lang="en-US" sz="8900" dirty="0">
              <a:solidFill>
                <a:srgbClr val="FFFF00"/>
              </a:solidFill>
              <a:latin typeface="Comic Sans MS" pitchFamily="66" charset="0"/>
            </a:endParaRPr>
          </a:p>
        </p:txBody>
      </p:sp>
      <p:sp>
        <p:nvSpPr>
          <p:cNvPr id="5" name="TextBox 4"/>
          <p:cNvSpPr txBox="1"/>
          <p:nvPr/>
        </p:nvSpPr>
        <p:spPr>
          <a:xfrm>
            <a:off x="43387" y="2133600"/>
            <a:ext cx="8755923" cy="1446550"/>
          </a:xfrm>
          <a:prstGeom prst="rect">
            <a:avLst/>
          </a:prstGeom>
          <a:noFill/>
        </p:spPr>
        <p:txBody>
          <a:bodyPr wrap="none" rtlCol="0">
            <a:spAutoFit/>
          </a:bodyPr>
          <a:lstStyle/>
          <a:p>
            <a:pPr algn="ctr"/>
            <a:r>
              <a:rPr lang="en-US" sz="2800" dirty="0" smtClean="0">
                <a:solidFill>
                  <a:schemeClr val="bg1"/>
                </a:solidFill>
                <a:latin typeface="Comic Sans MS" pitchFamily="66" charset="0"/>
              </a:rPr>
              <a:t>The title of a map is simply it’s name. For example, </a:t>
            </a:r>
          </a:p>
          <a:p>
            <a:pPr algn="ctr"/>
            <a:r>
              <a:rPr lang="en-US" sz="2800" dirty="0" smtClean="0">
                <a:solidFill>
                  <a:schemeClr val="bg1"/>
                </a:solidFill>
                <a:latin typeface="Comic Sans MS" pitchFamily="66" charset="0"/>
              </a:rPr>
              <a:t>the title of this map could be:</a:t>
            </a:r>
          </a:p>
          <a:p>
            <a:pPr algn="ctr"/>
            <a:r>
              <a:rPr lang="en-US" sz="2800" dirty="0" smtClean="0">
                <a:solidFill>
                  <a:schemeClr val="bg1"/>
                </a:solidFill>
              </a:rPr>
              <a:t> </a:t>
            </a:r>
            <a:r>
              <a:rPr lang="en-US" sz="3200" b="1" u="sng" dirty="0" smtClean="0">
                <a:solidFill>
                  <a:schemeClr val="bg1"/>
                </a:solidFill>
              </a:rPr>
              <a:t>The United States of America</a:t>
            </a:r>
            <a:endParaRPr lang="en-US" sz="2800" b="1" u="sng" dirty="0" smtClean="0">
              <a:solidFill>
                <a:schemeClr val="bg1"/>
              </a:solidFill>
            </a:endParaRPr>
          </a:p>
        </p:txBody>
      </p:sp>
      <p:pic>
        <p:nvPicPr>
          <p:cNvPr id="25602" name="Picture 2" descr="http://www.epa.gov/enviro/gif/us_map.gif"/>
          <p:cNvPicPr>
            <a:picLocks noChangeAspect="1" noChangeArrowheads="1"/>
          </p:cNvPicPr>
          <p:nvPr/>
        </p:nvPicPr>
        <p:blipFill>
          <a:blip r:embed="rId2" cstate="print">
            <a:lum bright="5000"/>
          </a:blip>
          <a:srcRect/>
          <a:stretch>
            <a:fillRect/>
          </a:stretch>
        </p:blipFill>
        <p:spPr bwMode="auto">
          <a:xfrm>
            <a:off x="2133600" y="3581400"/>
            <a:ext cx="4657725" cy="3000375"/>
          </a:xfrm>
          <a:prstGeom prst="rect">
            <a:avLst/>
          </a:prstGeom>
          <a:noFill/>
          <a:effectLst>
            <a:outerShdw dist="50800" dir="5400000" algn="ctr" rotWithShape="0">
              <a:srgbClr val="000000">
                <a:alpha val="45000"/>
              </a:srgbClr>
            </a:outerShdw>
          </a:effectLst>
        </p:spPr>
      </p:pic>
      <p:sp>
        <p:nvSpPr>
          <p:cNvPr id="7" name="Left Arrow 6">
            <a:hlinkClick r:id="rId3" action="ppaction://hlinksldjump"/>
          </p:cNvPr>
          <p:cNvSpPr/>
          <p:nvPr/>
        </p:nvSpPr>
        <p:spPr>
          <a:xfrm>
            <a:off x="685800" y="685800"/>
            <a:ext cx="838200" cy="762000"/>
          </a:xfrm>
          <a:prstGeom prst="leftArrow">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326</TotalTime>
  <Words>464</Words>
  <Application>Microsoft Office PowerPoint</Application>
  <PresentationFormat>On-screen Show (4:3)</PresentationFormat>
  <Paragraphs>76</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Comic Sans MS</vt:lpstr>
      <vt:lpstr>Office Theme</vt:lpstr>
      <vt:lpstr>PowerPoint Presentation</vt:lpstr>
      <vt:lpstr>PowerPoint Presentation</vt:lpstr>
      <vt:lpstr>Review</vt:lpstr>
      <vt:lpstr>Elements of a Map</vt:lpstr>
      <vt:lpstr>PowerPoint Presentation</vt:lpstr>
      <vt:lpstr>PowerPoint Presentation</vt:lpstr>
      <vt:lpstr>Grid </vt:lpstr>
      <vt:lpstr>K is for: Key</vt:lpstr>
      <vt:lpstr>T is for: Title</vt:lpstr>
      <vt:lpstr>O is for: Orientation</vt:lpstr>
      <vt:lpstr>A is for: Author!</vt:lpstr>
      <vt:lpstr>D is for: Date</vt:lpstr>
      <vt:lpstr>S is for: Scale</vt:lpstr>
      <vt:lpstr>Assessment </vt:lpstr>
    </vt:vector>
  </TitlesOfParts>
  <Company>ed tech center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ed tech</dc:creator>
  <cp:lastModifiedBy>SDTC-WS2</cp:lastModifiedBy>
  <cp:revision>41</cp:revision>
  <dcterms:created xsi:type="dcterms:W3CDTF">2010-04-08T12:28:54Z</dcterms:created>
  <dcterms:modified xsi:type="dcterms:W3CDTF">2016-07-12T13:28:15Z</dcterms:modified>
</cp:coreProperties>
</file>