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37"/>
  </p:notesMasterIdLst>
  <p:handoutMasterIdLst>
    <p:handoutMasterId r:id="rId38"/>
  </p:handoutMasterIdLst>
  <p:sldIdLst>
    <p:sldId id="256" r:id="rId2"/>
    <p:sldId id="293" r:id="rId3"/>
    <p:sldId id="258" r:id="rId4"/>
    <p:sldId id="259" r:id="rId5"/>
    <p:sldId id="276" r:id="rId6"/>
    <p:sldId id="260" r:id="rId7"/>
    <p:sldId id="261" r:id="rId8"/>
    <p:sldId id="279" r:id="rId9"/>
    <p:sldId id="290" r:id="rId10"/>
    <p:sldId id="281" r:id="rId11"/>
    <p:sldId id="262" r:id="rId12"/>
    <p:sldId id="263" r:id="rId13"/>
    <p:sldId id="264" r:id="rId14"/>
    <p:sldId id="265" r:id="rId15"/>
    <p:sldId id="266" r:id="rId16"/>
    <p:sldId id="267" r:id="rId17"/>
    <p:sldId id="269" r:id="rId18"/>
    <p:sldId id="270" r:id="rId19"/>
    <p:sldId id="277" r:id="rId20"/>
    <p:sldId id="283" r:id="rId21"/>
    <p:sldId id="272" r:id="rId22"/>
    <p:sldId id="284" r:id="rId23"/>
    <p:sldId id="280" r:id="rId24"/>
    <p:sldId id="291" r:id="rId25"/>
    <p:sldId id="292" r:id="rId26"/>
    <p:sldId id="285" r:id="rId27"/>
    <p:sldId id="282" r:id="rId28"/>
    <p:sldId id="286" r:id="rId29"/>
    <p:sldId id="273" r:id="rId30"/>
    <p:sldId id="287" r:id="rId31"/>
    <p:sldId id="274" r:id="rId32"/>
    <p:sldId id="288" r:id="rId33"/>
    <p:sldId id="275" r:id="rId34"/>
    <p:sldId id="289" r:id="rId35"/>
    <p:sldId id="278" r:id="rId3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FF08"/>
    <a:srgbClr val="FFCC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14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31225AA-2AD0-3044-A51C-EC1C8B5063E3}" type="datetimeFigureOut">
              <a:rPr lang="en-US" smtClean="0"/>
              <a:pPr/>
              <a:t>7/12/2016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EE009B-42F2-9F4B-8A0C-E6B443255A42}" type="slidenum">
              <a:rPr lang="en-US" smtClean="0"/>
              <a:pPr/>
              <a:t>‹#›</a:t>
            </a:fld>
            <a:endParaRPr lang="en-US"/>
          </a:p>
        </p:txBody>
      </p:sp>
    </p:spTree>
    <p:extLst>
      <p:ext uri="{BB962C8B-B14F-4D97-AF65-F5344CB8AC3E}">
        <p14:creationId xmlns:p14="http://schemas.microsoft.com/office/powerpoint/2010/main" val="1551717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6EB540-FEFC-DE41-A3FA-049971A89904}" type="datetimeFigureOut">
              <a:rPr lang="en-US" smtClean="0"/>
              <a:pPr/>
              <a:t>7/12/2016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393EA0-5D3C-4E46-AFD1-4DC04AB591EE}" type="slidenum">
              <a:rPr lang="en-US" smtClean="0"/>
              <a:pPr/>
              <a:t>‹#›</a:t>
            </a:fld>
            <a:endParaRPr lang="en-US"/>
          </a:p>
        </p:txBody>
      </p:sp>
    </p:spTree>
    <p:extLst>
      <p:ext uri="{BB962C8B-B14F-4D97-AF65-F5344CB8AC3E}">
        <p14:creationId xmlns:p14="http://schemas.microsoft.com/office/powerpoint/2010/main" val="22935206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C835EB-8922-1949-A1B0-1D1BEEDFBCF5}" type="datetime1">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41F34-68E9-1C4F-B119-E5742236376C}"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32BC2-345C-8647-9F14-2316723A186C}" type="datetime1">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6057A-0693-8D47-8981-B8555BC02D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646C39-B5DE-3747-9DEF-FCA4E10D6210}" type="datetime1">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695CA-0DE4-334A-B3F3-FE4A1C16FA6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BDD4D1F-2D7C-D949-A63F-0E11058C2651}" type="datetime1">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4C18B-0A40-3B45-B66F-F2BA6FCB886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48FA58-DE86-F347-A6AF-D0BC8F1F57CC}" type="datetime1">
              <a:rPr lang="en-US" smtClean="0"/>
              <a:pPr/>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C6E45-E775-B64F-A52E-71FD51AF5A9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CFC01DB-8BB4-E148-ABC6-83436344A1FD}" type="datetime1">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A346E-A263-9548-B127-A2DB4D103A0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C1446A-BAB2-6A43-8800-0654EBA07306}" type="datetime1">
              <a:rPr lang="en-US" smtClean="0"/>
              <a:pPr/>
              <a:t>7/12/2016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D6455-A794-AE4D-BCDB-623F896D2650}"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60789B-B9AB-9441-B867-65739260DADA}" type="datetime1">
              <a:rPr lang="en-US" smtClean="0"/>
              <a:pPr/>
              <a:t>7/12/2016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3F212-662D-5A4B-88F8-82A66E9108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E6337-95D2-7A48-80B1-5A749637F5F3}" type="datetime1">
              <a:rPr lang="en-US" smtClean="0"/>
              <a:pPr/>
              <a:t>7/12/2016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954D2-927D-FB43-A076-9AE609C5C0E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1042C6-1CE1-B943-9561-B6C19A1B7F5E}" type="datetime1">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E7EEB-D9FC-D14F-B913-CDC1299FD74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5AD088-7F01-544B-87BD-F174974B909C}" type="datetime1">
              <a:rPr lang="en-US" smtClean="0"/>
              <a:pPr/>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40A94-3CDD-9A42-BBC0-EA86B1382216}"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29F029-50AD-7949-B60C-958789E26E28}" type="datetime1">
              <a:rPr lang="en-US" smtClean="0"/>
              <a:pPr/>
              <a:t>7/12/2016</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DB9E955-BA0F-264E-91CB-9ABABBEDD6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ubtitle 2"/>
          <p:cNvSpPr>
            <a:spLocks noGrp="1"/>
          </p:cNvSpPr>
          <p:nvPr>
            <p:ph type="subTitle" idx="1"/>
          </p:nvPr>
        </p:nvSpPr>
        <p:spPr>
          <a:xfrm>
            <a:off x="1371600" y="5563885"/>
            <a:ext cx="6400800" cy="1106888"/>
          </a:xfrm>
        </p:spPr>
        <p:txBody>
          <a:bodyPr/>
          <a:lstStyle/>
          <a:p>
            <a:pPr eaLnBrk="1" hangingPunct="1"/>
            <a:r>
              <a:rPr lang="en-US" dirty="0" smtClean="0">
                <a:solidFill>
                  <a:srgbClr val="800000"/>
                </a:solidFill>
                <a:ea typeface="ＭＳ Ｐゴシック" charset="-128"/>
                <a:cs typeface="ＭＳ Ｐゴシック" charset="-128"/>
              </a:rPr>
              <a:t>The </a:t>
            </a:r>
            <a:r>
              <a:rPr lang="en-US" dirty="0">
                <a:solidFill>
                  <a:srgbClr val="800000"/>
                </a:solidFill>
                <a:ea typeface="ＭＳ Ｐゴシック" charset="-128"/>
                <a:cs typeface="ＭＳ Ｐゴシック" charset="-128"/>
              </a:rPr>
              <a:t>Immigrant’s Experience</a:t>
            </a:r>
          </a:p>
        </p:txBody>
      </p:sp>
      <p:sp>
        <p:nvSpPr>
          <p:cNvPr id="13314" name="Title 1"/>
          <p:cNvSpPr>
            <a:spLocks noGrp="1"/>
          </p:cNvSpPr>
          <p:nvPr>
            <p:ph type="ctrTitle"/>
          </p:nvPr>
        </p:nvSpPr>
        <p:spPr>
          <a:xfrm>
            <a:off x="898525" y="323850"/>
            <a:ext cx="7772400" cy="903003"/>
          </a:xfrm>
        </p:spPr>
        <p:txBody>
          <a:bodyPr/>
          <a:lstStyle/>
          <a:p>
            <a:pPr eaLnBrk="1" hangingPunct="1"/>
            <a:r>
              <a:rPr lang="en-US" dirty="0">
                <a:solidFill>
                  <a:srgbClr val="800000"/>
                </a:solidFill>
                <a:ea typeface="ＭＳ Ｐゴシック" charset="-128"/>
                <a:cs typeface="ＭＳ Ｐゴシック" charset="-128"/>
              </a:rPr>
              <a:t>Coming to America</a:t>
            </a:r>
          </a:p>
        </p:txBody>
      </p:sp>
      <p:pic>
        <p:nvPicPr>
          <p:cNvPr id="4" name="Picture 3"/>
          <p:cNvPicPr>
            <a:picLocks noChangeAspect="1"/>
          </p:cNvPicPr>
          <p:nvPr/>
        </p:nvPicPr>
        <p:blipFill>
          <a:blip r:embed="rId2"/>
          <a:stretch>
            <a:fillRect/>
          </a:stretch>
        </p:blipFill>
        <p:spPr>
          <a:xfrm>
            <a:off x="2077141" y="1466369"/>
            <a:ext cx="4939941" cy="396739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z="2800" dirty="0">
                <a:solidFill>
                  <a:srgbClr val="800000"/>
                </a:solidFill>
                <a:ea typeface="ＭＳ Ｐゴシック" charset="-128"/>
                <a:cs typeface="ＭＳ Ｐゴシック" charset="-128"/>
              </a:rPr>
              <a:t>Coming to America</a:t>
            </a:r>
          </a:p>
        </p:txBody>
      </p:sp>
      <p:sp>
        <p:nvSpPr>
          <p:cNvPr id="22531" name="Subtitle 2"/>
          <p:cNvSpPr>
            <a:spLocks noGrp="1"/>
          </p:cNvSpPr>
          <p:nvPr>
            <p:ph idx="1"/>
          </p:nvPr>
        </p:nvSpPr>
        <p:spPr/>
        <p:txBody>
          <a:bodyPr>
            <a:normAutofit/>
          </a:bodyPr>
          <a:lstStyle/>
          <a:p>
            <a:pPr marL="0" indent="0" eaLnBrk="1" hangingPunct="1">
              <a:buFont typeface="Arial" charset="0"/>
              <a:buNone/>
            </a:pPr>
            <a:r>
              <a:rPr lang="en-US" dirty="0" smtClean="0">
                <a:solidFill>
                  <a:srgbClr val="800000"/>
                </a:solidFill>
                <a:ea typeface="ＭＳ Ｐゴシック" charset="-128"/>
                <a:cs typeface="ＭＳ Ｐゴシック" charset="-128"/>
              </a:rPr>
              <a:t>Dutch </a:t>
            </a:r>
            <a:r>
              <a:rPr lang="en-US" dirty="0">
                <a:solidFill>
                  <a:srgbClr val="800000"/>
                </a:solidFill>
                <a:ea typeface="ＭＳ Ｐゴシック" charset="-128"/>
                <a:cs typeface="ＭＳ Ｐゴシック" charset="-128"/>
              </a:rPr>
              <a:t>girl—Katrina </a:t>
            </a:r>
            <a:r>
              <a:rPr lang="en-US" dirty="0" err="1">
                <a:solidFill>
                  <a:srgbClr val="800000"/>
                </a:solidFill>
                <a:ea typeface="ＭＳ Ｐゴシック" charset="-128"/>
                <a:cs typeface="ＭＳ Ｐゴシック" charset="-128"/>
              </a:rPr>
              <a:t>Homberg</a:t>
            </a:r>
            <a:endParaRPr lang="en-US" dirty="0">
              <a:solidFill>
                <a:srgbClr val="800000"/>
              </a:solidFill>
              <a:ea typeface="ＭＳ Ｐゴシック" charset="-128"/>
              <a:cs typeface="ＭＳ Ｐゴシック" charset="-128"/>
            </a:endParaRPr>
          </a:p>
          <a:p>
            <a:pPr marL="0" indent="0" eaLnBrk="1" hangingPunct="1">
              <a:buFont typeface="Arial" charset="0"/>
              <a:buNone/>
            </a:pPr>
            <a:r>
              <a:rPr lang="en-US" dirty="0">
                <a:solidFill>
                  <a:srgbClr val="800000"/>
                </a:solidFill>
                <a:ea typeface="ＭＳ Ｐゴシック" charset="-128"/>
                <a:cs typeface="ＭＳ Ｐゴシック" charset="-128"/>
              </a:rPr>
              <a:t>She has no money and has come to be married. Her fiancée, Jan lives near New York, but she has lost his address. She knows it starts with an “O”. She thinks its Omaha or maybe Oklahoma or maybe Oakland</a:t>
            </a:r>
            <a:r>
              <a:rPr lang="en-US" dirty="0" smtClean="0">
                <a:solidFill>
                  <a:srgbClr val="800000"/>
                </a:solidFill>
                <a:ea typeface="ＭＳ Ｐゴシック" charset="-128"/>
                <a:cs typeface="ＭＳ Ｐゴシック" charset="-128"/>
              </a:rPr>
              <a:t>.		</a:t>
            </a:r>
          </a:p>
          <a:p>
            <a:pPr marL="0" indent="0" eaLnBrk="1" hangingPunct="1">
              <a:buFont typeface="Arial" charset="0"/>
              <a:buNone/>
            </a:pPr>
            <a:r>
              <a:rPr lang="en-US" dirty="0" smtClean="0">
                <a:solidFill>
                  <a:srgbClr val="800000"/>
                </a:solidFill>
                <a:ea typeface="ＭＳ Ｐゴシック" charset="-128"/>
                <a:cs typeface="ＭＳ Ｐゴシック" charset="-128"/>
              </a:rPr>
              <a:t>1</a:t>
            </a:r>
            <a:endParaRPr lang="en-US" dirty="0">
              <a:solidFill>
                <a:srgbClr val="800000"/>
              </a:solidFill>
              <a:ea typeface="ＭＳ Ｐゴシック" charset="-128"/>
              <a:cs typeface="ＭＳ Ｐゴシック" charset="-128"/>
            </a:endParaRPr>
          </a:p>
        </p:txBody>
      </p:sp>
      <p:sp>
        <p:nvSpPr>
          <p:cNvPr id="5" name="Text Placeholder 4"/>
          <p:cNvSpPr>
            <a:spLocks noGrp="1"/>
          </p:cNvSpPr>
          <p:nvPr>
            <p:ph type="body" sz="half" idx="2"/>
          </p:nvPr>
        </p:nvSpPr>
        <p:spPr/>
        <p:txBody>
          <a:bodyPr/>
          <a:lstStyle/>
          <a:p>
            <a:endParaRPr lang="en-US"/>
          </a:p>
        </p:txBody>
      </p:sp>
      <p:sp>
        <p:nvSpPr>
          <p:cNvPr id="22532"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pic>
        <p:nvPicPr>
          <p:cNvPr id="6" name="Picture 5" descr="Photo06-RussianSisters.jpg"/>
          <p:cNvPicPr>
            <a:picLocks noChangeAspect="1"/>
          </p:cNvPicPr>
          <p:nvPr/>
        </p:nvPicPr>
        <p:blipFill>
          <a:blip r:embed="rId2"/>
          <a:stretch>
            <a:fillRect/>
          </a:stretch>
        </p:blipFill>
        <p:spPr>
          <a:xfrm>
            <a:off x="457200" y="1435100"/>
            <a:ext cx="3008313" cy="4420379"/>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2800" dirty="0">
                <a:solidFill>
                  <a:srgbClr val="800000"/>
                </a:solidFill>
                <a:ea typeface="ＭＳ Ｐゴシック" charset="-128"/>
                <a:cs typeface="ＭＳ Ｐゴシック" charset="-128"/>
              </a:rPr>
              <a:t>Coming to America</a:t>
            </a:r>
          </a:p>
        </p:txBody>
      </p:sp>
      <p:sp>
        <p:nvSpPr>
          <p:cNvPr id="23555" name="Subtitle 2"/>
          <p:cNvSpPr>
            <a:spLocks noGrp="1"/>
          </p:cNvSpPr>
          <p:nvPr>
            <p:ph idx="1"/>
          </p:nvPr>
        </p:nvSpPr>
        <p:spPr/>
        <p:txBody>
          <a:bodyPr>
            <a:normAutofit fontScale="92500" lnSpcReduction="20000"/>
          </a:bodyPr>
          <a:lstStyle/>
          <a:p>
            <a:pPr algn="l" eaLnBrk="1" hangingPunct="1">
              <a:buNone/>
            </a:pPr>
            <a:endParaRPr lang="en-US" sz="3000" dirty="0" smtClean="0">
              <a:solidFill>
                <a:schemeClr val="bg1"/>
              </a:solidFill>
              <a:ea typeface="ＭＳ Ｐゴシック" charset="-128"/>
              <a:cs typeface="ＭＳ Ｐゴシック" charset="-128"/>
            </a:endParaRPr>
          </a:p>
          <a:p>
            <a:pPr algn="l" eaLnBrk="1" hangingPunct="1">
              <a:buNone/>
            </a:pPr>
            <a:r>
              <a:rPr lang="en-US" sz="3000" dirty="0">
                <a:solidFill>
                  <a:srgbClr val="800000"/>
                </a:solidFill>
                <a:ea typeface="ＭＳ Ｐゴシック" charset="-128"/>
                <a:cs typeface="ＭＳ Ｐゴシック" charset="-128"/>
              </a:rPr>
              <a:t>	</a:t>
            </a:r>
            <a:r>
              <a:rPr lang="en-US" sz="3000" dirty="0" smtClean="0">
                <a:solidFill>
                  <a:srgbClr val="800000"/>
                </a:solidFill>
                <a:ea typeface="ＭＳ Ｐゴシック" charset="-128"/>
                <a:cs typeface="ＭＳ Ｐゴシック" charset="-128"/>
              </a:rPr>
              <a:t>German </a:t>
            </a:r>
            <a:r>
              <a:rPr lang="en-US" sz="3000" dirty="0">
                <a:solidFill>
                  <a:srgbClr val="800000"/>
                </a:solidFill>
                <a:ea typeface="ＭＳ Ｐゴシック" charset="-128"/>
                <a:cs typeface="ＭＳ Ｐゴシック" charset="-128"/>
              </a:rPr>
              <a:t>Girl—Gretchen </a:t>
            </a:r>
            <a:r>
              <a:rPr lang="en-US" sz="3000" dirty="0" err="1">
                <a:solidFill>
                  <a:srgbClr val="800000"/>
                </a:solidFill>
                <a:ea typeface="ＭＳ Ｐゴシック" charset="-128"/>
                <a:cs typeface="ＭＳ Ｐゴシック" charset="-128"/>
              </a:rPr>
              <a:t>Stiglitz</a:t>
            </a:r>
            <a:endParaRPr lang="en-US" sz="3000" dirty="0" smtClean="0">
              <a:solidFill>
                <a:srgbClr val="800000"/>
              </a:solidFill>
              <a:ea typeface="ＭＳ Ｐゴシック" charset="-128"/>
              <a:cs typeface="ＭＳ Ｐゴシック" charset="-128"/>
            </a:endParaRPr>
          </a:p>
          <a:p>
            <a:pPr algn="l" eaLnBrk="1" hangingPunct="1">
              <a:buNone/>
            </a:pPr>
            <a:r>
              <a:rPr lang="en-US" sz="3000" dirty="0" smtClean="0">
                <a:solidFill>
                  <a:srgbClr val="800000"/>
                </a:solidFill>
                <a:ea typeface="ＭＳ Ｐゴシック" charset="-128"/>
                <a:cs typeface="ＭＳ Ｐゴシック" charset="-128"/>
              </a:rPr>
              <a:t>	She </a:t>
            </a:r>
            <a:r>
              <a:rPr lang="en-US" sz="3000" dirty="0">
                <a:solidFill>
                  <a:srgbClr val="800000"/>
                </a:solidFill>
                <a:ea typeface="ＭＳ Ｐゴシック" charset="-128"/>
                <a:cs typeface="ＭＳ Ｐゴシック" charset="-128"/>
              </a:rPr>
              <a:t>answers all but the money question satisfactorily.  She has only five dollars but has come over to be married.</a:t>
            </a:r>
            <a:r>
              <a:rPr lang="en-US" sz="3000" dirty="0" smtClean="0">
                <a:solidFill>
                  <a:srgbClr val="800000"/>
                </a:solidFill>
                <a:ea typeface="ＭＳ Ｐゴシック" charset="-128"/>
                <a:cs typeface="ＭＳ Ｐゴシック" charset="-128"/>
              </a:rPr>
              <a:t> The  young man she expects to meet her has not arrived yet.  </a:t>
            </a:r>
            <a:endParaRPr lang="en-US" sz="3000" dirty="0">
              <a:solidFill>
                <a:srgbClr val="800000"/>
              </a:solidFill>
              <a:ea typeface="ＭＳ Ｐゴシック" charset="-128"/>
              <a:cs typeface="ＭＳ Ｐゴシック" charset="-128"/>
            </a:endParaRPr>
          </a:p>
        </p:txBody>
      </p:sp>
      <p:sp>
        <p:nvSpPr>
          <p:cNvPr id="5" name="Text Placeholder 4"/>
          <p:cNvSpPr>
            <a:spLocks noGrp="1"/>
          </p:cNvSpPr>
          <p:nvPr>
            <p:ph type="body" sz="half" idx="2"/>
          </p:nvPr>
        </p:nvSpPr>
        <p:spPr/>
        <p:txBody>
          <a:bodyPr/>
          <a:lstStyle/>
          <a:p>
            <a:endParaRPr lang="en-US"/>
          </a:p>
        </p:txBody>
      </p:sp>
      <p:sp>
        <p:nvSpPr>
          <p:cNvPr id="23556"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pic>
        <p:nvPicPr>
          <p:cNvPr id="6" name="Picture 5" descr="m197701770094.jpg"/>
          <p:cNvPicPr>
            <a:picLocks noChangeAspect="1"/>
          </p:cNvPicPr>
          <p:nvPr/>
        </p:nvPicPr>
        <p:blipFill>
          <a:blip r:embed="rId2"/>
          <a:stretch>
            <a:fillRect/>
          </a:stretch>
        </p:blipFill>
        <p:spPr>
          <a:xfrm>
            <a:off x="457200" y="1780561"/>
            <a:ext cx="3049969" cy="434560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z="2800" dirty="0">
                <a:solidFill>
                  <a:srgbClr val="800000"/>
                </a:solidFill>
                <a:ea typeface="ＭＳ Ｐゴシック" charset="-128"/>
                <a:cs typeface="ＭＳ Ｐゴシック" charset="-128"/>
              </a:rPr>
              <a:t>Coming to America</a:t>
            </a:r>
          </a:p>
        </p:txBody>
      </p:sp>
      <p:sp>
        <p:nvSpPr>
          <p:cNvPr id="24579" name="Subtitle 2"/>
          <p:cNvSpPr>
            <a:spLocks noGrp="1"/>
          </p:cNvSpPr>
          <p:nvPr>
            <p:ph idx="1"/>
          </p:nvPr>
        </p:nvSpPr>
        <p:spPr/>
        <p:txBody>
          <a:bodyPr>
            <a:normAutofit/>
          </a:bodyPr>
          <a:lstStyle/>
          <a:p>
            <a:pPr algn="l" eaLnBrk="1" hangingPunct="1">
              <a:buNone/>
            </a:pPr>
            <a:endParaRPr lang="en-US" dirty="0" smtClean="0">
              <a:solidFill>
                <a:schemeClr val="bg1"/>
              </a:solidFill>
              <a:ea typeface="ＭＳ Ｐゴシック" charset="-128"/>
              <a:cs typeface="ＭＳ Ｐゴシック" charset="-128"/>
            </a:endParaRPr>
          </a:p>
          <a:p>
            <a:pPr algn="l" eaLnBrk="1" hangingPunct="1">
              <a:buNone/>
            </a:pPr>
            <a:r>
              <a:rPr lang="en-US" dirty="0">
                <a:solidFill>
                  <a:srgbClr val="800000"/>
                </a:solidFill>
                <a:ea typeface="ＭＳ Ｐゴシック" charset="-128"/>
                <a:cs typeface="ＭＳ Ｐゴシック" charset="-128"/>
              </a:rPr>
              <a:t>	</a:t>
            </a:r>
            <a:r>
              <a:rPr lang="en-US" dirty="0" smtClean="0">
                <a:solidFill>
                  <a:srgbClr val="800000"/>
                </a:solidFill>
                <a:ea typeface="ＭＳ Ｐゴシック" charset="-128"/>
                <a:cs typeface="ＭＳ Ｐゴシック" charset="-128"/>
              </a:rPr>
              <a:t>A </a:t>
            </a:r>
            <a:r>
              <a:rPr lang="en-US" dirty="0">
                <a:solidFill>
                  <a:srgbClr val="800000"/>
                </a:solidFill>
                <a:ea typeface="ＭＳ Ｐゴシック" charset="-128"/>
                <a:cs typeface="ＭＳ Ｐゴシック" charset="-128"/>
              </a:rPr>
              <a:t>Russian Jew—Isaac Jacobson</a:t>
            </a:r>
            <a:r>
              <a:rPr lang="en-US" dirty="0" smtClean="0">
                <a:solidFill>
                  <a:srgbClr val="800000"/>
                </a:solidFill>
                <a:ea typeface="ＭＳ Ｐゴシック" charset="-128"/>
                <a:cs typeface="ＭＳ Ｐゴシック" charset="-128"/>
              </a:rPr>
              <a:t> </a:t>
            </a:r>
          </a:p>
          <a:p>
            <a:pPr algn="l" eaLnBrk="1" hangingPunct="1">
              <a:buNone/>
            </a:pPr>
            <a:r>
              <a:rPr lang="en-US" dirty="0" smtClean="0">
                <a:solidFill>
                  <a:srgbClr val="800000"/>
                </a:solidFill>
                <a:ea typeface="ＭＳ Ｐゴシック" charset="-128"/>
                <a:cs typeface="ＭＳ Ｐゴシック" charset="-128"/>
              </a:rPr>
              <a:t>	He </a:t>
            </a:r>
            <a:r>
              <a:rPr lang="en-US" dirty="0">
                <a:solidFill>
                  <a:srgbClr val="800000"/>
                </a:solidFill>
                <a:ea typeface="ＭＳ Ｐゴシック" charset="-128"/>
                <a:cs typeface="ＭＳ Ｐゴシック" charset="-128"/>
              </a:rPr>
              <a:t>expects to stay in New York.  His son paid for his ticket.  He insists that he can earn his own living, but he looks</a:t>
            </a:r>
            <a:r>
              <a:rPr lang="en-US" dirty="0" smtClean="0">
                <a:solidFill>
                  <a:srgbClr val="800000"/>
                </a:solidFill>
                <a:ea typeface="ＭＳ Ｐゴシック" charset="-128"/>
                <a:cs typeface="ＭＳ Ｐゴシック" charset="-128"/>
              </a:rPr>
              <a:t> very </a:t>
            </a:r>
            <a:r>
              <a:rPr lang="en-US" dirty="0">
                <a:solidFill>
                  <a:srgbClr val="800000"/>
                </a:solidFill>
                <a:ea typeface="ＭＳ Ｐゴシック" charset="-128"/>
                <a:cs typeface="ＭＳ Ｐゴシック" charset="-128"/>
              </a:rPr>
              <a:t>old and </a:t>
            </a:r>
            <a:r>
              <a:rPr lang="en-US" dirty="0" smtClean="0">
                <a:solidFill>
                  <a:srgbClr val="800000"/>
                </a:solidFill>
                <a:ea typeface="ＭＳ Ｐゴシック" charset="-128"/>
                <a:cs typeface="ＭＳ Ｐゴシック" charset="-128"/>
              </a:rPr>
              <a:t>feeble.</a:t>
            </a:r>
          </a:p>
          <a:p>
            <a:pPr algn="l" eaLnBrk="1" hangingPunct="1"/>
            <a:endParaRPr lang="en-US" dirty="0" smtClean="0">
              <a:solidFill>
                <a:srgbClr val="800000"/>
              </a:solidFill>
              <a:ea typeface="ＭＳ Ｐゴシック" charset="-128"/>
              <a:cs typeface="ＭＳ Ｐゴシック" charset="-128"/>
            </a:endParaRPr>
          </a:p>
          <a:p>
            <a:pPr algn="l" eaLnBrk="1" hangingPunct="1">
              <a:buNone/>
            </a:pPr>
            <a:r>
              <a:rPr lang="en-US" dirty="0" smtClean="0">
                <a:solidFill>
                  <a:srgbClr val="800000"/>
                </a:solidFill>
                <a:ea typeface="ＭＳ Ｐゴシック" charset="-128"/>
                <a:cs typeface="ＭＳ Ｐゴシック" charset="-128"/>
              </a:rPr>
              <a:t>	                                </a:t>
            </a:r>
            <a:r>
              <a:rPr lang="en-US" dirty="0">
                <a:solidFill>
                  <a:srgbClr val="800000"/>
                </a:solidFill>
                <a:ea typeface="ＭＳ Ｐゴシック" charset="-128"/>
                <a:cs typeface="ＭＳ Ｐゴシック" charset="-128"/>
              </a:rPr>
              <a:t>3</a:t>
            </a:r>
          </a:p>
        </p:txBody>
      </p:sp>
      <p:sp>
        <p:nvSpPr>
          <p:cNvPr id="5" name="Text Placeholder 4"/>
          <p:cNvSpPr>
            <a:spLocks noGrp="1"/>
          </p:cNvSpPr>
          <p:nvPr>
            <p:ph type="body" sz="half" idx="2"/>
          </p:nvPr>
        </p:nvSpPr>
        <p:spPr/>
        <p:txBody>
          <a:bodyPr/>
          <a:lstStyle/>
          <a:p>
            <a:endParaRPr lang="en-US"/>
          </a:p>
        </p:txBody>
      </p:sp>
      <p:sp>
        <p:nvSpPr>
          <p:cNvPr id="24580"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pic>
        <p:nvPicPr>
          <p:cNvPr id="6" name="Picture 5" descr="dg-ellis-island-23crmt2.jpg"/>
          <p:cNvPicPr>
            <a:picLocks noChangeAspect="1"/>
          </p:cNvPicPr>
          <p:nvPr/>
        </p:nvPicPr>
        <p:blipFill>
          <a:blip r:embed="rId2"/>
          <a:stretch>
            <a:fillRect/>
          </a:stretch>
        </p:blipFill>
        <p:spPr>
          <a:xfrm>
            <a:off x="457199" y="1435100"/>
            <a:ext cx="3008313" cy="4081277"/>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ubtitle 2"/>
          <p:cNvSpPr>
            <a:spLocks noGrp="1"/>
          </p:cNvSpPr>
          <p:nvPr>
            <p:ph type="subTitle" idx="1"/>
          </p:nvPr>
        </p:nvSpPr>
        <p:spPr>
          <a:xfrm>
            <a:off x="1371600" y="1612900"/>
            <a:ext cx="6400800" cy="4895850"/>
          </a:xfrm>
        </p:spPr>
        <p:txBody>
          <a:bodyPr/>
          <a:lstStyle/>
          <a:p>
            <a:pPr algn="l" eaLnBrk="1" hangingPunct="1"/>
            <a:endParaRPr lang="en-US" dirty="0" smtClean="0">
              <a:solidFill>
                <a:schemeClr val="bg1"/>
              </a:solidFill>
              <a:ea typeface="ＭＳ Ｐゴシック" charset="-128"/>
              <a:cs typeface="ＭＳ Ｐゴシック" charset="-128"/>
            </a:endParaRPr>
          </a:p>
          <a:p>
            <a:pPr algn="l" eaLnBrk="1" hangingPunct="1"/>
            <a:r>
              <a:rPr lang="en-US" dirty="0">
                <a:solidFill>
                  <a:schemeClr val="bg1"/>
                </a:solidFill>
                <a:ea typeface="ＭＳ Ｐゴシック" charset="-128"/>
                <a:cs typeface="ＭＳ Ｐゴシック" charset="-128"/>
              </a:rPr>
              <a:t>	</a:t>
            </a:r>
            <a:r>
              <a:rPr lang="en-US" dirty="0">
                <a:solidFill>
                  <a:srgbClr val="800000"/>
                </a:solidFill>
                <a:ea typeface="ＭＳ Ｐゴシック" charset="-128"/>
                <a:cs typeface="ＭＳ Ｐゴシック" charset="-128"/>
              </a:rPr>
              <a:t>He is told he looks weak and is asked if he is ill. </a:t>
            </a:r>
          </a:p>
          <a:p>
            <a:pPr algn="l" eaLnBrk="1" hangingPunct="1"/>
            <a:r>
              <a:rPr lang="en-US" dirty="0">
                <a:solidFill>
                  <a:srgbClr val="800000"/>
                </a:solidFill>
                <a:ea typeface="ＭＳ Ｐゴシック" charset="-128"/>
                <a:cs typeface="ＭＳ Ｐゴシック" charset="-128"/>
              </a:rPr>
              <a:t>	He replies that when he has eaten he will be strong </a:t>
            </a:r>
            <a:r>
              <a:rPr lang="en-US" dirty="0" smtClean="0">
                <a:solidFill>
                  <a:srgbClr val="800000"/>
                </a:solidFill>
                <a:ea typeface="ＭＳ Ｐゴシック" charset="-128"/>
                <a:cs typeface="ＭＳ Ｐゴシック" charset="-128"/>
              </a:rPr>
              <a:t>again. </a:t>
            </a:r>
            <a:endParaRPr lang="en-US" dirty="0">
              <a:solidFill>
                <a:srgbClr val="800000"/>
              </a:solidFill>
              <a:ea typeface="ＭＳ Ｐゴシック" charset="-128"/>
              <a:cs typeface="ＭＳ Ｐゴシック" charset="-128"/>
            </a:endParaRPr>
          </a:p>
          <a:p>
            <a:pPr algn="l" eaLnBrk="1" hangingPunct="1"/>
            <a:r>
              <a:rPr lang="en-US" dirty="0">
                <a:solidFill>
                  <a:srgbClr val="800000"/>
                </a:solidFill>
                <a:ea typeface="ＭＳ Ｐゴシック" charset="-128"/>
                <a:cs typeface="ＭＳ Ｐゴシック" charset="-128"/>
              </a:rPr>
              <a:t>	Are you hungry? He is asked.  </a:t>
            </a:r>
          </a:p>
          <a:p>
            <a:pPr algn="l" eaLnBrk="1" hangingPunct="1"/>
            <a:r>
              <a:rPr lang="en-US" dirty="0">
                <a:solidFill>
                  <a:srgbClr val="800000"/>
                </a:solidFill>
                <a:ea typeface="ＭＳ Ｐゴシック" charset="-128"/>
                <a:cs typeface="ＭＳ Ｐゴシック" charset="-128"/>
              </a:rPr>
              <a:t>	I have not eaten in eight days. </a:t>
            </a:r>
            <a:r>
              <a:rPr lang="en-US" dirty="0" smtClean="0">
                <a:solidFill>
                  <a:srgbClr val="800000"/>
                </a:solidFill>
                <a:ea typeface="ＭＳ Ｐゴシック" charset="-128"/>
                <a:cs typeface="ＭＳ Ｐゴシック" charset="-128"/>
              </a:rPr>
              <a:t> </a:t>
            </a:r>
          </a:p>
          <a:p>
            <a:pPr algn="l" eaLnBrk="1" hangingPunct="1"/>
            <a:r>
              <a:rPr lang="en-US" dirty="0" smtClean="0">
                <a:solidFill>
                  <a:srgbClr val="800000"/>
                </a:solidFill>
                <a:ea typeface="ＭＳ Ｐゴシック" charset="-128"/>
                <a:cs typeface="ＭＳ Ｐゴシック" charset="-128"/>
              </a:rPr>
              <a:t>												2</a:t>
            </a:r>
          </a:p>
        </p:txBody>
      </p:sp>
      <p:sp>
        <p:nvSpPr>
          <p:cNvPr id="25602"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25604"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ubtitle 2"/>
          <p:cNvSpPr>
            <a:spLocks noGrp="1"/>
          </p:cNvSpPr>
          <p:nvPr>
            <p:ph type="subTitle" idx="1"/>
          </p:nvPr>
        </p:nvSpPr>
        <p:spPr>
          <a:xfrm>
            <a:off x="1371599" y="1612900"/>
            <a:ext cx="6817481" cy="4895850"/>
          </a:xfrm>
        </p:spPr>
        <p:txBody>
          <a:bodyPr/>
          <a:lstStyle/>
          <a:p>
            <a:pPr algn="l" eaLnBrk="1" hangingPunct="1"/>
            <a:endParaRPr lang="en-US" dirty="0" smtClean="0">
              <a:solidFill>
                <a:schemeClr val="bg1"/>
              </a:solidFill>
              <a:ea typeface="ＭＳ Ｐゴシック" charset="-128"/>
              <a:cs typeface="ＭＳ Ｐゴシック" charset="-128"/>
            </a:endParaRPr>
          </a:p>
          <a:p>
            <a:pPr algn="l" eaLnBrk="1" hangingPunct="1"/>
            <a:r>
              <a:rPr lang="en-US" dirty="0">
                <a:solidFill>
                  <a:schemeClr val="bg1"/>
                </a:solidFill>
                <a:ea typeface="ＭＳ Ｐゴシック" charset="-128"/>
                <a:cs typeface="ＭＳ Ｐゴシック" charset="-128"/>
              </a:rPr>
              <a:t>	</a:t>
            </a:r>
            <a:r>
              <a:rPr lang="en-US" dirty="0">
                <a:solidFill>
                  <a:srgbClr val="800000"/>
                </a:solidFill>
                <a:ea typeface="ＭＳ Ｐゴシック" charset="-128"/>
                <a:cs typeface="ＭＳ Ｐゴシック" charset="-128"/>
              </a:rPr>
              <a:t>Down in the bottom of the ship they gave us food that was unclean and my religion will not let me eat it. </a:t>
            </a:r>
          </a:p>
          <a:p>
            <a:pPr algn="l" eaLnBrk="1" hangingPunct="1"/>
            <a:r>
              <a:rPr lang="en-US" dirty="0" smtClean="0">
                <a:solidFill>
                  <a:srgbClr val="800000"/>
                </a:solidFill>
                <a:ea typeface="ＭＳ Ｐゴシック" charset="-128"/>
                <a:cs typeface="ＭＳ Ｐゴシック" charset="-128"/>
              </a:rPr>
              <a:t>	“When </a:t>
            </a:r>
            <a:r>
              <a:rPr lang="en-US" dirty="0">
                <a:solidFill>
                  <a:srgbClr val="800000"/>
                </a:solidFill>
                <a:ea typeface="ＭＳ Ｐゴシック" charset="-128"/>
                <a:cs typeface="ＭＳ Ｐゴシック" charset="-128"/>
              </a:rPr>
              <a:t>I have eaten I shall be </a:t>
            </a:r>
            <a:r>
              <a:rPr lang="en-US" dirty="0" smtClean="0">
                <a:solidFill>
                  <a:srgbClr val="800000"/>
                </a:solidFill>
                <a:ea typeface="ＭＳ Ｐゴシック" charset="-128"/>
                <a:cs typeface="ＭＳ Ｐゴシック" charset="-128"/>
              </a:rPr>
              <a:t>strong,” he insists. 		</a:t>
            </a:r>
          </a:p>
          <a:p>
            <a:pPr algn="l" eaLnBrk="1" hangingPunct="1"/>
            <a:endParaRPr lang="en-US" dirty="0" smtClean="0">
              <a:solidFill>
                <a:srgbClr val="800000"/>
              </a:solidFill>
              <a:ea typeface="ＭＳ Ｐゴシック" charset="-128"/>
              <a:cs typeface="ＭＳ Ｐゴシック" charset="-128"/>
            </a:endParaRPr>
          </a:p>
          <a:p>
            <a:pPr algn="l" eaLnBrk="1" hangingPunct="1"/>
            <a:r>
              <a:rPr lang="en-US" dirty="0" smtClean="0">
                <a:solidFill>
                  <a:srgbClr val="800000"/>
                </a:solidFill>
                <a:ea typeface="ＭＳ Ｐゴシック" charset="-128"/>
                <a:cs typeface="ＭＳ Ｐゴシック" charset="-128"/>
              </a:rPr>
              <a:t>													1</a:t>
            </a:r>
          </a:p>
          <a:p>
            <a:pPr algn="l" eaLnBrk="1" hangingPunct="1"/>
            <a:r>
              <a:rPr lang="en-US" dirty="0">
                <a:solidFill>
                  <a:schemeClr val="bg1"/>
                </a:solidFill>
                <a:ea typeface="ＭＳ Ｐゴシック" charset="-128"/>
                <a:cs typeface="ＭＳ Ｐゴシック" charset="-128"/>
              </a:rPr>
              <a:t>	</a:t>
            </a:r>
          </a:p>
        </p:txBody>
      </p:sp>
      <p:sp>
        <p:nvSpPr>
          <p:cNvPr id="26626"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26628"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z="2800" dirty="0">
                <a:solidFill>
                  <a:srgbClr val="800000"/>
                </a:solidFill>
                <a:ea typeface="ＭＳ Ｐゴシック" charset="-128"/>
                <a:cs typeface="ＭＳ Ｐゴシック" charset="-128"/>
              </a:rPr>
              <a:t>Coming to America</a:t>
            </a:r>
          </a:p>
        </p:txBody>
      </p:sp>
      <p:sp>
        <p:nvSpPr>
          <p:cNvPr id="27651" name="Subtitle 2"/>
          <p:cNvSpPr>
            <a:spLocks noGrp="1"/>
          </p:cNvSpPr>
          <p:nvPr>
            <p:ph idx="1"/>
          </p:nvPr>
        </p:nvSpPr>
        <p:spPr>
          <a:xfrm>
            <a:off x="3575050" y="273050"/>
            <a:ext cx="5111750" cy="6584950"/>
          </a:xfrm>
        </p:spPr>
        <p:txBody>
          <a:bodyPr>
            <a:normAutofit/>
          </a:bodyPr>
          <a:lstStyle/>
          <a:p>
            <a:pPr algn="l" eaLnBrk="1" hangingPunct="1">
              <a:buNone/>
            </a:pPr>
            <a:endParaRPr lang="en-US" dirty="0" smtClean="0">
              <a:solidFill>
                <a:schemeClr val="bg1"/>
              </a:solidFill>
              <a:ea typeface="ＭＳ Ｐゴシック" charset="-128"/>
              <a:cs typeface="ＭＳ Ｐゴシック" charset="-128"/>
            </a:endParaRPr>
          </a:p>
          <a:p>
            <a:pPr algn="l" eaLnBrk="1" hangingPunct="1">
              <a:buNone/>
            </a:pPr>
            <a:r>
              <a:rPr lang="en-US" dirty="0">
                <a:solidFill>
                  <a:schemeClr val="bg1"/>
                </a:solidFill>
                <a:ea typeface="ＭＳ Ｐゴシック" charset="-128"/>
                <a:cs typeface="ＭＳ Ｐゴシック" charset="-128"/>
              </a:rPr>
              <a:t>	</a:t>
            </a:r>
            <a:r>
              <a:rPr lang="en-US" dirty="0" smtClean="0">
                <a:solidFill>
                  <a:srgbClr val="800000"/>
                </a:solidFill>
                <a:ea typeface="ＭＳ Ｐゴシック" charset="-128"/>
                <a:cs typeface="ＭＳ Ｐゴシック" charset="-128"/>
              </a:rPr>
              <a:t>Italian </a:t>
            </a:r>
            <a:r>
              <a:rPr lang="en-US" dirty="0">
                <a:solidFill>
                  <a:srgbClr val="800000"/>
                </a:solidFill>
                <a:ea typeface="ＭＳ Ｐゴシック" charset="-128"/>
                <a:cs typeface="ＭＳ Ｐゴシック" charset="-128"/>
              </a:rPr>
              <a:t>Family—Carmelita </a:t>
            </a:r>
            <a:r>
              <a:rPr lang="en-US" dirty="0" err="1">
                <a:solidFill>
                  <a:srgbClr val="800000"/>
                </a:solidFill>
                <a:ea typeface="ＭＳ Ｐゴシック" charset="-128"/>
                <a:cs typeface="ＭＳ Ｐゴシック" charset="-128"/>
              </a:rPr>
              <a:t>Orrificio</a:t>
            </a:r>
            <a:r>
              <a:rPr lang="en-US" dirty="0">
                <a:solidFill>
                  <a:srgbClr val="800000"/>
                </a:solidFill>
                <a:ea typeface="ＭＳ Ｐゴシック" charset="-128"/>
                <a:cs typeface="ＭＳ Ｐゴシック" charset="-128"/>
              </a:rPr>
              <a:t> and eight children.</a:t>
            </a:r>
            <a:endParaRPr lang="en-US" dirty="0" smtClean="0">
              <a:solidFill>
                <a:srgbClr val="800000"/>
              </a:solidFill>
              <a:ea typeface="ＭＳ Ｐゴシック" charset="-128"/>
              <a:cs typeface="ＭＳ Ｐゴシック" charset="-128"/>
            </a:endParaRPr>
          </a:p>
          <a:p>
            <a:pPr algn="l" eaLnBrk="1" hangingPunct="1">
              <a:buNone/>
            </a:pPr>
            <a:r>
              <a:rPr lang="en-US" dirty="0" smtClean="0">
                <a:solidFill>
                  <a:srgbClr val="800000"/>
                </a:solidFill>
                <a:ea typeface="ＭＳ Ｐゴシック" charset="-128"/>
                <a:cs typeface="ＭＳ Ｐゴシック" charset="-128"/>
              </a:rPr>
              <a:t>	They </a:t>
            </a:r>
            <a:r>
              <a:rPr lang="en-US" dirty="0">
                <a:solidFill>
                  <a:srgbClr val="800000"/>
                </a:solidFill>
                <a:ea typeface="ＭＳ Ｐゴシック" charset="-128"/>
                <a:cs typeface="ＭＳ Ｐゴシック" charset="-128"/>
              </a:rPr>
              <a:t>come from southern Italy. </a:t>
            </a:r>
            <a:r>
              <a:rPr lang="en-US" dirty="0" smtClean="0">
                <a:solidFill>
                  <a:srgbClr val="800000"/>
                </a:solidFill>
                <a:ea typeface="ＭＳ Ｐゴシック" charset="-128"/>
                <a:cs typeface="ＭＳ Ｐゴシック" charset="-128"/>
              </a:rPr>
              <a:t>Their 67 year old </a:t>
            </a:r>
            <a:r>
              <a:rPr lang="en-US" dirty="0">
                <a:solidFill>
                  <a:srgbClr val="800000"/>
                </a:solidFill>
                <a:ea typeface="ＭＳ Ｐゴシック" charset="-128"/>
                <a:cs typeface="ＭＳ Ｐゴシック" charset="-128"/>
              </a:rPr>
              <a:t>grandmother is with them.  Each child is carrying a box or bundle.  They are expecting their father to meet them.</a:t>
            </a:r>
            <a:r>
              <a:rPr lang="en-US" dirty="0" smtClean="0">
                <a:solidFill>
                  <a:srgbClr val="800000"/>
                </a:solidFill>
                <a:ea typeface="ＭＳ Ｐゴシック" charset="-128"/>
                <a:cs typeface="ＭＳ Ｐゴシック" charset="-128"/>
              </a:rPr>
              <a:t> She can produce only ten cents in cash.                                      4</a:t>
            </a:r>
            <a:endParaRPr lang="en-US" dirty="0">
              <a:solidFill>
                <a:srgbClr val="800000"/>
              </a:solidFill>
              <a:ea typeface="ＭＳ Ｐゴシック" charset="-128"/>
              <a:cs typeface="ＭＳ Ｐゴシック" charset="-128"/>
            </a:endParaRPr>
          </a:p>
        </p:txBody>
      </p:sp>
      <p:sp>
        <p:nvSpPr>
          <p:cNvPr id="5" name="Text Placeholder 4"/>
          <p:cNvSpPr>
            <a:spLocks noGrp="1"/>
          </p:cNvSpPr>
          <p:nvPr>
            <p:ph type="body" sz="half" idx="2"/>
          </p:nvPr>
        </p:nvSpPr>
        <p:spPr/>
        <p:txBody>
          <a:bodyPr/>
          <a:lstStyle/>
          <a:p>
            <a:endParaRPr lang="en-US"/>
          </a:p>
        </p:txBody>
      </p:sp>
      <p:sp>
        <p:nvSpPr>
          <p:cNvPr id="27652"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pic>
        <p:nvPicPr>
          <p:cNvPr id="6" name="Picture 5" descr="italianfamilylookingforlostbaggageellisisland1905gehsmall.jpg"/>
          <p:cNvPicPr>
            <a:picLocks noChangeAspect="1"/>
          </p:cNvPicPr>
          <p:nvPr/>
        </p:nvPicPr>
        <p:blipFill>
          <a:blip r:embed="rId2"/>
          <a:stretch>
            <a:fillRect/>
          </a:stretch>
        </p:blipFill>
        <p:spPr>
          <a:xfrm>
            <a:off x="457200" y="1435100"/>
            <a:ext cx="3008313" cy="440752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ubtitle 2"/>
          <p:cNvSpPr>
            <a:spLocks noGrp="1"/>
          </p:cNvSpPr>
          <p:nvPr>
            <p:ph type="subTitle" idx="1"/>
          </p:nvPr>
        </p:nvSpPr>
        <p:spPr>
          <a:xfrm>
            <a:off x="1371600" y="1612900"/>
            <a:ext cx="6400800" cy="4895850"/>
          </a:xfrm>
        </p:spPr>
        <p:txBody>
          <a:bodyPr/>
          <a:lstStyle/>
          <a:p>
            <a:pPr algn="l" eaLnBrk="1" hangingPunct="1"/>
            <a:endParaRPr lang="en-US" dirty="0" smtClean="0">
              <a:solidFill>
                <a:schemeClr val="bg1"/>
              </a:solidFill>
              <a:ea typeface="ＭＳ Ｐゴシック" charset="-128"/>
              <a:cs typeface="ＭＳ Ｐゴシック" charset="-128"/>
            </a:endParaRPr>
          </a:p>
          <a:p>
            <a:pPr algn="l" eaLnBrk="1" hangingPunct="1"/>
            <a:r>
              <a:rPr lang="en-US" dirty="0">
                <a:solidFill>
                  <a:schemeClr val="bg1"/>
                </a:solidFill>
                <a:ea typeface="ＭＳ Ｐゴシック" charset="-128"/>
                <a:cs typeface="ＭＳ Ｐゴシック" charset="-128"/>
              </a:rPr>
              <a:t>	</a:t>
            </a:r>
            <a:r>
              <a:rPr lang="en-US" dirty="0">
                <a:solidFill>
                  <a:srgbClr val="800000"/>
                </a:solidFill>
                <a:ea typeface="ＭＳ Ｐゴシック" charset="-128"/>
                <a:cs typeface="ＭＳ Ｐゴシック" charset="-128"/>
              </a:rPr>
              <a:t>Italian Family—Carmelita </a:t>
            </a:r>
            <a:r>
              <a:rPr lang="en-US" dirty="0" err="1">
                <a:solidFill>
                  <a:srgbClr val="800000"/>
                </a:solidFill>
                <a:ea typeface="ＭＳ Ｐゴシック" charset="-128"/>
                <a:cs typeface="ＭＳ Ｐゴシック" charset="-128"/>
              </a:rPr>
              <a:t>Orrificio</a:t>
            </a:r>
            <a:r>
              <a:rPr lang="en-US" dirty="0">
                <a:solidFill>
                  <a:srgbClr val="800000"/>
                </a:solidFill>
                <a:ea typeface="ＭＳ Ｐゴシック" charset="-128"/>
                <a:cs typeface="ＭＳ Ｐゴシック" charset="-128"/>
              </a:rPr>
              <a:t> and eight children.</a:t>
            </a:r>
          </a:p>
          <a:p>
            <a:pPr algn="l" eaLnBrk="1" hangingPunct="1"/>
            <a:r>
              <a:rPr lang="en-US" dirty="0">
                <a:solidFill>
                  <a:srgbClr val="800000"/>
                </a:solidFill>
                <a:ea typeface="ＭＳ Ｐゴシック" charset="-128"/>
                <a:cs typeface="ＭＳ Ｐゴシック" charset="-128"/>
              </a:rPr>
              <a:t>One child seems to have eye trouble and another has a limp. It is a long wait. If father does not come we must all go back to Italy</a:t>
            </a:r>
            <a:r>
              <a:rPr lang="en-US" dirty="0" smtClean="0">
                <a:solidFill>
                  <a:srgbClr val="800000"/>
                </a:solidFill>
                <a:ea typeface="ＭＳ Ｐゴシック" charset="-128"/>
                <a:cs typeface="ＭＳ Ｐゴシック" charset="-128"/>
              </a:rPr>
              <a:t>.				</a:t>
            </a:r>
          </a:p>
          <a:p>
            <a:pPr algn="l" eaLnBrk="1" hangingPunct="1"/>
            <a:r>
              <a:rPr lang="en-US" dirty="0" smtClean="0">
                <a:solidFill>
                  <a:srgbClr val="800000"/>
                </a:solidFill>
                <a:ea typeface="ＭＳ Ｐゴシック" charset="-128"/>
                <a:cs typeface="ＭＳ Ｐゴシック" charset="-128"/>
              </a:rPr>
              <a:t>													3</a:t>
            </a:r>
            <a:endParaRPr lang="en-US" dirty="0">
              <a:solidFill>
                <a:srgbClr val="800000"/>
              </a:solidFill>
              <a:ea typeface="ＭＳ Ｐゴシック" charset="-128"/>
              <a:cs typeface="ＭＳ Ｐゴシック" charset="-128"/>
            </a:endParaRPr>
          </a:p>
        </p:txBody>
      </p:sp>
      <p:sp>
        <p:nvSpPr>
          <p:cNvPr id="28674"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28676"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ubtitle 2"/>
          <p:cNvSpPr>
            <a:spLocks noGrp="1"/>
          </p:cNvSpPr>
          <p:nvPr>
            <p:ph type="subTitle" idx="1"/>
          </p:nvPr>
        </p:nvSpPr>
        <p:spPr>
          <a:xfrm>
            <a:off x="1371600" y="1612900"/>
            <a:ext cx="6400800" cy="4895850"/>
          </a:xfrm>
        </p:spPr>
        <p:txBody>
          <a:bodyPr/>
          <a:lstStyle/>
          <a:p>
            <a:pPr algn="l" eaLnBrk="1" hangingPunct="1"/>
            <a:r>
              <a:rPr lang="en-US" dirty="0" smtClean="0">
                <a:solidFill>
                  <a:srgbClr val="800000"/>
                </a:solidFill>
                <a:ea typeface="ＭＳ Ｐゴシック" charset="-128"/>
                <a:cs typeface="ＭＳ Ｐゴシック" charset="-128"/>
              </a:rPr>
              <a:t>Every </a:t>
            </a:r>
            <a:r>
              <a:rPr lang="en-US" dirty="0">
                <a:solidFill>
                  <a:srgbClr val="800000"/>
                </a:solidFill>
                <a:ea typeface="ＭＳ Ｐゴシック" charset="-128"/>
                <a:cs typeface="ＭＳ Ｐゴシック" charset="-128"/>
              </a:rPr>
              <a:t>week mother get a letter telling how much father saved. Father can’t write himself but knows a boy who can. At last a letter come with money to buy tickets for all of us.</a:t>
            </a:r>
          </a:p>
          <a:p>
            <a:pPr algn="l" eaLnBrk="1" hangingPunct="1"/>
            <a:r>
              <a:rPr lang="en-US" dirty="0">
                <a:solidFill>
                  <a:srgbClr val="800000"/>
                </a:solidFill>
                <a:ea typeface="ＭＳ Ｐゴシック" charset="-128"/>
                <a:cs typeface="ＭＳ Ｐゴシック" charset="-128"/>
              </a:rPr>
              <a:t>Coming over we were very much seasick</a:t>
            </a:r>
            <a:r>
              <a:rPr lang="en-US" dirty="0" smtClean="0">
                <a:solidFill>
                  <a:srgbClr val="800000"/>
                </a:solidFill>
                <a:ea typeface="ＭＳ Ｐゴシック" charset="-128"/>
                <a:cs typeface="ＭＳ Ｐゴシック" charset="-128"/>
              </a:rPr>
              <a:t>.										2</a:t>
            </a:r>
          </a:p>
          <a:p>
            <a:pPr algn="l" eaLnBrk="1" hangingPunct="1"/>
            <a:endParaRPr lang="en-US" dirty="0">
              <a:solidFill>
                <a:schemeClr val="bg1"/>
              </a:solidFill>
              <a:ea typeface="ＭＳ Ｐゴシック" charset="-128"/>
              <a:cs typeface="ＭＳ Ｐゴシック" charset="-128"/>
            </a:endParaRPr>
          </a:p>
        </p:txBody>
      </p:sp>
      <p:sp>
        <p:nvSpPr>
          <p:cNvPr id="30722"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0724"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Subtitle 2"/>
          <p:cNvSpPr>
            <a:spLocks noGrp="1"/>
          </p:cNvSpPr>
          <p:nvPr>
            <p:ph type="subTitle" idx="1"/>
          </p:nvPr>
        </p:nvSpPr>
        <p:spPr>
          <a:xfrm>
            <a:off x="1371600" y="1612900"/>
            <a:ext cx="6400800" cy="4895850"/>
          </a:xfrm>
        </p:spPr>
        <p:txBody>
          <a:bodyPr/>
          <a:lstStyle/>
          <a:p>
            <a:pPr algn="l" eaLnBrk="1" hangingPunct="1"/>
            <a:r>
              <a:rPr lang="en-US" dirty="0" smtClean="0">
                <a:solidFill>
                  <a:srgbClr val="800000"/>
                </a:solidFill>
                <a:ea typeface="ＭＳ Ｐゴシック" charset="-128"/>
                <a:cs typeface="ＭＳ Ｐゴシック" charset="-128"/>
              </a:rPr>
              <a:t>We </a:t>
            </a:r>
            <a:r>
              <a:rPr lang="en-US" dirty="0">
                <a:solidFill>
                  <a:srgbClr val="800000"/>
                </a:solidFill>
                <a:ea typeface="ＭＳ Ｐゴシック" charset="-128"/>
                <a:cs typeface="ＭＳ Ｐゴシック" charset="-128"/>
              </a:rPr>
              <a:t>were much afraid when the inspector looked at the baby’s eyes. What if he has to go back?  Mother would have to go with him and then what would happen to us</a:t>
            </a:r>
            <a:r>
              <a:rPr lang="en-US" dirty="0" smtClean="0">
                <a:solidFill>
                  <a:srgbClr val="800000"/>
                </a:solidFill>
                <a:ea typeface="ＭＳ Ｐゴシック" charset="-128"/>
                <a:cs typeface="ＭＳ Ｐゴシック" charset="-128"/>
              </a:rPr>
              <a:t>?</a:t>
            </a:r>
          </a:p>
          <a:p>
            <a:pPr algn="l" eaLnBrk="1" hangingPunct="1"/>
            <a:endParaRPr lang="en-US" dirty="0" smtClean="0">
              <a:solidFill>
                <a:schemeClr val="bg1"/>
              </a:solidFill>
              <a:ea typeface="ＭＳ Ｐゴシック" charset="-128"/>
              <a:cs typeface="ＭＳ Ｐゴシック" charset="-128"/>
            </a:endParaRPr>
          </a:p>
          <a:p>
            <a:pPr algn="l" eaLnBrk="1" hangingPunct="1"/>
            <a:endParaRPr lang="en-US" dirty="0" smtClean="0">
              <a:solidFill>
                <a:schemeClr val="bg1"/>
              </a:solidFill>
              <a:ea typeface="ＭＳ Ｐゴシック" charset="-128"/>
              <a:cs typeface="ＭＳ Ｐゴシック" charset="-128"/>
            </a:endParaRPr>
          </a:p>
          <a:p>
            <a:pPr algn="l" eaLnBrk="1" hangingPunct="1"/>
            <a:r>
              <a:rPr lang="en-US" dirty="0" smtClean="0">
                <a:solidFill>
                  <a:schemeClr val="bg1"/>
                </a:solidFill>
                <a:ea typeface="ＭＳ Ｐゴシック" charset="-128"/>
                <a:cs typeface="ＭＳ Ｐゴシック" charset="-128"/>
              </a:rPr>
              <a:t>													</a:t>
            </a:r>
            <a:r>
              <a:rPr lang="en-US" dirty="0" smtClean="0">
                <a:solidFill>
                  <a:srgbClr val="800000"/>
                </a:solidFill>
                <a:ea typeface="ＭＳ Ｐゴシック" charset="-128"/>
                <a:cs typeface="ＭＳ Ｐゴシック" charset="-128"/>
              </a:rPr>
              <a:t>1</a:t>
            </a:r>
            <a:endParaRPr lang="en-US" dirty="0">
              <a:solidFill>
                <a:srgbClr val="800000"/>
              </a:solidFill>
              <a:ea typeface="ＭＳ Ｐゴシック" charset="-128"/>
              <a:cs typeface="ＭＳ Ｐゴシック" charset="-128"/>
            </a:endParaRPr>
          </a:p>
        </p:txBody>
      </p:sp>
      <p:sp>
        <p:nvSpPr>
          <p:cNvPr id="31746"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1748"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2771" name="Subtitle 2"/>
          <p:cNvSpPr>
            <a:spLocks noGrp="1"/>
          </p:cNvSpPr>
          <p:nvPr>
            <p:ph type="subTitle" idx="4294967295"/>
          </p:nvPr>
        </p:nvSpPr>
        <p:spPr>
          <a:xfrm>
            <a:off x="0" y="1612900"/>
            <a:ext cx="6400800" cy="4895850"/>
          </a:xfrm>
        </p:spPr>
        <p:txBody>
          <a:bodyPr/>
          <a:lstStyle/>
          <a:p>
            <a:pPr marL="0" indent="0" eaLnBrk="1" hangingPunct="1">
              <a:lnSpc>
                <a:spcPct val="90000"/>
              </a:lnSpc>
              <a:buFont typeface="Arial" charset="0"/>
              <a:buNone/>
            </a:pPr>
            <a:r>
              <a:rPr lang="en-US" dirty="0" smtClean="0">
                <a:solidFill>
                  <a:srgbClr val="800000"/>
                </a:solidFill>
                <a:ea typeface="ＭＳ Ｐゴシック" charset="-128"/>
                <a:cs typeface="ＭＳ Ｐゴシック" charset="-128"/>
              </a:rPr>
              <a:t>Hungarian </a:t>
            </a:r>
            <a:r>
              <a:rPr lang="en-US" dirty="0">
                <a:solidFill>
                  <a:srgbClr val="800000"/>
                </a:solidFill>
                <a:ea typeface="ＭＳ Ｐゴシック" charset="-128"/>
                <a:cs typeface="ＭＳ Ｐゴシック" charset="-128"/>
              </a:rPr>
              <a:t>Family—Mrs. </a:t>
            </a:r>
            <a:r>
              <a:rPr lang="en-US" dirty="0" err="1">
                <a:solidFill>
                  <a:srgbClr val="800000"/>
                </a:solidFill>
                <a:ea typeface="ＭＳ Ｐゴシック" charset="-128"/>
                <a:cs typeface="ＭＳ Ｐゴシック" charset="-128"/>
              </a:rPr>
              <a:t>Bulenski</a:t>
            </a:r>
            <a:r>
              <a:rPr lang="en-US" dirty="0">
                <a:solidFill>
                  <a:srgbClr val="800000"/>
                </a:solidFill>
                <a:ea typeface="ＭＳ Ｐゴシック" charset="-128"/>
                <a:cs typeface="ＭＳ Ｐゴシック" charset="-128"/>
              </a:rPr>
              <a:t> and her two daughters</a:t>
            </a:r>
          </a:p>
          <a:p>
            <a:pPr marL="0" indent="0" eaLnBrk="1" hangingPunct="1">
              <a:lnSpc>
                <a:spcPct val="90000"/>
              </a:lnSpc>
              <a:buFont typeface="Arial" charset="0"/>
              <a:buNone/>
            </a:pPr>
            <a:r>
              <a:rPr lang="en-US" dirty="0">
                <a:solidFill>
                  <a:srgbClr val="800000"/>
                </a:solidFill>
                <a:ea typeface="ＭＳ Ｐゴシック" charset="-128"/>
                <a:cs typeface="ＭＳ Ｐゴシック" charset="-128"/>
              </a:rPr>
              <a:t>None of them can read or write or speak much English.  One child has trouble with her eyes. The mother has six dollars.  She expects her husband to meet her. He is a farmer in Pennsylvania but she doesn’t know where.</a:t>
            </a:r>
          </a:p>
        </p:txBody>
      </p:sp>
      <p:sp>
        <p:nvSpPr>
          <p:cNvPr id="32772"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08287"/>
            <a:ext cx="6400800" cy="2863217"/>
          </a:xfrm>
        </p:spPr>
        <p:txBody>
          <a:bodyPr>
            <a:normAutofit/>
          </a:bodyPr>
          <a:lstStyle/>
          <a:p>
            <a:pPr algn="l" eaLnBrk="1" hangingPunct="1">
              <a:lnSpc>
                <a:spcPct val="60000"/>
              </a:lnSpc>
            </a:pPr>
            <a:r>
              <a:rPr lang="en-US" dirty="0" smtClean="0">
                <a:solidFill>
                  <a:srgbClr val="800000"/>
                </a:solidFill>
                <a:ea typeface="ＭＳ Ｐゴシック" charset="-128"/>
                <a:cs typeface="ＭＳ Ｐゴシック" charset="-128"/>
              </a:rPr>
              <a:t>Before landing:</a:t>
            </a:r>
          </a:p>
          <a:p>
            <a:pPr algn="l" eaLnBrk="1" hangingPunct="1">
              <a:lnSpc>
                <a:spcPct val="60000"/>
              </a:lnSpc>
            </a:pPr>
            <a:endParaRPr lang="en-US" dirty="0" smtClean="0">
              <a:solidFill>
                <a:srgbClr val="800000"/>
              </a:solidFill>
              <a:ea typeface="ＭＳ Ｐゴシック" charset="-128"/>
              <a:cs typeface="ＭＳ Ｐゴシック" charset="-128"/>
            </a:endParaRPr>
          </a:p>
          <a:p>
            <a:pPr algn="l" eaLnBrk="1" hangingPunct="1">
              <a:lnSpc>
                <a:spcPct val="60000"/>
              </a:lnSpc>
            </a:pPr>
            <a:r>
              <a:rPr lang="en-US" dirty="0" smtClean="0">
                <a:solidFill>
                  <a:srgbClr val="800000"/>
                </a:solidFill>
                <a:ea typeface="ＭＳ Ｐゴシック" charset="-128"/>
                <a:cs typeface="ＭＳ Ｐゴシック" charset="-128"/>
              </a:rPr>
              <a:t>	A doctor comes aboard ship to check for contagious diseases such as cholera.  If any are found the entire ship may be denied entry even to Ellis Island.  </a:t>
            </a:r>
          </a:p>
          <a:p>
            <a:pPr eaLnBrk="1" hangingPunct="1">
              <a:lnSpc>
                <a:spcPct val="60000"/>
              </a:lnSpc>
            </a:pPr>
            <a:endParaRPr lang="en-US" dirty="0">
              <a:solidFill>
                <a:srgbClr val="800000"/>
              </a:solidFill>
              <a:ea typeface="ＭＳ Ｐゴシック" charset="-128"/>
              <a:cs typeface="ＭＳ Ｐゴシック" charset="-128"/>
            </a:endParaRPr>
          </a:p>
        </p:txBody>
      </p:sp>
      <p:sp>
        <p:nvSpPr>
          <p:cNvPr id="15362"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3795" name="Rectangle 3"/>
          <p:cNvSpPr>
            <a:spLocks noGrp="1"/>
          </p:cNvSpPr>
          <p:nvPr>
            <p:ph sz="quarter" idx="13"/>
          </p:nvPr>
        </p:nvSpPr>
        <p:spPr/>
        <p:txBody>
          <a:bodyPr/>
          <a:lstStyle/>
          <a:p>
            <a:pPr eaLnBrk="1" hangingPunct="1">
              <a:buFont typeface="Arial" charset="0"/>
              <a:buNone/>
            </a:pPr>
            <a:r>
              <a:rPr lang="en-US" dirty="0">
                <a:solidFill>
                  <a:srgbClr val="800000"/>
                </a:solidFill>
                <a:ea typeface="ＭＳ Ｐゴシック" charset="-128"/>
                <a:cs typeface="ＭＳ Ｐゴシック" charset="-128"/>
              </a:rPr>
              <a:t>Five Irish Men: </a:t>
            </a:r>
          </a:p>
          <a:p>
            <a:pPr eaLnBrk="1" hangingPunct="1">
              <a:buFont typeface="Arial" charset="0"/>
              <a:buNone/>
            </a:pPr>
            <a:endParaRPr lang="en-US" dirty="0">
              <a:solidFill>
                <a:schemeClr val="bg1"/>
              </a:solidFill>
              <a:ea typeface="ＭＳ Ｐゴシック" charset="-128"/>
              <a:cs typeface="ＭＳ Ｐゴシック" charset="-128"/>
            </a:endParaRPr>
          </a:p>
          <a:p>
            <a:pPr eaLnBrk="1" hangingPunct="1">
              <a:buFont typeface="Arial" charset="0"/>
              <a:buNone/>
            </a:pPr>
            <a:r>
              <a:rPr lang="en-US" dirty="0">
                <a:solidFill>
                  <a:srgbClr val="0FFF08"/>
                </a:solidFill>
                <a:ea typeface="ＭＳ Ｐゴシック" charset="-128"/>
                <a:cs typeface="ＭＳ Ｐゴシック" charset="-128"/>
              </a:rPr>
              <a:t>O.K. ? </a:t>
            </a:r>
            <a:r>
              <a:rPr lang="en-US" dirty="0">
                <a:solidFill>
                  <a:schemeClr val="bg1"/>
                </a:solidFill>
                <a:ea typeface="ＭＳ Ｐゴシック" charset="-128"/>
                <a:cs typeface="ＭＳ Ｐゴシック" charset="-128"/>
              </a:rPr>
              <a:t>										</a:t>
            </a:r>
            <a:r>
              <a:rPr lang="en-US" dirty="0">
                <a:solidFill>
                  <a:srgbClr val="FF0000"/>
                </a:solidFill>
                <a:ea typeface="ＭＳ Ｐゴシック" charset="-128"/>
                <a:cs typeface="ＭＳ Ｐゴシック" charset="-128"/>
              </a:rPr>
              <a:t>Deported?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4819" name="Subtitle 2"/>
          <p:cNvSpPr>
            <a:spLocks noGrp="1"/>
          </p:cNvSpPr>
          <p:nvPr>
            <p:ph type="subTitle" idx="4294967295"/>
          </p:nvPr>
        </p:nvSpPr>
        <p:spPr>
          <a:xfrm>
            <a:off x="0" y="1612900"/>
            <a:ext cx="6400800" cy="4895850"/>
          </a:xfrm>
        </p:spPr>
        <p:txBody>
          <a:bodyPr/>
          <a:lstStyle/>
          <a:p>
            <a:pPr marL="0" indent="0" eaLnBrk="1" hangingPunct="1">
              <a:buFont typeface="Arial" charset="0"/>
              <a:buNone/>
            </a:pPr>
            <a:r>
              <a:rPr lang="en-US" dirty="0">
                <a:solidFill>
                  <a:srgbClr val="800000"/>
                </a:solidFill>
                <a:ea typeface="ＭＳ Ｐゴシック" charset="-128"/>
                <a:cs typeface="ＭＳ Ｐゴシック" charset="-128"/>
              </a:rPr>
              <a:t>Inspection:</a:t>
            </a:r>
          </a:p>
          <a:p>
            <a:pPr marL="0" indent="0" eaLnBrk="1" hangingPunct="1">
              <a:buFont typeface="Arial" charset="0"/>
              <a:buNone/>
            </a:pPr>
            <a:r>
              <a:rPr lang="en-US" dirty="0">
                <a:solidFill>
                  <a:srgbClr val="800000"/>
                </a:solidFill>
                <a:ea typeface="ＭＳ Ｐゴシック" charset="-128"/>
                <a:cs typeface="ＭＳ Ｐゴシック" charset="-128"/>
              </a:rPr>
              <a:t>	Five Irish Men:</a:t>
            </a:r>
          </a:p>
          <a:p>
            <a:pPr marL="0" indent="0" eaLnBrk="1" hangingPunct="1">
              <a:buFont typeface="Arial" charset="0"/>
              <a:buNone/>
            </a:pPr>
            <a:r>
              <a:rPr lang="en-US" dirty="0">
                <a:solidFill>
                  <a:srgbClr val="800000"/>
                </a:solidFill>
                <a:ea typeface="ＭＳ Ｐゴシック" charset="-128"/>
                <a:cs typeface="ＭＳ Ｐゴシック" charset="-128"/>
              </a:rPr>
              <a:t>Because they were admitted under a labor contract, they are excluded from America and must wait for the steamer that brought them to Ellis Island to return them to Ireland. </a:t>
            </a:r>
          </a:p>
        </p:txBody>
      </p:sp>
      <p:sp>
        <p:nvSpPr>
          <p:cNvPr id="34820"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5843" name="Rectangle 3"/>
          <p:cNvSpPr>
            <a:spLocks noGrp="1"/>
          </p:cNvSpPr>
          <p:nvPr>
            <p:ph sz="quarter" idx="13"/>
          </p:nvPr>
        </p:nvSpPr>
        <p:spPr/>
        <p:txBody>
          <a:bodyPr/>
          <a:lstStyle/>
          <a:p>
            <a:pPr eaLnBrk="1" hangingPunct="1">
              <a:buFont typeface="Arial" charset="0"/>
              <a:buNone/>
            </a:pPr>
            <a:r>
              <a:rPr lang="en-US" dirty="0">
                <a:solidFill>
                  <a:srgbClr val="800000"/>
                </a:solidFill>
                <a:ea typeface="ＭＳ Ｐゴシック" charset="-128"/>
                <a:cs typeface="ＭＳ Ｐゴシック" charset="-128"/>
              </a:rPr>
              <a:t>English Boy: </a:t>
            </a:r>
          </a:p>
          <a:p>
            <a:pPr eaLnBrk="1" hangingPunct="1">
              <a:buFont typeface="Arial" charset="0"/>
              <a:buNone/>
            </a:pPr>
            <a:endParaRPr lang="en-US" dirty="0">
              <a:solidFill>
                <a:schemeClr val="bg1"/>
              </a:solidFill>
              <a:ea typeface="ＭＳ Ｐゴシック" charset="-128"/>
              <a:cs typeface="ＭＳ Ｐゴシック" charset="-128"/>
            </a:endParaRPr>
          </a:p>
          <a:p>
            <a:pPr eaLnBrk="1" hangingPunct="1">
              <a:buFont typeface="Arial" charset="0"/>
              <a:buNone/>
            </a:pPr>
            <a:r>
              <a:rPr lang="en-US" dirty="0">
                <a:solidFill>
                  <a:srgbClr val="0FFF08"/>
                </a:solidFill>
                <a:ea typeface="ＭＳ Ｐゴシック" charset="-128"/>
                <a:cs typeface="ＭＳ Ｐゴシック" charset="-128"/>
              </a:rPr>
              <a:t>O.K. ? </a:t>
            </a:r>
            <a:r>
              <a:rPr lang="en-US" dirty="0">
                <a:solidFill>
                  <a:schemeClr val="bg1"/>
                </a:solidFill>
                <a:ea typeface="ＭＳ Ｐゴシック" charset="-128"/>
                <a:cs typeface="ＭＳ Ｐゴシック" charset="-128"/>
              </a:rPr>
              <a:t>										</a:t>
            </a:r>
            <a:r>
              <a:rPr lang="en-US" dirty="0">
                <a:solidFill>
                  <a:srgbClr val="FF0000"/>
                </a:solidFill>
                <a:ea typeface="ＭＳ Ｐゴシック" charset="-128"/>
                <a:cs typeface="ＭＳ Ｐゴシック" charset="-128"/>
              </a:rPr>
              <a:t>Deported?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6867" name="Subtitle 2"/>
          <p:cNvSpPr>
            <a:spLocks noGrp="1"/>
          </p:cNvSpPr>
          <p:nvPr>
            <p:ph type="subTitle" idx="4294967295"/>
          </p:nvPr>
        </p:nvSpPr>
        <p:spPr>
          <a:xfrm>
            <a:off x="0" y="1612900"/>
            <a:ext cx="6400800" cy="4895850"/>
          </a:xfrm>
        </p:spPr>
        <p:txBody>
          <a:bodyPr/>
          <a:lstStyle/>
          <a:p>
            <a:pPr marL="0" indent="0" eaLnBrk="1" hangingPunct="1">
              <a:buFont typeface="Arial" charset="0"/>
              <a:buNone/>
            </a:pPr>
            <a:r>
              <a:rPr lang="en-US" dirty="0">
                <a:solidFill>
                  <a:srgbClr val="800000"/>
                </a:solidFill>
                <a:ea typeface="ＭＳ Ｐゴシック" charset="-128"/>
                <a:cs typeface="ＭＳ Ｐゴシック" charset="-128"/>
              </a:rPr>
              <a:t>Inspection:</a:t>
            </a:r>
          </a:p>
          <a:p>
            <a:pPr marL="0" indent="0" eaLnBrk="1" hangingPunct="1">
              <a:buFont typeface="Arial" charset="0"/>
              <a:buNone/>
            </a:pPr>
            <a:r>
              <a:rPr lang="en-US" dirty="0">
                <a:solidFill>
                  <a:srgbClr val="800000"/>
                </a:solidFill>
                <a:ea typeface="ＭＳ Ｐゴシック" charset="-128"/>
                <a:cs typeface="ＭＳ Ｐゴシック" charset="-128"/>
              </a:rPr>
              <a:t>	English Boy</a:t>
            </a:r>
          </a:p>
          <a:p>
            <a:pPr marL="0" indent="0" eaLnBrk="1" hangingPunct="1">
              <a:buFont typeface="Arial" charset="0"/>
              <a:buNone/>
            </a:pPr>
            <a:r>
              <a:rPr lang="en-US" dirty="0">
                <a:solidFill>
                  <a:srgbClr val="800000"/>
                </a:solidFill>
                <a:ea typeface="ＭＳ Ｐゴシック" charset="-128"/>
                <a:cs typeface="ＭＳ Ｐゴシック" charset="-128"/>
              </a:rPr>
              <a:t>A telegram arrives from his uncle including money for his passage to Texas and he is marked O.K.</a:t>
            </a:r>
          </a:p>
        </p:txBody>
      </p:sp>
      <p:sp>
        <p:nvSpPr>
          <p:cNvPr id="36868"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507" y="672887"/>
            <a:ext cx="7734133" cy="4185761"/>
          </a:xfrm>
          <a:prstGeom prst="rect">
            <a:avLst/>
          </a:prstGeom>
          <a:noFill/>
        </p:spPr>
        <p:txBody>
          <a:bodyPr wrap="square" rtlCol="0">
            <a:spAutoFit/>
          </a:bodyPr>
          <a:lstStyle/>
          <a:p>
            <a:pPr algn="ctr"/>
            <a:r>
              <a:rPr lang="en-US" sz="4400" dirty="0" smtClean="0">
                <a:solidFill>
                  <a:srgbClr val="800000"/>
                </a:solidFill>
                <a:latin typeface="+mj-lt"/>
              </a:rPr>
              <a:t>Coming to America</a:t>
            </a:r>
          </a:p>
          <a:p>
            <a:pPr algn="ctr"/>
            <a:endParaRPr lang="en-US" sz="4400" dirty="0" smtClean="0">
              <a:solidFill>
                <a:schemeClr val="bg1"/>
              </a:solidFill>
              <a:latin typeface="+mj-lt"/>
            </a:endParaRPr>
          </a:p>
          <a:p>
            <a:endParaRPr lang="en-US" dirty="0" smtClean="0"/>
          </a:p>
          <a:p>
            <a:r>
              <a:rPr lang="en-US" sz="3200" dirty="0" smtClean="0">
                <a:solidFill>
                  <a:srgbClr val="800000"/>
                </a:solidFill>
                <a:latin typeface="+mj-lt"/>
              </a:rPr>
              <a:t>Swedish Family</a:t>
            </a:r>
          </a:p>
          <a:p>
            <a:endParaRPr lang="en-US" sz="3200" dirty="0" smtClean="0">
              <a:solidFill>
                <a:srgbClr val="FFFFFF"/>
              </a:solidFill>
              <a:latin typeface="+mj-lt"/>
            </a:endParaRPr>
          </a:p>
          <a:p>
            <a:r>
              <a:rPr lang="en-US" sz="3200" dirty="0" smtClean="0">
                <a:solidFill>
                  <a:srgbClr val="0FFF08"/>
                </a:solidFill>
                <a:latin typeface="+mj-lt"/>
              </a:rPr>
              <a:t>O.K. ?</a:t>
            </a:r>
            <a:r>
              <a:rPr lang="en-US" sz="3200" dirty="0" smtClean="0">
                <a:solidFill>
                  <a:srgbClr val="FFFFFF"/>
                </a:solidFill>
                <a:latin typeface="+mj-lt"/>
              </a:rPr>
              <a:t>								</a:t>
            </a:r>
            <a:r>
              <a:rPr lang="en-US" sz="3200" dirty="0" smtClean="0">
                <a:solidFill>
                  <a:srgbClr val="FF0000"/>
                </a:solidFill>
                <a:latin typeface="+mj-lt"/>
              </a:rPr>
              <a:t>Deported?</a:t>
            </a:r>
          </a:p>
          <a:p>
            <a:endParaRPr lang="en-US" sz="3200" dirty="0">
              <a:solidFill>
                <a:srgbClr val="FFFFFF"/>
              </a:solidFill>
              <a:latin typeface="+mj-lt"/>
            </a:endParaRPr>
          </a:p>
          <a:p>
            <a:endParaRPr lang="en-US" sz="3200" dirty="0">
              <a:solidFill>
                <a:srgbClr val="FFFFFF"/>
              </a:solidFill>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507" y="672887"/>
            <a:ext cx="7734133" cy="4185761"/>
          </a:xfrm>
          <a:prstGeom prst="rect">
            <a:avLst/>
          </a:prstGeom>
          <a:noFill/>
        </p:spPr>
        <p:txBody>
          <a:bodyPr wrap="square" rtlCol="0">
            <a:spAutoFit/>
          </a:bodyPr>
          <a:lstStyle/>
          <a:p>
            <a:pPr algn="ctr"/>
            <a:r>
              <a:rPr lang="en-US" sz="4400" dirty="0" smtClean="0">
                <a:solidFill>
                  <a:srgbClr val="800000"/>
                </a:solidFill>
                <a:latin typeface="+mj-lt"/>
              </a:rPr>
              <a:t>Coming to America</a:t>
            </a:r>
          </a:p>
          <a:p>
            <a:pPr algn="ctr"/>
            <a:endParaRPr lang="en-US" sz="4400" dirty="0" smtClean="0">
              <a:solidFill>
                <a:schemeClr val="bg1"/>
              </a:solidFill>
              <a:latin typeface="+mj-lt"/>
            </a:endParaRPr>
          </a:p>
          <a:p>
            <a:endParaRPr lang="en-US" dirty="0" smtClean="0"/>
          </a:p>
          <a:p>
            <a:r>
              <a:rPr lang="en-US" sz="3200" dirty="0" smtClean="0">
                <a:solidFill>
                  <a:srgbClr val="800000"/>
                </a:solidFill>
                <a:latin typeface="+mj-lt"/>
              </a:rPr>
              <a:t>They are marked O.K., helped to the train station where they change money and buy their tickets. </a:t>
            </a:r>
          </a:p>
          <a:p>
            <a:endParaRPr lang="en-US" sz="3200" dirty="0">
              <a:solidFill>
                <a:srgbClr val="FFFFFF"/>
              </a:solidFill>
              <a:latin typeface="+mj-lt"/>
            </a:endParaRPr>
          </a:p>
          <a:p>
            <a:endParaRPr lang="en-US" sz="3200" dirty="0">
              <a:solidFill>
                <a:srgbClr val="FFFFFF"/>
              </a:solidFill>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7891" name="Rectangle 3"/>
          <p:cNvSpPr>
            <a:spLocks noGrp="1"/>
          </p:cNvSpPr>
          <p:nvPr>
            <p:ph sz="quarter" idx="13"/>
          </p:nvPr>
        </p:nvSpPr>
        <p:spPr/>
        <p:txBody>
          <a:bodyPr/>
          <a:lstStyle/>
          <a:p>
            <a:pPr eaLnBrk="1" hangingPunct="1">
              <a:buFont typeface="Arial" charset="0"/>
              <a:buNone/>
            </a:pPr>
            <a:r>
              <a:rPr lang="en-US" dirty="0">
                <a:solidFill>
                  <a:srgbClr val="800000"/>
                </a:solidFill>
                <a:ea typeface="ＭＳ Ｐゴシック" charset="-128"/>
                <a:cs typeface="ＭＳ Ｐゴシック" charset="-128"/>
              </a:rPr>
              <a:t>Dutch Girl: </a:t>
            </a:r>
          </a:p>
          <a:p>
            <a:pPr eaLnBrk="1" hangingPunct="1">
              <a:buFont typeface="Arial" charset="0"/>
              <a:buNone/>
            </a:pPr>
            <a:endParaRPr lang="en-US" dirty="0">
              <a:solidFill>
                <a:schemeClr val="bg1"/>
              </a:solidFill>
              <a:ea typeface="ＭＳ Ｐゴシック" charset="-128"/>
              <a:cs typeface="ＭＳ Ｐゴシック" charset="-128"/>
            </a:endParaRPr>
          </a:p>
          <a:p>
            <a:pPr eaLnBrk="1" hangingPunct="1">
              <a:buFont typeface="Arial" charset="0"/>
              <a:buNone/>
            </a:pPr>
            <a:r>
              <a:rPr lang="en-US" dirty="0">
                <a:solidFill>
                  <a:srgbClr val="0FFF08"/>
                </a:solidFill>
                <a:ea typeface="ＭＳ Ｐゴシック" charset="-128"/>
                <a:cs typeface="ＭＳ Ｐゴシック" charset="-128"/>
              </a:rPr>
              <a:t>O.K. ? </a:t>
            </a:r>
            <a:r>
              <a:rPr lang="en-US" dirty="0">
                <a:solidFill>
                  <a:schemeClr val="bg1"/>
                </a:solidFill>
                <a:ea typeface="ＭＳ Ｐゴシック" charset="-128"/>
                <a:cs typeface="ＭＳ Ｐゴシック" charset="-128"/>
              </a:rPr>
              <a:t>										</a:t>
            </a:r>
            <a:r>
              <a:rPr lang="en-US" dirty="0">
                <a:solidFill>
                  <a:srgbClr val="FF0000"/>
                </a:solidFill>
                <a:ea typeface="ＭＳ Ｐゴシック" charset="-128"/>
                <a:cs typeface="ＭＳ Ｐゴシック" charset="-128"/>
              </a:rPr>
              <a:t>Deported?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8915" name="Subtitle 2"/>
          <p:cNvSpPr>
            <a:spLocks noGrp="1"/>
          </p:cNvSpPr>
          <p:nvPr>
            <p:ph type="subTitle" idx="4294967295"/>
          </p:nvPr>
        </p:nvSpPr>
        <p:spPr>
          <a:xfrm>
            <a:off x="0" y="1612900"/>
            <a:ext cx="6400800" cy="4895850"/>
          </a:xfrm>
        </p:spPr>
        <p:txBody>
          <a:bodyPr/>
          <a:lstStyle/>
          <a:p>
            <a:pPr marL="0" indent="0" eaLnBrk="1" hangingPunct="1">
              <a:buFont typeface="Arial" charset="0"/>
              <a:buNone/>
            </a:pPr>
            <a:r>
              <a:rPr lang="en-US" dirty="0">
                <a:solidFill>
                  <a:srgbClr val="800000"/>
                </a:solidFill>
                <a:ea typeface="ＭＳ Ｐゴシック" charset="-128"/>
                <a:cs typeface="ＭＳ Ｐゴシック" charset="-128"/>
              </a:rPr>
              <a:t>Inspection:</a:t>
            </a:r>
          </a:p>
          <a:p>
            <a:pPr marL="0" indent="0" eaLnBrk="1" hangingPunct="1">
              <a:buFont typeface="Arial" charset="0"/>
              <a:buNone/>
            </a:pPr>
            <a:r>
              <a:rPr lang="en-US" dirty="0">
                <a:solidFill>
                  <a:srgbClr val="800000"/>
                </a:solidFill>
                <a:ea typeface="ＭＳ Ｐゴシック" charset="-128"/>
                <a:cs typeface="ＭＳ Ｐゴシック" charset="-128"/>
              </a:rPr>
              <a:t>	Dutch Girl—Katrina </a:t>
            </a:r>
            <a:r>
              <a:rPr lang="en-US" dirty="0" err="1">
                <a:solidFill>
                  <a:srgbClr val="800000"/>
                </a:solidFill>
                <a:ea typeface="ＭＳ Ｐゴシック" charset="-128"/>
                <a:cs typeface="ＭＳ Ｐゴシック" charset="-128"/>
              </a:rPr>
              <a:t>Homberg</a:t>
            </a:r>
            <a:endParaRPr lang="en-US" dirty="0">
              <a:solidFill>
                <a:srgbClr val="800000"/>
              </a:solidFill>
              <a:ea typeface="ＭＳ Ｐゴシック" charset="-128"/>
              <a:cs typeface="ＭＳ Ｐゴシック" charset="-128"/>
            </a:endParaRPr>
          </a:p>
          <a:p>
            <a:pPr marL="0" indent="0" eaLnBrk="1" hangingPunct="1">
              <a:buFont typeface="Arial" charset="0"/>
              <a:buNone/>
            </a:pPr>
            <a:r>
              <a:rPr lang="en-US" dirty="0">
                <a:solidFill>
                  <a:srgbClr val="800000"/>
                </a:solidFill>
                <a:ea typeface="ＭＳ Ｐゴシック" charset="-128"/>
                <a:cs typeface="ＭＳ Ｐゴシック" charset="-128"/>
              </a:rPr>
              <a:t>Several telegrams are sent but Jan can not be located so Katrina must be deported.</a:t>
            </a:r>
          </a:p>
        </p:txBody>
      </p:sp>
      <p:sp>
        <p:nvSpPr>
          <p:cNvPr id="38916"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9939" name="Rectangle 3"/>
          <p:cNvSpPr>
            <a:spLocks noGrp="1"/>
          </p:cNvSpPr>
          <p:nvPr>
            <p:ph sz="quarter" idx="13"/>
          </p:nvPr>
        </p:nvSpPr>
        <p:spPr/>
        <p:txBody>
          <a:bodyPr/>
          <a:lstStyle/>
          <a:p>
            <a:pPr eaLnBrk="1" hangingPunct="1">
              <a:buFont typeface="Arial" charset="0"/>
              <a:buNone/>
            </a:pPr>
            <a:r>
              <a:rPr lang="en-US" dirty="0">
                <a:solidFill>
                  <a:srgbClr val="800000"/>
                </a:solidFill>
                <a:ea typeface="ＭＳ Ｐゴシック" charset="-128"/>
                <a:cs typeface="ＭＳ Ｐゴシック" charset="-128"/>
              </a:rPr>
              <a:t>German Girl: </a:t>
            </a:r>
          </a:p>
          <a:p>
            <a:pPr eaLnBrk="1" hangingPunct="1">
              <a:buFont typeface="Arial" charset="0"/>
              <a:buNone/>
            </a:pPr>
            <a:endParaRPr lang="en-US" dirty="0">
              <a:solidFill>
                <a:schemeClr val="bg1"/>
              </a:solidFill>
              <a:ea typeface="ＭＳ Ｐゴシック" charset="-128"/>
              <a:cs typeface="ＭＳ Ｐゴシック" charset="-128"/>
            </a:endParaRPr>
          </a:p>
          <a:p>
            <a:pPr eaLnBrk="1" hangingPunct="1">
              <a:buFont typeface="Arial" charset="0"/>
              <a:buNone/>
            </a:pPr>
            <a:r>
              <a:rPr lang="en-US" dirty="0">
                <a:solidFill>
                  <a:srgbClr val="0FFF08"/>
                </a:solidFill>
                <a:ea typeface="ＭＳ Ｐゴシック" charset="-128"/>
                <a:cs typeface="ＭＳ Ｐゴシック" charset="-128"/>
              </a:rPr>
              <a:t>O.K. ? </a:t>
            </a:r>
            <a:r>
              <a:rPr lang="en-US" dirty="0">
                <a:solidFill>
                  <a:schemeClr val="bg1"/>
                </a:solidFill>
                <a:ea typeface="ＭＳ Ｐゴシック" charset="-128"/>
                <a:cs typeface="ＭＳ Ｐゴシック" charset="-128"/>
              </a:rPr>
              <a:t>										</a:t>
            </a:r>
            <a:r>
              <a:rPr lang="en-US" dirty="0">
                <a:solidFill>
                  <a:srgbClr val="FF0000"/>
                </a:solidFill>
                <a:ea typeface="ＭＳ Ｐゴシック" charset="-128"/>
                <a:cs typeface="ＭＳ Ｐゴシック" charset="-128"/>
              </a:rPr>
              <a:t>Deported?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40963" name="Subtitle 2"/>
          <p:cNvSpPr>
            <a:spLocks noGrp="1"/>
          </p:cNvSpPr>
          <p:nvPr>
            <p:ph type="subTitle" idx="4294967295"/>
          </p:nvPr>
        </p:nvSpPr>
        <p:spPr>
          <a:xfrm>
            <a:off x="0" y="1612900"/>
            <a:ext cx="6400800" cy="4895850"/>
          </a:xfrm>
        </p:spPr>
        <p:txBody>
          <a:bodyPr/>
          <a:lstStyle/>
          <a:p>
            <a:pPr marL="0" indent="0" eaLnBrk="1" hangingPunct="1">
              <a:buFont typeface="Arial" charset="0"/>
              <a:buNone/>
            </a:pPr>
            <a:r>
              <a:rPr lang="en-US" dirty="0">
                <a:solidFill>
                  <a:srgbClr val="800000"/>
                </a:solidFill>
                <a:ea typeface="ＭＳ Ｐゴシック" charset="-128"/>
                <a:cs typeface="ＭＳ Ｐゴシック" charset="-128"/>
              </a:rPr>
              <a:t>Inspection:</a:t>
            </a:r>
          </a:p>
          <a:p>
            <a:pPr marL="0" indent="0" eaLnBrk="1" hangingPunct="1">
              <a:buFont typeface="Arial" charset="0"/>
              <a:buNone/>
            </a:pPr>
            <a:r>
              <a:rPr lang="en-US" dirty="0">
                <a:solidFill>
                  <a:srgbClr val="800000"/>
                </a:solidFill>
                <a:ea typeface="ＭＳ Ｐゴシック" charset="-128"/>
                <a:cs typeface="ＭＳ Ｐゴシック" charset="-128"/>
              </a:rPr>
              <a:t>	German Girl—Gretchen Stieglitz:</a:t>
            </a:r>
          </a:p>
          <a:p>
            <a:pPr marL="0" indent="0" eaLnBrk="1" hangingPunct="1">
              <a:buFont typeface="Arial" charset="0"/>
              <a:buNone/>
            </a:pPr>
            <a:r>
              <a:rPr lang="en-US" sz="3400" dirty="0">
                <a:solidFill>
                  <a:srgbClr val="800000"/>
                </a:solidFill>
                <a:ea typeface="ＭＳ Ｐゴシック" charset="-128"/>
                <a:cs typeface="ＭＳ Ｐゴシック" charset="-128"/>
              </a:rPr>
              <a:t>When her </a:t>
            </a:r>
            <a:r>
              <a:rPr lang="en-US" sz="3400" dirty="0" err="1">
                <a:solidFill>
                  <a:srgbClr val="800000"/>
                </a:solidFill>
                <a:ea typeface="ＭＳ Ｐゴシック" charset="-128"/>
                <a:cs typeface="ＭＳ Ｐゴシック" charset="-128"/>
              </a:rPr>
              <a:t>fiancee</a:t>
            </a:r>
            <a:r>
              <a:rPr lang="en-US" sz="3400" dirty="0">
                <a:solidFill>
                  <a:srgbClr val="800000"/>
                </a:solidFill>
                <a:ea typeface="ＭＳ Ｐゴシック" charset="-128"/>
                <a:cs typeface="ＭＳ Ｐゴシック" charset="-128"/>
              </a:rPr>
              <a:t>, Hans </a:t>
            </a:r>
            <a:r>
              <a:rPr lang="en-US" sz="3400" dirty="0" err="1">
                <a:solidFill>
                  <a:srgbClr val="800000"/>
                </a:solidFill>
                <a:ea typeface="ＭＳ Ｐゴシック" charset="-128"/>
                <a:cs typeface="ＭＳ Ｐゴシック" charset="-128"/>
              </a:rPr>
              <a:t>Leiter</a:t>
            </a:r>
            <a:r>
              <a:rPr lang="en-US" sz="3400" dirty="0">
                <a:solidFill>
                  <a:srgbClr val="800000"/>
                </a:solidFill>
                <a:ea typeface="ＭＳ Ｐゴシック" charset="-128"/>
                <a:cs typeface="ＭＳ Ｐゴシック" charset="-128"/>
              </a:rPr>
              <a:t>,  arrives, she must marry him on Ellis Island since they will not allow a young, unmarried girl to go alone and friendless to New York.</a:t>
            </a:r>
          </a:p>
          <a:p>
            <a:pPr marL="0" indent="0" eaLnBrk="1" hangingPunct="1">
              <a:buFont typeface="Arial" charset="0"/>
              <a:buNone/>
            </a:pPr>
            <a:endParaRPr lang="en-US" dirty="0">
              <a:solidFill>
                <a:schemeClr val="bg1"/>
              </a:solidFill>
              <a:ea typeface="ＭＳ Ｐゴシック" charset="-128"/>
              <a:cs typeface="ＭＳ Ｐゴシック" charset="-128"/>
            </a:endParaRPr>
          </a:p>
        </p:txBody>
      </p:sp>
      <p:sp>
        <p:nvSpPr>
          <p:cNvPr id="40964"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ubtitle 2"/>
          <p:cNvSpPr>
            <a:spLocks noGrp="1"/>
          </p:cNvSpPr>
          <p:nvPr>
            <p:ph type="subTitle" idx="1"/>
          </p:nvPr>
        </p:nvSpPr>
        <p:spPr>
          <a:xfrm>
            <a:off x="1371600" y="1931988"/>
            <a:ext cx="6400800" cy="4352925"/>
          </a:xfrm>
        </p:spPr>
        <p:txBody>
          <a:bodyPr/>
          <a:lstStyle/>
          <a:p>
            <a:pPr algn="l" eaLnBrk="1" hangingPunct="1"/>
            <a:r>
              <a:rPr lang="en-US" dirty="0">
                <a:solidFill>
                  <a:srgbClr val="800000"/>
                </a:solidFill>
                <a:ea typeface="ＭＳ Ｐゴシック" charset="-128"/>
                <a:cs typeface="ＭＳ Ｐゴシック" charset="-128"/>
              </a:rPr>
              <a:t>Arrival:</a:t>
            </a:r>
          </a:p>
          <a:p>
            <a:pPr algn="l" eaLnBrk="1" hangingPunct="1">
              <a:buFont typeface="Wingdings" charset="2"/>
              <a:buChar char="ü"/>
            </a:pPr>
            <a:r>
              <a:rPr lang="en-US" dirty="0">
                <a:solidFill>
                  <a:srgbClr val="800000"/>
                </a:solidFill>
                <a:ea typeface="ＭＳ Ｐゴシック" charset="-128"/>
                <a:cs typeface="ＭＳ Ｐゴシック" charset="-128"/>
              </a:rPr>
              <a:t>General Inspection: Looking for any disease or deformity.  </a:t>
            </a:r>
          </a:p>
          <a:p>
            <a:pPr algn="l" eaLnBrk="1" hangingPunct="1">
              <a:buFont typeface="Wingdings" charset="2"/>
              <a:buChar char="ü"/>
            </a:pPr>
            <a:r>
              <a:rPr lang="en-US" dirty="0">
                <a:solidFill>
                  <a:srgbClr val="800000"/>
                </a:solidFill>
                <a:ea typeface="ＭＳ Ｐゴシック" charset="-128"/>
                <a:cs typeface="ＭＳ Ｐゴシック" charset="-128"/>
              </a:rPr>
              <a:t>Inspection of the Eyes: </a:t>
            </a:r>
          </a:p>
          <a:p>
            <a:pPr algn="l" eaLnBrk="1" hangingPunct="1">
              <a:buFont typeface="Wingdings" charset="2"/>
              <a:buChar char="ü"/>
            </a:pPr>
            <a:r>
              <a:rPr lang="en-US" dirty="0">
                <a:solidFill>
                  <a:srgbClr val="800000"/>
                </a:solidFill>
                <a:ea typeface="ＭＳ Ｐゴシック" charset="-128"/>
                <a:cs typeface="ＭＳ Ｐゴシック" charset="-128"/>
              </a:rPr>
              <a:t>Inspection by a Matron:  all women are eyed “sharply” for doubtful character.</a:t>
            </a:r>
          </a:p>
          <a:p>
            <a:pPr eaLnBrk="1" hangingPunct="1"/>
            <a:endParaRPr lang="en-US" dirty="0">
              <a:solidFill>
                <a:schemeClr val="bg1"/>
              </a:solidFill>
              <a:ea typeface="ＭＳ Ｐゴシック" charset="-128"/>
              <a:cs typeface="ＭＳ Ｐゴシック" charset="-128"/>
            </a:endParaRPr>
          </a:p>
        </p:txBody>
      </p:sp>
      <p:sp>
        <p:nvSpPr>
          <p:cNvPr id="16386"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 calcmode="lin" valueType="num">
                                      <p:cBhvr additive="base">
                                        <p:cTn id="7"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 calcmode="lin" valueType="num">
                                      <p:cBhvr additive="base">
                                        <p:cTn id="12"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anim calcmode="lin" valueType="num">
                                      <p:cBhvr additive="base">
                                        <p:cTn id="17"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41987" name="Rectangle 3"/>
          <p:cNvSpPr>
            <a:spLocks noGrp="1"/>
          </p:cNvSpPr>
          <p:nvPr>
            <p:ph sz="quarter" idx="13"/>
          </p:nvPr>
        </p:nvSpPr>
        <p:spPr/>
        <p:txBody>
          <a:bodyPr/>
          <a:lstStyle/>
          <a:p>
            <a:pPr eaLnBrk="1" hangingPunct="1">
              <a:buFont typeface="Arial" charset="0"/>
              <a:buNone/>
            </a:pPr>
            <a:r>
              <a:rPr lang="en-US" dirty="0">
                <a:solidFill>
                  <a:srgbClr val="800000"/>
                </a:solidFill>
                <a:ea typeface="ＭＳ Ｐゴシック" charset="-128"/>
                <a:cs typeface="ＭＳ Ｐゴシック" charset="-128"/>
              </a:rPr>
              <a:t>Russian Jew: </a:t>
            </a:r>
          </a:p>
          <a:p>
            <a:pPr eaLnBrk="1" hangingPunct="1">
              <a:buFont typeface="Arial" charset="0"/>
              <a:buNone/>
            </a:pPr>
            <a:endParaRPr lang="en-US" dirty="0">
              <a:solidFill>
                <a:schemeClr val="bg1"/>
              </a:solidFill>
              <a:ea typeface="ＭＳ Ｐゴシック" charset="-128"/>
              <a:cs typeface="ＭＳ Ｐゴシック" charset="-128"/>
            </a:endParaRPr>
          </a:p>
          <a:p>
            <a:pPr eaLnBrk="1" hangingPunct="1">
              <a:buFont typeface="Arial" charset="0"/>
              <a:buNone/>
            </a:pPr>
            <a:r>
              <a:rPr lang="en-US" dirty="0">
                <a:solidFill>
                  <a:srgbClr val="0FFF08"/>
                </a:solidFill>
                <a:ea typeface="ＭＳ Ｐゴシック" charset="-128"/>
                <a:cs typeface="ＭＳ Ｐゴシック" charset="-128"/>
              </a:rPr>
              <a:t>O.K. ? </a:t>
            </a:r>
            <a:r>
              <a:rPr lang="en-US" dirty="0">
                <a:solidFill>
                  <a:schemeClr val="bg1"/>
                </a:solidFill>
                <a:ea typeface="ＭＳ Ｐゴシック" charset="-128"/>
                <a:cs typeface="ＭＳ Ｐゴシック" charset="-128"/>
              </a:rPr>
              <a:t>										</a:t>
            </a:r>
            <a:r>
              <a:rPr lang="en-US" dirty="0">
                <a:solidFill>
                  <a:srgbClr val="FF0000"/>
                </a:solidFill>
                <a:ea typeface="ＭＳ Ｐゴシック" charset="-128"/>
                <a:cs typeface="ＭＳ Ｐゴシック" charset="-128"/>
              </a:rPr>
              <a:t>Deported?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43011" name="Subtitle 2"/>
          <p:cNvSpPr>
            <a:spLocks noGrp="1"/>
          </p:cNvSpPr>
          <p:nvPr>
            <p:ph type="subTitle" idx="4294967295"/>
          </p:nvPr>
        </p:nvSpPr>
        <p:spPr>
          <a:xfrm>
            <a:off x="0" y="1612900"/>
            <a:ext cx="6400800" cy="4895850"/>
          </a:xfrm>
        </p:spPr>
        <p:txBody>
          <a:bodyPr/>
          <a:lstStyle/>
          <a:p>
            <a:pPr marL="0" indent="0" eaLnBrk="1" hangingPunct="1">
              <a:buFont typeface="Arial" charset="0"/>
              <a:buNone/>
            </a:pPr>
            <a:r>
              <a:rPr lang="en-US" dirty="0">
                <a:solidFill>
                  <a:srgbClr val="800000"/>
                </a:solidFill>
                <a:ea typeface="ＭＳ Ｐゴシック" charset="-128"/>
                <a:cs typeface="ＭＳ Ｐゴシック" charset="-128"/>
              </a:rPr>
              <a:t>Inspection:</a:t>
            </a:r>
          </a:p>
          <a:p>
            <a:pPr marL="0" indent="0" eaLnBrk="1" hangingPunct="1">
              <a:buFont typeface="Arial" charset="0"/>
              <a:buNone/>
            </a:pPr>
            <a:r>
              <a:rPr lang="en-US" dirty="0">
                <a:solidFill>
                  <a:srgbClr val="800000"/>
                </a:solidFill>
                <a:ea typeface="ＭＳ Ｐゴシック" charset="-128"/>
                <a:cs typeface="ＭＳ Ｐゴシック" charset="-128"/>
              </a:rPr>
              <a:t>	Russian Jew—Isaac Jacobson</a:t>
            </a:r>
          </a:p>
          <a:p>
            <a:pPr marL="0" indent="0" eaLnBrk="1" hangingPunct="1">
              <a:buFont typeface="Arial" charset="0"/>
              <a:buNone/>
            </a:pPr>
            <a:r>
              <a:rPr lang="en-US" dirty="0">
                <a:solidFill>
                  <a:srgbClr val="800000"/>
                </a:solidFill>
                <a:ea typeface="ＭＳ Ｐゴシック" charset="-128"/>
                <a:cs typeface="ＭＳ Ｐゴシック" charset="-128"/>
              </a:rPr>
              <a:t>He is sent to the dining room for a square meal and allowed to go with his son. </a:t>
            </a:r>
          </a:p>
          <a:p>
            <a:pPr marL="0" indent="0" eaLnBrk="1" hangingPunct="1">
              <a:buFont typeface="Arial" charset="0"/>
              <a:buNone/>
            </a:pPr>
            <a:endParaRPr lang="en-US" dirty="0">
              <a:solidFill>
                <a:schemeClr val="bg1"/>
              </a:solidFill>
              <a:ea typeface="ＭＳ Ｐゴシック" charset="-128"/>
              <a:cs typeface="ＭＳ Ｐゴシック" charset="-128"/>
            </a:endParaRPr>
          </a:p>
        </p:txBody>
      </p:sp>
      <p:sp>
        <p:nvSpPr>
          <p:cNvPr id="43012"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44035" name="Rectangle 3"/>
          <p:cNvSpPr>
            <a:spLocks noGrp="1"/>
          </p:cNvSpPr>
          <p:nvPr>
            <p:ph sz="quarter" idx="13"/>
          </p:nvPr>
        </p:nvSpPr>
        <p:spPr/>
        <p:txBody>
          <a:bodyPr/>
          <a:lstStyle/>
          <a:p>
            <a:pPr eaLnBrk="1" hangingPunct="1">
              <a:buFont typeface="Arial" charset="0"/>
              <a:buNone/>
            </a:pPr>
            <a:r>
              <a:rPr lang="en-US" dirty="0">
                <a:solidFill>
                  <a:srgbClr val="800000"/>
                </a:solidFill>
                <a:ea typeface="ＭＳ Ｐゴシック" charset="-128"/>
                <a:cs typeface="ＭＳ Ｐゴシック" charset="-128"/>
              </a:rPr>
              <a:t>Italian Family: </a:t>
            </a:r>
          </a:p>
          <a:p>
            <a:pPr eaLnBrk="1" hangingPunct="1">
              <a:buFont typeface="Arial" charset="0"/>
              <a:buNone/>
            </a:pPr>
            <a:endParaRPr lang="en-US" dirty="0">
              <a:solidFill>
                <a:schemeClr val="bg1"/>
              </a:solidFill>
              <a:ea typeface="ＭＳ Ｐゴシック" charset="-128"/>
              <a:cs typeface="ＭＳ Ｐゴシック" charset="-128"/>
            </a:endParaRPr>
          </a:p>
          <a:p>
            <a:pPr eaLnBrk="1" hangingPunct="1">
              <a:buFont typeface="Arial" charset="0"/>
              <a:buNone/>
            </a:pPr>
            <a:r>
              <a:rPr lang="en-US" dirty="0">
                <a:solidFill>
                  <a:srgbClr val="0FFF08"/>
                </a:solidFill>
                <a:ea typeface="ＭＳ Ｐゴシック" charset="-128"/>
                <a:cs typeface="ＭＳ Ｐゴシック" charset="-128"/>
              </a:rPr>
              <a:t>O.K. ? </a:t>
            </a:r>
            <a:r>
              <a:rPr lang="en-US" dirty="0">
                <a:solidFill>
                  <a:schemeClr val="bg1"/>
                </a:solidFill>
                <a:ea typeface="ＭＳ Ｐゴシック" charset="-128"/>
                <a:cs typeface="ＭＳ Ｐゴシック" charset="-128"/>
              </a:rPr>
              <a:t>										</a:t>
            </a:r>
            <a:r>
              <a:rPr lang="en-US" dirty="0">
                <a:solidFill>
                  <a:srgbClr val="FF0000"/>
                </a:solidFill>
                <a:ea typeface="ＭＳ Ｐゴシック" charset="-128"/>
                <a:cs typeface="ＭＳ Ｐゴシック" charset="-128"/>
              </a:rPr>
              <a:t>Deported?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45059" name="Subtitle 2"/>
          <p:cNvSpPr>
            <a:spLocks noGrp="1"/>
          </p:cNvSpPr>
          <p:nvPr>
            <p:ph type="subTitle" idx="4294967295"/>
          </p:nvPr>
        </p:nvSpPr>
        <p:spPr>
          <a:xfrm>
            <a:off x="0" y="1612900"/>
            <a:ext cx="6400800" cy="4895850"/>
          </a:xfrm>
        </p:spPr>
        <p:txBody>
          <a:bodyPr/>
          <a:lstStyle/>
          <a:p>
            <a:pPr marL="0" indent="0" eaLnBrk="1" hangingPunct="1">
              <a:buFont typeface="Arial" charset="0"/>
              <a:buNone/>
            </a:pPr>
            <a:r>
              <a:rPr lang="en-US" dirty="0">
                <a:solidFill>
                  <a:srgbClr val="800000"/>
                </a:solidFill>
                <a:ea typeface="ＭＳ Ｐゴシック" charset="-128"/>
                <a:cs typeface="ＭＳ Ｐゴシック" charset="-128"/>
              </a:rPr>
              <a:t>Inspection:</a:t>
            </a:r>
          </a:p>
          <a:p>
            <a:pPr marL="0" indent="0" eaLnBrk="1" hangingPunct="1">
              <a:buFont typeface="Arial" charset="0"/>
              <a:buNone/>
            </a:pPr>
            <a:r>
              <a:rPr lang="en-US" dirty="0">
                <a:solidFill>
                  <a:srgbClr val="800000"/>
                </a:solidFill>
                <a:ea typeface="ＭＳ Ｐゴシック" charset="-128"/>
                <a:cs typeface="ＭＳ Ｐゴシック" charset="-128"/>
              </a:rPr>
              <a:t>	Italian Family</a:t>
            </a:r>
          </a:p>
          <a:p>
            <a:pPr marL="0" indent="0" eaLnBrk="1" hangingPunct="1">
              <a:buFont typeface="Arial" charset="0"/>
              <a:buNone/>
            </a:pPr>
            <a:r>
              <a:rPr lang="en-US" dirty="0">
                <a:solidFill>
                  <a:srgbClr val="800000"/>
                </a:solidFill>
                <a:ea typeface="ＭＳ Ｐゴシック" charset="-128"/>
                <a:cs typeface="ＭＳ Ｐゴシック" charset="-128"/>
              </a:rPr>
              <a:t>After a long wait, an officer comes to the door.  Their father has come but one of the children is missing and they can’t leave without him.  Finally he is found and they all embrace and leave.</a:t>
            </a:r>
          </a:p>
          <a:p>
            <a:pPr marL="0" indent="0" eaLnBrk="1" hangingPunct="1">
              <a:buFont typeface="Arial" charset="0"/>
              <a:buNone/>
            </a:pPr>
            <a:endParaRPr lang="en-US" dirty="0">
              <a:solidFill>
                <a:schemeClr val="bg1"/>
              </a:solidFill>
              <a:ea typeface="ＭＳ Ｐゴシック" charset="-128"/>
              <a:cs typeface="ＭＳ Ｐゴシック" charset="-128"/>
            </a:endParaRPr>
          </a:p>
          <a:p>
            <a:pPr marL="0" indent="0" eaLnBrk="1" hangingPunct="1">
              <a:buFont typeface="Arial" charset="0"/>
              <a:buNone/>
            </a:pPr>
            <a:endParaRPr lang="en-US" dirty="0">
              <a:solidFill>
                <a:schemeClr val="bg1"/>
              </a:solidFill>
              <a:ea typeface="ＭＳ Ｐゴシック" charset="-128"/>
              <a:cs typeface="ＭＳ Ｐゴシック" charset="-128"/>
            </a:endParaRPr>
          </a:p>
          <a:p>
            <a:pPr marL="0" indent="0" eaLnBrk="1" hangingPunct="1">
              <a:buFont typeface="Arial" charset="0"/>
              <a:buNone/>
            </a:pPr>
            <a:endParaRPr lang="en-US" dirty="0">
              <a:solidFill>
                <a:schemeClr val="bg1"/>
              </a:solidFill>
              <a:ea typeface="ＭＳ Ｐゴシック" charset="-128"/>
              <a:cs typeface="ＭＳ Ｐゴシック" charset="-128"/>
            </a:endParaRPr>
          </a:p>
          <a:p>
            <a:pPr marL="0" indent="0" eaLnBrk="1" hangingPunct="1">
              <a:buFont typeface="Arial" charset="0"/>
              <a:buNone/>
            </a:pPr>
            <a:endParaRPr lang="en-US" dirty="0">
              <a:solidFill>
                <a:schemeClr val="bg1"/>
              </a:solidFill>
              <a:ea typeface="ＭＳ Ｐゴシック" charset="-128"/>
              <a:cs typeface="ＭＳ Ｐゴシック" charset="-128"/>
            </a:endParaRPr>
          </a:p>
        </p:txBody>
      </p:sp>
      <p:sp>
        <p:nvSpPr>
          <p:cNvPr id="45060"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46083" name="Rectangle 3"/>
          <p:cNvSpPr>
            <a:spLocks noGrp="1"/>
          </p:cNvSpPr>
          <p:nvPr>
            <p:ph sz="quarter" idx="13"/>
          </p:nvPr>
        </p:nvSpPr>
        <p:spPr/>
        <p:txBody>
          <a:bodyPr/>
          <a:lstStyle/>
          <a:p>
            <a:pPr eaLnBrk="1" hangingPunct="1">
              <a:buFont typeface="Arial" charset="0"/>
              <a:buNone/>
            </a:pPr>
            <a:r>
              <a:rPr lang="en-US" dirty="0">
                <a:solidFill>
                  <a:srgbClr val="800000"/>
                </a:solidFill>
                <a:ea typeface="ＭＳ Ｐゴシック" charset="-128"/>
                <a:cs typeface="ＭＳ Ｐゴシック" charset="-128"/>
              </a:rPr>
              <a:t>Hungarian Family: </a:t>
            </a:r>
          </a:p>
          <a:p>
            <a:pPr eaLnBrk="1" hangingPunct="1">
              <a:buFont typeface="Arial" charset="0"/>
              <a:buNone/>
            </a:pPr>
            <a:endParaRPr lang="en-US" dirty="0">
              <a:solidFill>
                <a:schemeClr val="bg1"/>
              </a:solidFill>
              <a:ea typeface="ＭＳ Ｐゴシック" charset="-128"/>
              <a:cs typeface="ＭＳ Ｐゴシック" charset="-128"/>
            </a:endParaRPr>
          </a:p>
          <a:p>
            <a:pPr eaLnBrk="1" hangingPunct="1">
              <a:buFont typeface="Arial" charset="0"/>
              <a:buNone/>
            </a:pPr>
            <a:r>
              <a:rPr lang="en-US" dirty="0">
                <a:solidFill>
                  <a:srgbClr val="0FFF08"/>
                </a:solidFill>
                <a:ea typeface="ＭＳ Ｐゴシック" charset="-128"/>
                <a:cs typeface="ＭＳ Ｐゴシック" charset="-128"/>
              </a:rPr>
              <a:t>O.K. ? </a:t>
            </a:r>
            <a:r>
              <a:rPr lang="en-US" dirty="0">
                <a:solidFill>
                  <a:schemeClr val="bg1"/>
                </a:solidFill>
                <a:ea typeface="ＭＳ Ｐゴシック" charset="-128"/>
                <a:cs typeface="ＭＳ Ｐゴシック" charset="-128"/>
              </a:rPr>
              <a:t>										</a:t>
            </a:r>
            <a:r>
              <a:rPr lang="en-US" dirty="0">
                <a:solidFill>
                  <a:srgbClr val="FF0000"/>
                </a:solidFill>
                <a:ea typeface="ＭＳ Ｐゴシック" charset="-128"/>
                <a:cs typeface="ＭＳ Ｐゴシック" charset="-128"/>
              </a:rPr>
              <a:t>Deported?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ctrTitle" idx="4294967295"/>
          </p:nvPr>
        </p:nvSpPr>
        <p:spPr>
          <a:xfrm>
            <a:off x="1371600"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47107" name="Subtitle 2"/>
          <p:cNvSpPr>
            <a:spLocks noGrp="1"/>
          </p:cNvSpPr>
          <p:nvPr>
            <p:ph type="subTitle" idx="4294967295"/>
          </p:nvPr>
        </p:nvSpPr>
        <p:spPr>
          <a:xfrm>
            <a:off x="0" y="1612900"/>
            <a:ext cx="6400800" cy="4895850"/>
          </a:xfrm>
        </p:spPr>
        <p:txBody>
          <a:bodyPr/>
          <a:lstStyle/>
          <a:p>
            <a:pPr marL="0" indent="0" eaLnBrk="1" hangingPunct="1">
              <a:buFont typeface="Arial" charset="0"/>
              <a:buNone/>
            </a:pPr>
            <a:r>
              <a:rPr lang="en-US" dirty="0">
                <a:solidFill>
                  <a:srgbClr val="800000"/>
                </a:solidFill>
                <a:ea typeface="ＭＳ Ｐゴシック" charset="-128"/>
                <a:cs typeface="ＭＳ Ｐゴシック" charset="-128"/>
              </a:rPr>
              <a:t>Inspection:</a:t>
            </a:r>
          </a:p>
          <a:p>
            <a:pPr marL="0" indent="0" eaLnBrk="1" hangingPunct="1">
              <a:buFont typeface="Arial" charset="0"/>
              <a:buNone/>
            </a:pPr>
            <a:r>
              <a:rPr lang="en-US" dirty="0">
                <a:solidFill>
                  <a:srgbClr val="800000"/>
                </a:solidFill>
                <a:ea typeface="ＭＳ Ｐゴシック" charset="-128"/>
                <a:cs typeface="ＭＳ Ｐゴシック" charset="-128"/>
              </a:rPr>
              <a:t>	Hungarian Family</a:t>
            </a:r>
          </a:p>
          <a:p>
            <a:pPr marL="0" indent="0" eaLnBrk="1" hangingPunct="1">
              <a:buFont typeface="Arial" charset="0"/>
              <a:buNone/>
            </a:pPr>
            <a:r>
              <a:rPr lang="en-US" dirty="0">
                <a:solidFill>
                  <a:srgbClr val="800000"/>
                </a:solidFill>
                <a:ea typeface="ＭＳ Ｐゴシック" charset="-128"/>
                <a:cs typeface="ＭＳ Ｐゴシック" charset="-128"/>
              </a:rPr>
              <a:t>They look up eagerly each time the door opens. An officer comes and tells them their father has not arrived and they must go back. Protesting and in tears, they are deported. </a:t>
            </a:r>
          </a:p>
          <a:p>
            <a:pPr marL="0" indent="0" eaLnBrk="1" hangingPunct="1">
              <a:buFont typeface="Arial" charset="0"/>
              <a:buNone/>
            </a:pPr>
            <a:endParaRPr lang="en-US" dirty="0">
              <a:solidFill>
                <a:schemeClr val="bg1"/>
              </a:solidFill>
              <a:ea typeface="ＭＳ Ｐゴシック" charset="-128"/>
              <a:cs typeface="ＭＳ Ｐゴシック" charset="-128"/>
            </a:endParaRPr>
          </a:p>
          <a:p>
            <a:pPr marL="0" indent="0" eaLnBrk="1" hangingPunct="1">
              <a:buFont typeface="Arial" charset="0"/>
              <a:buNone/>
            </a:pPr>
            <a:endParaRPr lang="en-US" dirty="0">
              <a:solidFill>
                <a:schemeClr val="bg1"/>
              </a:solidFill>
              <a:ea typeface="ＭＳ Ｐゴシック" charset="-128"/>
              <a:cs typeface="ＭＳ Ｐゴシック" charset="-128"/>
            </a:endParaRPr>
          </a:p>
          <a:p>
            <a:pPr marL="0" indent="0" eaLnBrk="1" hangingPunct="1">
              <a:buFont typeface="Arial" charset="0"/>
              <a:buNone/>
            </a:pPr>
            <a:endParaRPr lang="en-US" dirty="0">
              <a:solidFill>
                <a:schemeClr val="bg1"/>
              </a:solidFill>
              <a:ea typeface="ＭＳ Ｐゴシック" charset="-128"/>
              <a:cs typeface="ＭＳ Ｐゴシック" charset="-128"/>
            </a:endParaRPr>
          </a:p>
          <a:p>
            <a:pPr marL="0" indent="0" eaLnBrk="1" hangingPunct="1">
              <a:buFont typeface="Arial" charset="0"/>
              <a:buNone/>
            </a:pPr>
            <a:endParaRPr lang="en-US" dirty="0">
              <a:solidFill>
                <a:schemeClr val="bg1"/>
              </a:solidFill>
              <a:ea typeface="ＭＳ Ｐゴシック" charset="-128"/>
              <a:cs typeface="ＭＳ Ｐゴシック" charset="-128"/>
            </a:endParaRPr>
          </a:p>
        </p:txBody>
      </p:sp>
      <p:sp>
        <p:nvSpPr>
          <p:cNvPr id="47108"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612900"/>
            <a:ext cx="6400800" cy="4895850"/>
          </a:xfrm>
        </p:spPr>
        <p:txBody>
          <a:bodyPr>
            <a:normAutofit lnSpcReduction="10000"/>
          </a:bodyPr>
          <a:lstStyle/>
          <a:p>
            <a:pPr algn="l" eaLnBrk="1" hangingPunct="1">
              <a:lnSpc>
                <a:spcPct val="80000"/>
              </a:lnSpc>
            </a:pPr>
            <a:r>
              <a:rPr lang="en-US" sz="2200" dirty="0">
                <a:solidFill>
                  <a:srgbClr val="800000"/>
                </a:solidFill>
                <a:ea typeface="ＭＳ Ｐゴシック" charset="-128"/>
                <a:cs typeface="ＭＳ Ｐゴシック" charset="-128"/>
              </a:rPr>
              <a:t>Questions:</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What is your name?</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How old are you?</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Where did you live before coming here?</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Who paid your passage?</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Where are you going?</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Have you a ticket?</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What is your business?</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How much money do you have?</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Can you read and write?</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Were you ever in a prison or an almshouse?</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Are you an anarchist or polygamist?</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Are you under a labor contract?</a:t>
            </a:r>
          </a:p>
          <a:p>
            <a:pPr algn="l" eaLnBrk="1" hangingPunct="1">
              <a:lnSpc>
                <a:spcPct val="80000"/>
              </a:lnSpc>
              <a:buFont typeface="Wingdings" charset="2"/>
              <a:buChar char="ü"/>
            </a:pPr>
            <a:r>
              <a:rPr lang="en-US" sz="2200" dirty="0">
                <a:solidFill>
                  <a:srgbClr val="800000"/>
                </a:solidFill>
                <a:ea typeface="ＭＳ Ｐゴシック" charset="-128"/>
                <a:cs typeface="ＭＳ Ｐゴシック" charset="-128"/>
              </a:rPr>
              <a:t>Who is here to meet you?</a:t>
            </a:r>
          </a:p>
        </p:txBody>
      </p:sp>
      <p:sp>
        <p:nvSpPr>
          <p:cNvPr id="17410"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17412"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4"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000"/>
                            </p:stCondLst>
                            <p:childTnLst>
                              <p:par>
                                <p:cTn id="35" presetID="2" presetClass="entr" presetSubtype="4"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4000"/>
                            </p:stCondLst>
                            <p:childTnLst>
                              <p:par>
                                <p:cTn id="40" presetID="2" presetClass="entr" presetSubtype="4" fill="hold" nodeType="after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6000"/>
                            </p:stCondLst>
                            <p:childTnLst>
                              <p:par>
                                <p:cTn id="45" presetID="2" presetClass="entr" presetSubtype="4" fill="hold"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8000"/>
                            </p:stCondLst>
                            <p:childTnLst>
                              <p:par>
                                <p:cTn id="50" presetID="2" presetClass="entr" presetSubtype="4" fill="hold" nodeType="after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 calcmode="lin" valueType="num">
                                      <p:cBhvr additive="base">
                                        <p:cTn id="52"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54" fill="hold">
                            <p:stCondLst>
                              <p:cond delay="20000"/>
                            </p:stCondLst>
                            <p:childTnLst>
                              <p:par>
                                <p:cTn id="55" presetID="2" presetClass="entr" presetSubtype="4" fill="hold" nodeType="after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2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2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59" fill="hold">
                            <p:stCondLst>
                              <p:cond delay="22000"/>
                            </p:stCondLst>
                            <p:childTnLst>
                              <p:par>
                                <p:cTn id="60" presetID="2" presetClass="entr" presetSubtype="4" fill="hold" nodeType="after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 calcmode="lin" valueType="num">
                                      <p:cBhvr additive="base">
                                        <p:cTn id="62" dur="2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3" dur="20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par>
                          <p:cTn id="64" fill="hold">
                            <p:stCondLst>
                              <p:cond delay="24000"/>
                            </p:stCondLst>
                            <p:childTnLst>
                              <p:par>
                                <p:cTn id="65" presetID="2" presetClass="entr" presetSubtype="4" fill="hold"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20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33795" name="Rectangle 3"/>
          <p:cNvSpPr>
            <a:spLocks noGrp="1"/>
          </p:cNvSpPr>
          <p:nvPr>
            <p:ph sz="quarter" idx="13"/>
          </p:nvPr>
        </p:nvSpPr>
        <p:spPr>
          <a:xfrm>
            <a:off x="457200" y="1600200"/>
            <a:ext cx="8229600" cy="4749581"/>
          </a:xfrm>
        </p:spPr>
        <p:txBody>
          <a:bodyPr/>
          <a:lstStyle/>
          <a:p>
            <a:pPr eaLnBrk="1" hangingPunct="1">
              <a:buFont typeface="Arial" charset="0"/>
              <a:buNone/>
            </a:pPr>
            <a:r>
              <a:rPr lang="en-US" dirty="0">
                <a:solidFill>
                  <a:srgbClr val="800000"/>
                </a:solidFill>
                <a:ea typeface="ＭＳ Ｐゴシック" charset="-128"/>
                <a:cs typeface="ＭＳ Ｐゴシック" charset="-128"/>
              </a:rPr>
              <a:t>Aliens or Americans?—Codes</a:t>
            </a:r>
          </a:p>
          <a:p>
            <a:pPr eaLnBrk="1" hangingPunct="1">
              <a:buFont typeface="Arial" charset="0"/>
              <a:buNone/>
            </a:pPr>
            <a:r>
              <a:rPr lang="en-US" dirty="0">
                <a:solidFill>
                  <a:srgbClr val="800000"/>
                </a:solidFill>
                <a:ea typeface="ＭＳ Ｐゴシック" charset="-128"/>
                <a:cs typeface="ＭＳ Ｐゴシック" charset="-128"/>
              </a:rPr>
              <a:t>F.I. (Further Investigation)</a:t>
            </a:r>
          </a:p>
          <a:p>
            <a:pPr eaLnBrk="1" hangingPunct="1">
              <a:buFont typeface="Arial" charset="0"/>
              <a:buNone/>
            </a:pPr>
            <a:r>
              <a:rPr lang="en-US" dirty="0">
                <a:solidFill>
                  <a:srgbClr val="800000"/>
                </a:solidFill>
                <a:ea typeface="ＭＳ Ｐゴシック" charset="-128"/>
                <a:cs typeface="ＭＳ Ｐゴシック" charset="-128"/>
              </a:rPr>
              <a:t>S.I. (Special Investigation)</a:t>
            </a:r>
          </a:p>
          <a:p>
            <a:pPr eaLnBrk="1" hangingPunct="1">
              <a:buFont typeface="Arial" charset="0"/>
              <a:buNone/>
            </a:pPr>
            <a:r>
              <a:rPr lang="en-US" dirty="0">
                <a:solidFill>
                  <a:srgbClr val="800000"/>
                </a:solidFill>
                <a:ea typeface="ＭＳ Ｐゴシック" charset="-128"/>
                <a:cs typeface="ＭＳ Ｐゴシック" charset="-128"/>
              </a:rPr>
              <a:t>T.D. (Temporarily Detained</a:t>
            </a:r>
            <a:r>
              <a:rPr lang="en-US" dirty="0" smtClean="0">
                <a:solidFill>
                  <a:srgbClr val="800000"/>
                </a:solidFill>
                <a:ea typeface="ＭＳ Ｐゴシック" charset="-128"/>
                <a:cs typeface="ＭＳ Ｐゴシック" charset="-128"/>
              </a:rPr>
              <a:t>)</a:t>
            </a:r>
          </a:p>
          <a:p>
            <a:pPr eaLnBrk="1" hangingPunct="1">
              <a:buFont typeface="Arial" charset="0"/>
              <a:buNone/>
            </a:pPr>
            <a:r>
              <a:rPr lang="en-US" dirty="0" smtClean="0">
                <a:solidFill>
                  <a:srgbClr val="800000"/>
                </a:solidFill>
                <a:ea typeface="ＭＳ Ｐゴシック" charset="-128"/>
                <a:cs typeface="ＭＳ Ｐゴシック" charset="-128"/>
              </a:rPr>
              <a:t>L.P.C (Likely to be a Public Charge)</a:t>
            </a:r>
          </a:p>
          <a:p>
            <a:pPr eaLnBrk="1" hangingPunct="1">
              <a:buFont typeface="Arial" charset="0"/>
              <a:buNone/>
            </a:pPr>
            <a:r>
              <a:rPr lang="en-US" dirty="0">
                <a:solidFill>
                  <a:srgbClr val="800000"/>
                </a:solidFill>
                <a:ea typeface="ＭＳ Ｐゴシック" charset="-128"/>
                <a:cs typeface="ＭＳ Ｐゴシック" charset="-128"/>
              </a:rPr>
              <a:t>E    (Excluded)</a:t>
            </a:r>
          </a:p>
          <a:p>
            <a:pPr eaLnBrk="1" hangingPunct="1">
              <a:buFont typeface="Arial" charset="0"/>
              <a:buNone/>
            </a:pPr>
            <a:r>
              <a:rPr lang="en-US" dirty="0">
                <a:solidFill>
                  <a:srgbClr val="800000"/>
                </a:solidFill>
                <a:ea typeface="ＭＳ Ｐゴシック" charset="-128"/>
                <a:cs typeface="ＭＳ Ｐゴシック" charset="-128"/>
              </a:rPr>
              <a:t>D (Deported)</a:t>
            </a:r>
          </a:p>
          <a:p>
            <a:pPr eaLnBrk="1" hangingPunct="1">
              <a:buFont typeface="Arial" charset="0"/>
              <a:buNone/>
            </a:pPr>
            <a:r>
              <a:rPr lang="en-US" dirty="0">
                <a:solidFill>
                  <a:srgbClr val="800000"/>
                </a:solidFill>
                <a:ea typeface="ＭＳ Ｐゴシック" charset="-128"/>
                <a:cs typeface="ＭＳ Ｐゴシック" charset="-128"/>
              </a:rPr>
              <a:t>O.K. (All Right)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 calcmode="lin" valueType="num">
                                      <p:cBhvr additive="base">
                                        <p:cTn id="7" dur="20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3795">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 calcmode="lin" valueType="num">
                                      <p:cBhvr additive="base">
                                        <p:cTn id="12" dur="20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33795">
                                            <p:txEl>
                                              <p:pRg st="3" end="3"/>
                                            </p:txEl>
                                          </p:spTgt>
                                        </p:tgtEl>
                                        <p:attrNameLst>
                                          <p:attrName>style.visibility</p:attrName>
                                        </p:attrNameLst>
                                      </p:cBhvr>
                                      <p:to>
                                        <p:strVal val="visible"/>
                                      </p:to>
                                    </p:set>
                                    <p:anim calcmode="lin" valueType="num">
                                      <p:cBhvr additive="base">
                                        <p:cTn id="17" dur="2000" fill="hold"/>
                                        <p:tgtEl>
                                          <p:spTgt spid="33795">
                                            <p:txEl>
                                              <p:pRg st="3" end="3"/>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3795">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0"/>
                                  </p:stCondLst>
                                  <p:childTnLst>
                                    <p:set>
                                      <p:cBhvr>
                                        <p:cTn id="21" dur="1" fill="hold">
                                          <p:stCondLst>
                                            <p:cond delay="0"/>
                                          </p:stCondLst>
                                        </p:cTn>
                                        <p:tgtEl>
                                          <p:spTgt spid="33795">
                                            <p:txEl>
                                              <p:pRg st="4" end="4"/>
                                            </p:txEl>
                                          </p:spTgt>
                                        </p:tgtEl>
                                        <p:attrNameLst>
                                          <p:attrName>style.visibility</p:attrName>
                                        </p:attrNameLst>
                                      </p:cBhvr>
                                      <p:to>
                                        <p:strVal val="visible"/>
                                      </p:to>
                                    </p:set>
                                    <p:anim calcmode="lin" valueType="num">
                                      <p:cBhvr additive="base">
                                        <p:cTn id="22" dur="20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3795">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anim calcmode="lin" valueType="num">
                                      <p:cBhvr additive="base">
                                        <p:cTn id="27" dur="2000" fill="hold"/>
                                        <p:tgtEl>
                                          <p:spTgt spid="33795">
                                            <p:txEl>
                                              <p:pRg st="5" end="5"/>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3795">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4" fill="hold" nodeType="afterEffect">
                                  <p:stCondLst>
                                    <p:cond delay="0"/>
                                  </p:stCondLst>
                                  <p:childTnLst>
                                    <p:set>
                                      <p:cBhvr>
                                        <p:cTn id="31" dur="1" fill="hold">
                                          <p:stCondLst>
                                            <p:cond delay="0"/>
                                          </p:stCondLst>
                                        </p:cTn>
                                        <p:tgtEl>
                                          <p:spTgt spid="33795">
                                            <p:txEl>
                                              <p:pRg st="6" end="6"/>
                                            </p:txEl>
                                          </p:spTgt>
                                        </p:tgtEl>
                                        <p:attrNameLst>
                                          <p:attrName>style.visibility</p:attrName>
                                        </p:attrNameLst>
                                      </p:cBhvr>
                                      <p:to>
                                        <p:strVal val="visible"/>
                                      </p:to>
                                    </p:set>
                                    <p:anim calcmode="lin" valueType="num">
                                      <p:cBhvr additive="base">
                                        <p:cTn id="32" dur="20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3795">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000"/>
                            </p:stCondLst>
                            <p:childTnLst>
                              <p:par>
                                <p:cTn id="35" presetID="2" presetClass="entr" presetSubtype="4" fill="hold" nodeType="afterEffect">
                                  <p:stCondLst>
                                    <p:cond delay="0"/>
                                  </p:stCondLst>
                                  <p:childTnLst>
                                    <p:set>
                                      <p:cBhvr>
                                        <p:cTn id="36" dur="1" fill="hold">
                                          <p:stCondLst>
                                            <p:cond delay="0"/>
                                          </p:stCondLst>
                                        </p:cTn>
                                        <p:tgtEl>
                                          <p:spTgt spid="33795">
                                            <p:txEl>
                                              <p:pRg st="7" end="7"/>
                                            </p:txEl>
                                          </p:spTgt>
                                        </p:tgtEl>
                                        <p:attrNameLst>
                                          <p:attrName>style.visibility</p:attrName>
                                        </p:attrNameLst>
                                      </p:cBhvr>
                                      <p:to>
                                        <p:strVal val="visible"/>
                                      </p:to>
                                    </p:set>
                                    <p:anim calcmode="lin" valueType="num">
                                      <p:cBhvr additive="base">
                                        <p:cTn id="37" dur="2000" fill="hold"/>
                                        <p:tgtEl>
                                          <p:spTgt spid="33795">
                                            <p:txEl>
                                              <p:pRg st="7" end="7"/>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37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z="2800" dirty="0">
                <a:solidFill>
                  <a:srgbClr val="800000"/>
                </a:solidFill>
                <a:ea typeface="ＭＳ Ｐゴシック" charset="-128"/>
                <a:cs typeface="ＭＳ Ｐゴシック" charset="-128"/>
              </a:rPr>
              <a:t>Coming to America</a:t>
            </a:r>
          </a:p>
        </p:txBody>
      </p:sp>
      <p:sp>
        <p:nvSpPr>
          <p:cNvPr id="19459" name="Subtitle 2"/>
          <p:cNvSpPr>
            <a:spLocks noGrp="1"/>
          </p:cNvSpPr>
          <p:nvPr>
            <p:ph idx="1"/>
          </p:nvPr>
        </p:nvSpPr>
        <p:spPr/>
        <p:txBody>
          <a:bodyPr>
            <a:normAutofit/>
          </a:bodyPr>
          <a:lstStyle/>
          <a:p>
            <a:pPr algn="l" eaLnBrk="1" hangingPunct="1">
              <a:buNone/>
            </a:pPr>
            <a:r>
              <a:rPr lang="en-US" dirty="0" smtClean="0">
                <a:solidFill>
                  <a:srgbClr val="800000"/>
                </a:solidFill>
                <a:ea typeface="ＭＳ Ｐゴシック" charset="-128"/>
                <a:cs typeface="ＭＳ Ｐゴシック" charset="-128"/>
              </a:rPr>
              <a:t>	Five </a:t>
            </a:r>
            <a:r>
              <a:rPr lang="en-US" dirty="0">
                <a:solidFill>
                  <a:srgbClr val="800000"/>
                </a:solidFill>
                <a:ea typeface="ＭＳ Ｐゴシック" charset="-128"/>
                <a:cs typeface="ＭＳ Ｐゴシック" charset="-128"/>
              </a:rPr>
              <a:t>Irishmen: John </a:t>
            </a:r>
            <a:r>
              <a:rPr lang="en-US" dirty="0" err="1">
                <a:solidFill>
                  <a:srgbClr val="800000"/>
                </a:solidFill>
                <a:ea typeface="ＭＳ Ｐゴシック" charset="-128"/>
                <a:cs typeface="ＭＳ Ｐゴシック" charset="-128"/>
              </a:rPr>
              <a:t>O’Henessy</a:t>
            </a:r>
            <a:r>
              <a:rPr lang="en-US" dirty="0">
                <a:solidFill>
                  <a:srgbClr val="800000"/>
                </a:solidFill>
                <a:ea typeface="ＭＳ Ｐゴシック" charset="-128"/>
                <a:cs typeface="ＭＳ Ｐゴシック" charset="-128"/>
              </a:rPr>
              <a:t>, Pat O’Leary, Michael O’Brien, Dennis Maloney and Michael Mahoney.</a:t>
            </a:r>
          </a:p>
          <a:p>
            <a:pPr algn="l" eaLnBrk="1" hangingPunct="1"/>
            <a:r>
              <a:rPr lang="en-US" dirty="0">
                <a:solidFill>
                  <a:srgbClr val="800000"/>
                </a:solidFill>
                <a:ea typeface="ＭＳ Ｐゴシック" charset="-128"/>
                <a:cs typeface="ＭＳ Ｐゴシック" charset="-128"/>
              </a:rPr>
              <a:t>	They have all come from the county of Cork.  One or two of them can read and write a little.  They all admit their tickets were paid for by a friend.                     2</a:t>
            </a:r>
          </a:p>
        </p:txBody>
      </p:sp>
      <p:sp>
        <p:nvSpPr>
          <p:cNvPr id="5" name="Text Placeholder 4"/>
          <p:cNvSpPr>
            <a:spLocks noGrp="1"/>
          </p:cNvSpPr>
          <p:nvPr>
            <p:ph type="body" sz="half" idx="2"/>
          </p:nvPr>
        </p:nvSpPr>
        <p:spPr/>
        <p:txBody>
          <a:bodyPr/>
          <a:lstStyle/>
          <a:p>
            <a:endParaRPr lang="en-US"/>
          </a:p>
        </p:txBody>
      </p:sp>
      <p:sp>
        <p:nvSpPr>
          <p:cNvPr id="19460"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pic>
        <p:nvPicPr>
          <p:cNvPr id="6" name="Picture 5" descr="deBhoys.jpg"/>
          <p:cNvPicPr>
            <a:picLocks noChangeAspect="1"/>
          </p:cNvPicPr>
          <p:nvPr/>
        </p:nvPicPr>
        <p:blipFill>
          <a:blip r:embed="rId2"/>
          <a:stretch>
            <a:fillRect/>
          </a:stretch>
        </p:blipFill>
        <p:spPr>
          <a:xfrm>
            <a:off x="457201" y="1450975"/>
            <a:ext cx="3117850" cy="208023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ubtitle 2"/>
          <p:cNvSpPr>
            <a:spLocks noGrp="1"/>
          </p:cNvSpPr>
          <p:nvPr>
            <p:ph type="subTitle" idx="1"/>
          </p:nvPr>
        </p:nvSpPr>
        <p:spPr>
          <a:xfrm>
            <a:off x="1371600" y="1612900"/>
            <a:ext cx="6400800" cy="4895850"/>
          </a:xfrm>
        </p:spPr>
        <p:txBody>
          <a:bodyPr/>
          <a:lstStyle/>
          <a:p>
            <a:pPr algn="l" eaLnBrk="1" hangingPunct="1"/>
            <a:r>
              <a:rPr lang="en-US" dirty="0" smtClean="0">
                <a:solidFill>
                  <a:srgbClr val="800000"/>
                </a:solidFill>
                <a:ea typeface="ＭＳ Ｐゴシック" charset="-128"/>
                <a:cs typeface="ＭＳ Ｐゴシック" charset="-128"/>
              </a:rPr>
              <a:t>	</a:t>
            </a:r>
            <a:r>
              <a:rPr lang="en-US" dirty="0">
                <a:solidFill>
                  <a:srgbClr val="800000"/>
                </a:solidFill>
                <a:ea typeface="ＭＳ Ｐゴシック" charset="-128"/>
                <a:cs typeface="ＭＳ Ｐゴシック" charset="-128"/>
              </a:rPr>
              <a:t>None of them have much money, perhaps a shilling or two. Fearing they will be rejected</a:t>
            </a:r>
            <a:r>
              <a:rPr lang="en-US" dirty="0" smtClean="0">
                <a:solidFill>
                  <a:srgbClr val="800000"/>
                </a:solidFill>
                <a:ea typeface="ＭＳ Ｐゴシック" charset="-128"/>
                <a:cs typeface="ＭＳ Ｐゴシック" charset="-128"/>
              </a:rPr>
              <a:t> because of lack of money, </a:t>
            </a:r>
            <a:r>
              <a:rPr lang="en-US" dirty="0">
                <a:solidFill>
                  <a:srgbClr val="800000"/>
                </a:solidFill>
                <a:ea typeface="ＭＳ Ｐゴシック" charset="-128"/>
                <a:cs typeface="ＭＳ Ｐゴシック" charset="-128"/>
              </a:rPr>
              <a:t>their leader pulls out a paper</a:t>
            </a:r>
            <a:r>
              <a:rPr lang="en-US" dirty="0" smtClean="0">
                <a:solidFill>
                  <a:srgbClr val="800000"/>
                </a:solidFill>
                <a:ea typeface="ＭＳ Ｐゴシック" charset="-128"/>
                <a:cs typeface="ＭＳ Ｐゴシック" charset="-128"/>
              </a:rPr>
              <a:t> showing that they all have work, that, in fact, </a:t>
            </a:r>
            <a:r>
              <a:rPr lang="en-US" dirty="0">
                <a:solidFill>
                  <a:srgbClr val="800000"/>
                </a:solidFill>
                <a:ea typeface="ＭＳ Ｐゴシック" charset="-128"/>
                <a:cs typeface="ＭＳ Ｐゴシック" charset="-128"/>
              </a:rPr>
              <a:t>they have come under a labor contract. </a:t>
            </a:r>
          </a:p>
        </p:txBody>
      </p:sp>
      <p:sp>
        <p:nvSpPr>
          <p:cNvPr id="20482" name="Title 1"/>
          <p:cNvSpPr>
            <a:spLocks noGrp="1"/>
          </p:cNvSpPr>
          <p:nvPr>
            <p:ph type="ctrTitle"/>
          </p:nvPr>
        </p:nvSpPr>
        <p:spPr>
          <a:xfrm>
            <a:off x="898525" y="323850"/>
            <a:ext cx="7772400" cy="1470025"/>
          </a:xfrm>
        </p:spPr>
        <p:txBody>
          <a:bodyPr/>
          <a:lstStyle/>
          <a:p>
            <a:pPr eaLnBrk="1" hangingPunct="1"/>
            <a:r>
              <a:rPr lang="en-US" dirty="0">
                <a:solidFill>
                  <a:srgbClr val="800000"/>
                </a:solidFill>
                <a:ea typeface="ＭＳ Ｐゴシック" charset="-128"/>
                <a:cs typeface="ＭＳ Ｐゴシック" charset="-128"/>
              </a:rPr>
              <a:t>Coming to America</a:t>
            </a:r>
          </a:p>
        </p:txBody>
      </p:sp>
      <p:sp>
        <p:nvSpPr>
          <p:cNvPr id="20484"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z="2800" dirty="0">
                <a:solidFill>
                  <a:srgbClr val="800000"/>
                </a:solidFill>
                <a:ea typeface="ＭＳ Ｐゴシック" charset="-128"/>
                <a:cs typeface="ＭＳ Ｐゴシック" charset="-128"/>
              </a:rPr>
              <a:t>Coming to America</a:t>
            </a:r>
          </a:p>
        </p:txBody>
      </p:sp>
      <p:sp>
        <p:nvSpPr>
          <p:cNvPr id="21507" name="Subtitle 2"/>
          <p:cNvSpPr>
            <a:spLocks noGrp="1"/>
          </p:cNvSpPr>
          <p:nvPr>
            <p:ph idx="1"/>
          </p:nvPr>
        </p:nvSpPr>
        <p:spPr/>
        <p:txBody>
          <a:bodyPr>
            <a:normAutofit/>
          </a:bodyPr>
          <a:lstStyle/>
          <a:p>
            <a:pPr marL="0" indent="0" eaLnBrk="1" hangingPunct="1">
              <a:buFont typeface="Arial" charset="0"/>
              <a:buNone/>
            </a:pPr>
            <a:endParaRPr lang="en-US" dirty="0" smtClean="0">
              <a:solidFill>
                <a:schemeClr val="bg1"/>
              </a:solidFill>
              <a:ea typeface="ＭＳ Ｐゴシック" charset="-128"/>
              <a:cs typeface="ＭＳ Ｐゴシック" charset="-128"/>
            </a:endParaRPr>
          </a:p>
          <a:p>
            <a:pPr marL="0" indent="0" eaLnBrk="1" hangingPunct="1">
              <a:buFont typeface="Arial" charset="0"/>
              <a:buNone/>
            </a:pPr>
            <a:r>
              <a:rPr lang="en-US" dirty="0" smtClean="0">
                <a:solidFill>
                  <a:schemeClr val="bg1"/>
                </a:solidFill>
                <a:ea typeface="ＭＳ Ｐゴシック" charset="-128"/>
                <a:cs typeface="ＭＳ Ｐゴシック" charset="-128"/>
              </a:rPr>
              <a:t>	</a:t>
            </a:r>
            <a:r>
              <a:rPr lang="en-US" dirty="0" smtClean="0">
                <a:solidFill>
                  <a:srgbClr val="800000"/>
                </a:solidFill>
                <a:ea typeface="ＭＳ Ｐゴシック" charset="-128"/>
                <a:cs typeface="ＭＳ Ｐゴシック" charset="-128"/>
              </a:rPr>
              <a:t>Swedish Family—Mr. &amp; Mrs. </a:t>
            </a:r>
            <a:r>
              <a:rPr lang="en-US" dirty="0" err="1" smtClean="0">
                <a:solidFill>
                  <a:srgbClr val="800000"/>
                </a:solidFill>
                <a:ea typeface="ＭＳ Ｐゴシック" charset="-128"/>
                <a:cs typeface="ＭＳ Ｐゴシック" charset="-128"/>
              </a:rPr>
              <a:t>Johannsen</a:t>
            </a:r>
            <a:r>
              <a:rPr lang="en-US" dirty="0" smtClean="0">
                <a:solidFill>
                  <a:srgbClr val="800000"/>
                </a:solidFill>
                <a:ea typeface="ＭＳ Ｐゴシック" charset="-128"/>
                <a:cs typeface="ＭＳ Ｐゴシック" charset="-128"/>
              </a:rPr>
              <a:t> and their five children.</a:t>
            </a:r>
          </a:p>
          <a:p>
            <a:pPr marL="0" indent="0" eaLnBrk="1" hangingPunct="1">
              <a:buFont typeface="Arial" charset="0"/>
              <a:buNone/>
            </a:pPr>
            <a:r>
              <a:rPr lang="en-US" dirty="0" smtClean="0">
                <a:solidFill>
                  <a:srgbClr val="800000"/>
                </a:solidFill>
                <a:ea typeface="ＭＳ Ｐゴシック" charset="-128"/>
                <a:cs typeface="ＭＳ Ｐゴシック" charset="-128"/>
              </a:rPr>
              <a:t>They have $200. All speak English. Mr. </a:t>
            </a:r>
            <a:r>
              <a:rPr lang="en-US" dirty="0" err="1" smtClean="0">
                <a:solidFill>
                  <a:srgbClr val="800000"/>
                </a:solidFill>
                <a:ea typeface="ＭＳ Ｐゴシック" charset="-128"/>
                <a:cs typeface="ＭＳ Ｐゴシック" charset="-128"/>
              </a:rPr>
              <a:t>Johannsen</a:t>
            </a:r>
            <a:r>
              <a:rPr lang="en-US" dirty="0" smtClean="0">
                <a:solidFill>
                  <a:srgbClr val="800000"/>
                </a:solidFill>
                <a:ea typeface="ＭＳ Ｐゴシック" charset="-128"/>
                <a:cs typeface="ＭＳ Ｐゴシック" charset="-128"/>
              </a:rPr>
              <a:t> expects to get work with friends in Worcester, Mass.</a:t>
            </a:r>
          </a:p>
        </p:txBody>
      </p:sp>
      <p:sp>
        <p:nvSpPr>
          <p:cNvPr id="5" name="Text Placeholder 4"/>
          <p:cNvSpPr>
            <a:spLocks noGrp="1"/>
          </p:cNvSpPr>
          <p:nvPr>
            <p:ph type="body" sz="half" idx="2"/>
          </p:nvPr>
        </p:nvSpPr>
        <p:spPr/>
        <p:txBody>
          <a:bodyPr/>
          <a:lstStyle/>
          <a:p>
            <a:endParaRPr lang="en-US"/>
          </a:p>
        </p:txBody>
      </p:sp>
      <p:sp>
        <p:nvSpPr>
          <p:cNvPr id="21508"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pic>
        <p:nvPicPr>
          <p:cNvPr id="6" name="Picture 5" descr="immignew.jpg"/>
          <p:cNvPicPr>
            <a:picLocks noChangeAspect="1"/>
          </p:cNvPicPr>
          <p:nvPr/>
        </p:nvPicPr>
        <p:blipFill>
          <a:blip r:embed="rId2"/>
          <a:stretch>
            <a:fillRect/>
          </a:stretch>
        </p:blipFill>
        <p:spPr>
          <a:xfrm>
            <a:off x="198438" y="1825087"/>
            <a:ext cx="3267075" cy="248973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z="2800" dirty="0">
                <a:solidFill>
                  <a:srgbClr val="800000"/>
                </a:solidFill>
                <a:ea typeface="ＭＳ Ｐゴシック" charset="-128"/>
                <a:cs typeface="ＭＳ Ｐゴシック" charset="-128"/>
              </a:rPr>
              <a:t>Coming to America</a:t>
            </a:r>
          </a:p>
        </p:txBody>
      </p:sp>
      <p:sp>
        <p:nvSpPr>
          <p:cNvPr id="21507" name="Subtitle 2"/>
          <p:cNvSpPr>
            <a:spLocks noGrp="1"/>
          </p:cNvSpPr>
          <p:nvPr>
            <p:ph idx="1"/>
          </p:nvPr>
        </p:nvSpPr>
        <p:spPr/>
        <p:txBody>
          <a:bodyPr>
            <a:normAutofit/>
          </a:bodyPr>
          <a:lstStyle/>
          <a:p>
            <a:pPr marL="0" indent="0" eaLnBrk="1" hangingPunct="1">
              <a:buFont typeface="Arial" charset="0"/>
              <a:buNone/>
            </a:pPr>
            <a:r>
              <a:rPr lang="en-US" dirty="0" smtClean="0">
                <a:solidFill>
                  <a:srgbClr val="800000"/>
                </a:solidFill>
                <a:ea typeface="ＭＳ Ｐゴシック" charset="-128"/>
                <a:cs typeface="ＭＳ Ｐゴシック" charset="-128"/>
              </a:rPr>
              <a:t>English </a:t>
            </a:r>
            <a:r>
              <a:rPr lang="en-US" dirty="0">
                <a:solidFill>
                  <a:srgbClr val="800000"/>
                </a:solidFill>
                <a:ea typeface="ＭＳ Ｐゴシック" charset="-128"/>
                <a:cs typeface="ＭＳ Ｐゴシック" charset="-128"/>
              </a:rPr>
              <a:t>Boy—Timothy </a:t>
            </a:r>
            <a:r>
              <a:rPr lang="en-US" dirty="0" err="1">
                <a:solidFill>
                  <a:srgbClr val="800000"/>
                </a:solidFill>
                <a:ea typeface="ＭＳ Ｐゴシック" charset="-128"/>
                <a:cs typeface="ＭＳ Ｐゴシック" charset="-128"/>
              </a:rPr>
              <a:t>Donalds</a:t>
            </a:r>
            <a:endParaRPr lang="en-US" dirty="0">
              <a:solidFill>
                <a:srgbClr val="800000"/>
              </a:solidFill>
              <a:ea typeface="ＭＳ Ｐゴシック" charset="-128"/>
              <a:cs typeface="ＭＳ Ｐゴシック" charset="-128"/>
            </a:endParaRPr>
          </a:p>
          <a:p>
            <a:pPr marL="0" indent="0" eaLnBrk="1" hangingPunct="1">
              <a:buFont typeface="Arial" charset="0"/>
              <a:buNone/>
            </a:pPr>
            <a:r>
              <a:rPr lang="en-US" dirty="0">
                <a:solidFill>
                  <a:srgbClr val="800000"/>
                </a:solidFill>
                <a:ea typeface="ＭＳ Ｐゴシック" charset="-128"/>
                <a:cs typeface="ＭＳ Ｐゴシック" charset="-128"/>
              </a:rPr>
              <a:t>He is thirteen years old and has come to live with his uncle in San Antonio, Texas. </a:t>
            </a:r>
          </a:p>
          <a:p>
            <a:pPr marL="0" indent="0" eaLnBrk="1" hangingPunct="1">
              <a:buFont typeface="Arial" charset="0"/>
              <a:buNone/>
            </a:pPr>
            <a:r>
              <a:rPr lang="en-US" dirty="0">
                <a:solidFill>
                  <a:srgbClr val="800000"/>
                </a:solidFill>
                <a:ea typeface="ＭＳ Ｐゴシック" charset="-128"/>
                <a:cs typeface="ＭＳ Ｐゴシック" charset="-128"/>
              </a:rPr>
              <a:t>He had $200 but it was stolen from him in steerage when he as seasick.  He has $1.37 left.</a:t>
            </a:r>
          </a:p>
        </p:txBody>
      </p:sp>
      <p:sp>
        <p:nvSpPr>
          <p:cNvPr id="5" name="Text Placeholder 4"/>
          <p:cNvSpPr>
            <a:spLocks noGrp="1"/>
          </p:cNvSpPr>
          <p:nvPr>
            <p:ph type="body" sz="half" idx="2"/>
          </p:nvPr>
        </p:nvSpPr>
        <p:spPr/>
        <p:txBody>
          <a:bodyPr/>
          <a:lstStyle/>
          <a:p>
            <a:endParaRPr lang="en-US"/>
          </a:p>
        </p:txBody>
      </p:sp>
      <p:sp>
        <p:nvSpPr>
          <p:cNvPr id="21508" name="TextBox 3"/>
          <p:cNvSpPr txBox="1">
            <a:spLocks noChangeArrowheads="1"/>
          </p:cNvSpPr>
          <p:nvPr/>
        </p:nvSpPr>
        <p:spPr bwMode="auto">
          <a:xfrm>
            <a:off x="2252663" y="2438400"/>
            <a:ext cx="184150" cy="369888"/>
          </a:xfrm>
          <a:prstGeom prst="rect">
            <a:avLst/>
          </a:prstGeom>
          <a:noFill/>
          <a:ln w="9525">
            <a:noFill/>
            <a:miter lim="800000"/>
            <a:headEnd/>
            <a:tailEnd/>
          </a:ln>
        </p:spPr>
        <p:txBody>
          <a:bodyPr wrap="none">
            <a:prstTxWarp prst="textNoShape">
              <a:avLst/>
            </a:prstTxWarp>
            <a:spAutoFit/>
          </a:bodyPr>
          <a:lstStyle/>
          <a:p>
            <a:endParaRPr lang="en-US">
              <a:latin typeface="Calibri" charset="0"/>
            </a:endParaRPr>
          </a:p>
        </p:txBody>
      </p:sp>
      <p:pic>
        <p:nvPicPr>
          <p:cNvPr id="6" name="Picture 5" descr="52802677.jpg"/>
          <p:cNvPicPr>
            <a:picLocks noChangeAspect="1"/>
          </p:cNvPicPr>
          <p:nvPr/>
        </p:nvPicPr>
        <p:blipFill>
          <a:blip r:embed="rId2"/>
          <a:stretch>
            <a:fillRect/>
          </a:stretch>
        </p:blipFill>
        <p:spPr>
          <a:xfrm>
            <a:off x="487145" y="1435100"/>
            <a:ext cx="2978368" cy="364022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527</TotalTime>
  <Words>586</Words>
  <Application>Microsoft Office PowerPoint</Application>
  <PresentationFormat>On-screen Show (4:3)</PresentationFormat>
  <Paragraphs>166</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ＭＳ Ｐゴシック</vt:lpstr>
      <vt:lpstr>Arial</vt:lpstr>
      <vt:lpstr>Calibri</vt:lpstr>
      <vt:lpstr>Georgia</vt:lpstr>
      <vt:lpstr>Trebuchet MS</vt:lpstr>
      <vt:lpstr>Wingdings</vt:lpstr>
      <vt:lpstr>Slipstream</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PowerPoint Presentation</vt:lpstr>
      <vt:lpstr>PowerPoint Presentation</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lpstr>Coming to America</vt:lpstr>
    </vt:vector>
  </TitlesOfParts>
  <Company>MWCSD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Coming to America</dc:title>
  <dc:creator>MWCSD User</dc:creator>
  <cp:lastModifiedBy>SDTC-WS2</cp:lastModifiedBy>
  <cp:revision>24</cp:revision>
  <dcterms:created xsi:type="dcterms:W3CDTF">2010-11-16T23:37:00Z</dcterms:created>
  <dcterms:modified xsi:type="dcterms:W3CDTF">2016-07-12T17:57:33Z</dcterms:modified>
</cp:coreProperties>
</file>