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8" r:id="rId3"/>
    <p:sldId id="261" r:id="rId4"/>
    <p:sldId id="262" r:id="rId5"/>
    <p:sldId id="263" r:id="rId6"/>
    <p:sldId id="264" r:id="rId7"/>
    <p:sldId id="265" r:id="rId8"/>
    <p:sldId id="266" r:id="rId9"/>
    <p:sldId id="267" r:id="rId10"/>
    <p:sldId id="268" r:id="rId11"/>
    <p:sldId id="269"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46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03EF07-CDDD-4629-9223-AB0F90247230}" type="datetimeFigureOut">
              <a:rPr lang="en-US" smtClean="0"/>
              <a:pPr/>
              <a:t>7/16/2015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E8E603-671A-42C7-A18A-D16EF8A19776}" type="slidenum">
              <a:rPr lang="en-US" smtClean="0"/>
              <a:pPr/>
              <a:t>‹#›</a:t>
            </a:fld>
            <a:endParaRPr lang="en-US"/>
          </a:p>
        </p:txBody>
      </p:sp>
    </p:spTree>
    <p:extLst>
      <p:ext uri="{BB962C8B-B14F-4D97-AF65-F5344CB8AC3E}">
        <p14:creationId xmlns:p14="http://schemas.microsoft.com/office/powerpoint/2010/main" val="2208503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William H. Johnson:</a:t>
            </a:r>
            <a:r>
              <a:rPr lang="en-US" baseline="0" dirty="0" smtClean="0"/>
              <a:t>  </a:t>
            </a:r>
            <a:r>
              <a:rPr lang="en-US" i="1" baseline="0" dirty="0" smtClean="0"/>
              <a:t>Blind Musician </a:t>
            </a:r>
            <a:r>
              <a:rPr lang="en-US" baseline="0" dirty="0" smtClean="0"/>
              <a:t>ca. 1940</a:t>
            </a:r>
          </a:p>
          <a:p>
            <a:endParaRPr lang="en-US" dirty="0"/>
          </a:p>
        </p:txBody>
      </p:sp>
      <p:sp>
        <p:nvSpPr>
          <p:cNvPr id="4" name="Slide Number Placeholder 3"/>
          <p:cNvSpPr>
            <a:spLocks noGrp="1"/>
          </p:cNvSpPr>
          <p:nvPr>
            <p:ph type="sldNum" sz="quarter" idx="10"/>
          </p:nvPr>
        </p:nvSpPr>
        <p:spPr/>
        <p:txBody>
          <a:bodyPr/>
          <a:lstStyle/>
          <a:p>
            <a:fld id="{4A6A0047-EC47-4635-9E0B-F2A93F6AA3FF}" type="slidenum">
              <a:rPr lang="en-US" smtClean="0"/>
              <a:pPr/>
              <a:t>2</a:t>
            </a:fld>
            <a:endParaRPr lang="en-US"/>
          </a:p>
        </p:txBody>
      </p:sp>
    </p:spTree>
    <p:extLst>
      <p:ext uri="{BB962C8B-B14F-4D97-AF65-F5344CB8AC3E}">
        <p14:creationId xmlns:p14="http://schemas.microsoft.com/office/powerpoint/2010/main" val="1346121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Lead </a:t>
            </a:r>
            <a:r>
              <a:rPr lang="en-US" smtClean="0"/>
              <a:t>students</a:t>
            </a:r>
            <a:r>
              <a:rPr lang="en-US" baseline="0" smtClean="0"/>
              <a:t> to move </a:t>
            </a:r>
            <a:r>
              <a:rPr lang="en-US" baseline="0" dirty="0" smtClean="0"/>
              <a:t>and follow these directions to change/move as a state of matter.</a:t>
            </a:r>
            <a:endParaRPr lang="en-US" dirty="0"/>
          </a:p>
        </p:txBody>
      </p:sp>
      <p:sp>
        <p:nvSpPr>
          <p:cNvPr id="4" name="Slide Number Placeholder 3"/>
          <p:cNvSpPr>
            <a:spLocks noGrp="1"/>
          </p:cNvSpPr>
          <p:nvPr>
            <p:ph type="sldNum" sz="quarter" idx="10"/>
          </p:nvPr>
        </p:nvSpPr>
        <p:spPr/>
        <p:txBody>
          <a:bodyPr/>
          <a:lstStyle/>
          <a:p>
            <a:fld id="{56E8E603-671A-42C7-A18A-D16EF8A19776}" type="slidenum">
              <a:rPr lang="en-US" smtClean="0"/>
              <a:pPr/>
              <a:t>7</a:t>
            </a:fld>
            <a:endParaRPr lang="en-US"/>
          </a:p>
        </p:txBody>
      </p:sp>
    </p:spTree>
    <p:extLst>
      <p:ext uri="{BB962C8B-B14F-4D97-AF65-F5344CB8AC3E}">
        <p14:creationId xmlns:p14="http://schemas.microsoft.com/office/powerpoint/2010/main" val="2892359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19FC80-39F7-4AA7-90BE-117E16B478A8}" type="datetimeFigureOut">
              <a:rPr lang="en-US" smtClean="0"/>
              <a:pPr/>
              <a:t>7/16/2015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C8F179-42C8-4F0E-9820-72A92575246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19FC80-39F7-4AA7-90BE-117E16B478A8}" type="datetimeFigureOut">
              <a:rPr lang="en-US" smtClean="0"/>
              <a:pPr/>
              <a:t>7/16/2015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C8F179-42C8-4F0E-9820-72A92575246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19FC80-39F7-4AA7-90BE-117E16B478A8}" type="datetimeFigureOut">
              <a:rPr lang="en-US" smtClean="0"/>
              <a:pPr/>
              <a:t>7/16/2015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C8F179-42C8-4F0E-9820-72A92575246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19FC80-39F7-4AA7-90BE-117E16B478A8}" type="datetimeFigureOut">
              <a:rPr lang="en-US" smtClean="0"/>
              <a:pPr/>
              <a:t>7/16/2015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C8F179-42C8-4F0E-9820-72A92575246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19FC80-39F7-4AA7-90BE-117E16B478A8}" type="datetimeFigureOut">
              <a:rPr lang="en-US" smtClean="0"/>
              <a:pPr/>
              <a:t>7/16/2015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C8F179-42C8-4F0E-9820-72A92575246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19FC80-39F7-4AA7-90BE-117E16B478A8}" type="datetimeFigureOut">
              <a:rPr lang="en-US" smtClean="0"/>
              <a:pPr/>
              <a:t>7/16/2015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C8F179-42C8-4F0E-9820-72A92575246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19FC80-39F7-4AA7-90BE-117E16B478A8}" type="datetimeFigureOut">
              <a:rPr lang="en-US" smtClean="0"/>
              <a:pPr/>
              <a:t>7/16/2015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C8F179-42C8-4F0E-9820-72A92575246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19FC80-39F7-4AA7-90BE-117E16B478A8}" type="datetimeFigureOut">
              <a:rPr lang="en-US" smtClean="0"/>
              <a:pPr/>
              <a:t>7/16/2015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C8F179-42C8-4F0E-9820-72A92575246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19FC80-39F7-4AA7-90BE-117E16B478A8}" type="datetimeFigureOut">
              <a:rPr lang="en-US" smtClean="0"/>
              <a:pPr/>
              <a:t>7/16/2015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C8F179-42C8-4F0E-9820-72A92575246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19FC80-39F7-4AA7-90BE-117E16B478A8}" type="datetimeFigureOut">
              <a:rPr lang="en-US" smtClean="0"/>
              <a:pPr/>
              <a:t>7/16/2015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C8F179-42C8-4F0E-9820-72A92575246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19FC80-39F7-4AA7-90BE-117E16B478A8}" type="datetimeFigureOut">
              <a:rPr lang="en-US" smtClean="0"/>
              <a:pPr/>
              <a:t>7/16/2015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C8F179-42C8-4F0E-9820-72A92575246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19FC80-39F7-4AA7-90BE-117E16B478A8}" type="datetimeFigureOut">
              <a:rPr lang="en-US" smtClean="0"/>
              <a:pPr/>
              <a:t>7/16/2015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C8F179-42C8-4F0E-9820-72A92575246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States of Matter</a:t>
            </a:r>
            <a:endParaRPr lang="en-US" dirty="0"/>
          </a:p>
        </p:txBody>
      </p:sp>
      <p:sp>
        <p:nvSpPr>
          <p:cNvPr id="3" name="Subtitle 2"/>
          <p:cNvSpPr>
            <a:spLocks noGrp="1"/>
          </p:cNvSpPr>
          <p:nvPr>
            <p:ph type="subTitle" idx="1"/>
          </p:nvPr>
        </p:nvSpPr>
        <p:spPr/>
        <p:txBody>
          <a:bodyPr/>
          <a:lstStyle/>
          <a:p>
            <a:r>
              <a:rPr lang="en-US" dirty="0" smtClean="0"/>
              <a:t>AI lesson plan for Elementary Science</a:t>
            </a:r>
          </a:p>
          <a:p>
            <a:r>
              <a:rPr lang="en-US" dirty="0" smtClean="0"/>
              <a:t>Grade 3 Visual Arts &amp; Dance</a:t>
            </a:r>
          </a:p>
          <a:p>
            <a:r>
              <a:rPr lang="en-US" sz="1200" dirty="0" smtClean="0"/>
              <a:t>pklos@aacps.org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533400" y="152400"/>
            <a:ext cx="7924800" cy="2743200"/>
          </a:xfrm>
        </p:spPr>
        <p:txBody>
          <a:bodyPr/>
          <a:lstStyle/>
          <a:p>
            <a:r>
              <a:rPr lang="en-US" sz="4000" dirty="0" smtClean="0">
                <a:solidFill>
                  <a:srgbClr val="003399"/>
                </a:solidFill>
                <a:latin typeface="Tempus Sans ITC" pitchFamily="82" charset="0"/>
              </a:rPr>
              <a:t>Dance is often used to tell a story, </a:t>
            </a:r>
            <a:r>
              <a:rPr lang="en-US" sz="4000" b="1" dirty="0" smtClean="0">
                <a:solidFill>
                  <a:srgbClr val="003399"/>
                </a:solidFill>
                <a:latin typeface="Tempus Sans ITC" pitchFamily="82" charset="0"/>
              </a:rPr>
              <a:t>convey a message</a:t>
            </a:r>
            <a:r>
              <a:rPr lang="en-US" sz="4000" dirty="0" smtClean="0">
                <a:latin typeface="Tempus Sans ITC" pitchFamily="82" charset="0"/>
              </a:rPr>
              <a:t/>
            </a:r>
            <a:br>
              <a:rPr lang="en-US" sz="4000" dirty="0" smtClean="0">
                <a:latin typeface="Tempus Sans ITC" pitchFamily="82" charset="0"/>
              </a:rPr>
            </a:br>
            <a:r>
              <a:rPr lang="en-US" sz="4000" dirty="0" smtClean="0">
                <a:latin typeface="Tempus Sans ITC" pitchFamily="82" charset="0"/>
              </a:rPr>
              <a:t/>
            </a:r>
            <a:br>
              <a:rPr lang="en-US" sz="4000" dirty="0" smtClean="0">
                <a:latin typeface="Tempus Sans ITC" pitchFamily="82" charset="0"/>
              </a:rPr>
            </a:br>
            <a:endParaRPr lang="en-US" sz="4000" dirty="0" smtClean="0"/>
          </a:p>
        </p:txBody>
      </p:sp>
      <p:pic>
        <p:nvPicPr>
          <p:cNvPr id="8195" name="Picture 6" descr="MCj02810220000[1]"/>
          <p:cNvPicPr>
            <a:picLocks noChangeAspect="1" noChangeArrowheads="1"/>
          </p:cNvPicPr>
          <p:nvPr/>
        </p:nvPicPr>
        <p:blipFill>
          <a:blip r:embed="rId2" cstate="print"/>
          <a:srcRect/>
          <a:stretch>
            <a:fillRect/>
          </a:stretch>
        </p:blipFill>
        <p:spPr bwMode="auto">
          <a:xfrm>
            <a:off x="381000" y="1828800"/>
            <a:ext cx="3597275" cy="3657600"/>
          </a:xfrm>
          <a:prstGeom prst="rect">
            <a:avLst/>
          </a:prstGeom>
          <a:noFill/>
          <a:ln w="9525">
            <a:noFill/>
            <a:miter lim="800000"/>
            <a:headEnd/>
            <a:tailEnd/>
          </a:ln>
        </p:spPr>
      </p:pic>
      <p:sp>
        <p:nvSpPr>
          <p:cNvPr id="8196" name="Text Box 8"/>
          <p:cNvSpPr txBox="1">
            <a:spLocks noChangeArrowheads="1"/>
          </p:cNvSpPr>
          <p:nvPr/>
        </p:nvSpPr>
        <p:spPr bwMode="auto">
          <a:xfrm>
            <a:off x="4343400" y="1524000"/>
            <a:ext cx="4114800" cy="4154488"/>
          </a:xfrm>
          <a:prstGeom prst="rect">
            <a:avLst/>
          </a:prstGeom>
          <a:noFill/>
          <a:ln w="9525">
            <a:noFill/>
            <a:miter lim="800000"/>
            <a:headEnd/>
            <a:tailEnd/>
          </a:ln>
        </p:spPr>
        <p:txBody>
          <a:bodyPr>
            <a:spAutoFit/>
          </a:bodyPr>
          <a:lstStyle/>
          <a:p>
            <a:pPr algn="ctr">
              <a:spcBef>
                <a:spcPct val="50000"/>
              </a:spcBef>
            </a:pPr>
            <a:r>
              <a:rPr lang="en-US" sz="2800">
                <a:latin typeface="Arial" pitchFamily="34" charset="0"/>
              </a:rPr>
              <a:t>Like a story or a book, each dance has a beginning, middle and an end.  Dance is made up </a:t>
            </a:r>
            <a:r>
              <a:rPr lang="en-US" sz="2800" b="1">
                <a:latin typeface="Arial" pitchFamily="34" charset="0"/>
              </a:rPr>
              <a:t>“</a:t>
            </a:r>
            <a:r>
              <a:rPr lang="en-US" sz="3200" b="1">
                <a:latin typeface="Arial" pitchFamily="34" charset="0"/>
              </a:rPr>
              <a:t>movement materials</a:t>
            </a:r>
            <a:r>
              <a:rPr lang="en-US" sz="3200">
                <a:latin typeface="Arial" pitchFamily="34" charset="0"/>
              </a:rPr>
              <a:t>”, </a:t>
            </a:r>
            <a:r>
              <a:rPr lang="en-US" sz="2800">
                <a:latin typeface="Arial" pitchFamily="34" charset="0"/>
              </a:rPr>
              <a:t>connected into </a:t>
            </a:r>
            <a:r>
              <a:rPr lang="en-US" sz="2800" b="1">
                <a:latin typeface="Arial" pitchFamily="34" charset="0"/>
              </a:rPr>
              <a:t>“</a:t>
            </a:r>
            <a:r>
              <a:rPr lang="en-US" sz="3200" b="1">
                <a:latin typeface="Arial" pitchFamily="34" charset="0"/>
              </a:rPr>
              <a:t>phrases</a:t>
            </a:r>
            <a:r>
              <a:rPr lang="en-US" sz="2800">
                <a:latin typeface="Arial" pitchFamily="34" charset="0"/>
              </a:rPr>
              <a:t>” and put together into a complete dance.</a:t>
            </a:r>
          </a:p>
        </p:txBody>
      </p:sp>
      <p:sp>
        <p:nvSpPr>
          <p:cNvPr id="8197" name="Footer Placeholder 4"/>
          <p:cNvSpPr>
            <a:spLocks noGrp="1"/>
          </p:cNvSpPr>
          <p:nvPr>
            <p:ph type="ftr" sz="quarter" idx="11"/>
          </p:nvPr>
        </p:nvSpPr>
        <p:spPr>
          <a:xfrm>
            <a:off x="3124200" y="6096000"/>
            <a:ext cx="2895600" cy="457200"/>
          </a:xfrm>
          <a:noFill/>
        </p:spPr>
        <p:txBody>
          <a:bodyPr/>
          <a:lstStyle/>
          <a:p>
            <a:r>
              <a:rPr lang="en-US" smtClean="0"/>
              <a:t>SAILSS: Supporting Arts Integrated Learning for Student Success         Bates M.S./pklos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Text Box 0"/>
          <p:cNvSpPr txBox="1">
            <a:spLocks noChangeArrowheads="1"/>
          </p:cNvSpPr>
          <p:nvPr/>
        </p:nvSpPr>
        <p:spPr bwMode="auto">
          <a:xfrm>
            <a:off x="304800" y="1524000"/>
            <a:ext cx="4191000" cy="4401205"/>
          </a:xfrm>
          <a:prstGeom prst="rect">
            <a:avLst/>
          </a:prstGeom>
          <a:noFill/>
          <a:ln w="9525">
            <a:noFill/>
            <a:miter lim="800000"/>
            <a:headEnd/>
            <a:tailEnd/>
          </a:ln>
        </p:spPr>
        <p:txBody>
          <a:bodyPr>
            <a:spAutoFit/>
          </a:bodyPr>
          <a:lstStyle/>
          <a:p>
            <a:pPr>
              <a:spcBef>
                <a:spcPct val="50000"/>
              </a:spcBef>
            </a:pPr>
            <a:r>
              <a:rPr lang="en-US" sz="2800" i="1" dirty="0" smtClean="0">
                <a:latin typeface="Arial" pitchFamily="34" charset="0"/>
              </a:rPr>
              <a:t>DANCE allows </a:t>
            </a:r>
            <a:r>
              <a:rPr lang="en-US" sz="2800" i="1" dirty="0">
                <a:latin typeface="Arial" pitchFamily="34" charset="0"/>
              </a:rPr>
              <a:t>the dancer or choreographer to </a:t>
            </a:r>
            <a:r>
              <a:rPr lang="en-US" sz="2800" b="1" i="1" dirty="0">
                <a:latin typeface="Arial" pitchFamily="34" charset="0"/>
              </a:rPr>
              <a:t>communicate his/her ideas, thoughts, and feelings through movement.  </a:t>
            </a:r>
            <a:r>
              <a:rPr lang="en-US" sz="2800" i="1" dirty="0">
                <a:latin typeface="Arial" pitchFamily="34" charset="0"/>
              </a:rPr>
              <a:t>These movements are structured and repeatable, in that they can be taught to others.</a:t>
            </a:r>
            <a:r>
              <a:rPr lang="en-US" dirty="0"/>
              <a:t> </a:t>
            </a:r>
          </a:p>
        </p:txBody>
      </p:sp>
      <p:sp>
        <p:nvSpPr>
          <p:cNvPr id="4099" name="Footer Placeholder 3"/>
          <p:cNvSpPr>
            <a:spLocks noGrp="1"/>
          </p:cNvSpPr>
          <p:nvPr>
            <p:ph type="ftr" sz="quarter" idx="11"/>
          </p:nvPr>
        </p:nvSpPr>
        <p:spPr>
          <a:xfrm>
            <a:off x="3124200" y="6096000"/>
            <a:ext cx="2895600" cy="457200"/>
          </a:xfrm>
          <a:noFill/>
        </p:spPr>
        <p:txBody>
          <a:bodyPr/>
          <a:lstStyle/>
          <a:p>
            <a:r>
              <a:rPr lang="en-US" smtClean="0"/>
              <a:t>SAILSS: Supporting Arts Integrated Learning for Student Success         Bates M.S./pklos</a:t>
            </a:r>
          </a:p>
        </p:txBody>
      </p:sp>
      <p:pic>
        <p:nvPicPr>
          <p:cNvPr id="4100" name="Picture 7" descr="C:\Documents and Settings\pklos\Local Settings\Temporary Internet Files\Content.IE5\1F1ZZX56\MP900432880[1].jpg"/>
          <p:cNvPicPr>
            <a:picLocks noChangeAspect="1" noChangeArrowheads="1"/>
          </p:cNvPicPr>
          <p:nvPr/>
        </p:nvPicPr>
        <p:blipFill>
          <a:blip r:embed="rId2" cstate="print"/>
          <a:srcRect/>
          <a:stretch>
            <a:fillRect/>
          </a:stretch>
        </p:blipFill>
        <p:spPr bwMode="auto">
          <a:xfrm>
            <a:off x="4572000" y="1905000"/>
            <a:ext cx="3903663" cy="2590800"/>
          </a:xfrm>
          <a:prstGeom prst="rect">
            <a:avLst/>
          </a:prstGeom>
          <a:noFill/>
          <a:ln w="9525">
            <a:noFill/>
            <a:miter lim="800000"/>
            <a:headEnd/>
            <a:tailEnd/>
          </a:ln>
        </p:spPr>
      </p:pic>
      <p:sp>
        <p:nvSpPr>
          <p:cNvPr id="5" name="Rectangle 4"/>
          <p:cNvSpPr/>
          <p:nvPr/>
        </p:nvSpPr>
        <p:spPr>
          <a:xfrm>
            <a:off x="798392" y="304800"/>
            <a:ext cx="7789633" cy="923330"/>
          </a:xfrm>
          <a:prstGeom prst="rect">
            <a:avLst/>
          </a:prstGeom>
          <a:noFill/>
        </p:spPr>
        <p:txBody>
          <a:bodyPr wrap="none">
            <a:spAutoFit/>
          </a:bodyPr>
          <a:lstStyle/>
          <a:p>
            <a:pPr algn="ctr">
              <a:defRPr/>
            </a:pPr>
            <a:r>
              <a:rPr lang="en-US" sz="54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Become a choreographer!</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a:xfrm>
            <a:off x="-304800" y="304800"/>
            <a:ext cx="9144000" cy="1143000"/>
          </a:xfrm>
        </p:spPr>
        <p:txBody>
          <a:bodyPr/>
          <a:lstStyle/>
          <a:p>
            <a:r>
              <a:rPr lang="en-US" dirty="0" smtClean="0"/>
              <a:t>STATE OF MATTER DANCE</a:t>
            </a:r>
          </a:p>
        </p:txBody>
      </p:sp>
      <p:sp>
        <p:nvSpPr>
          <p:cNvPr id="4" name="TextBox 3"/>
          <p:cNvSpPr txBox="1"/>
          <p:nvPr/>
        </p:nvSpPr>
        <p:spPr>
          <a:xfrm>
            <a:off x="5715000" y="1676400"/>
            <a:ext cx="2438400" cy="923330"/>
          </a:xfrm>
          <a:prstGeom prst="rect">
            <a:avLst/>
          </a:prstGeom>
          <a:solidFill>
            <a:schemeClr val="accent3"/>
          </a:solidFill>
        </p:spPr>
        <p:txBody>
          <a:bodyPr>
            <a:spAutoFit/>
          </a:bodyPr>
          <a:lstStyle/>
          <a:p>
            <a:pPr>
              <a:spcBef>
                <a:spcPct val="20000"/>
              </a:spcBef>
            </a:pPr>
            <a:r>
              <a:rPr lang="en-US" sz="1800" dirty="0"/>
              <a:t>Identify /create a movement for each </a:t>
            </a:r>
            <a:r>
              <a:rPr lang="en-US" sz="1800" dirty="0" smtClean="0"/>
              <a:t>state of matter. </a:t>
            </a:r>
            <a:endParaRPr lang="en-US" dirty="0"/>
          </a:p>
        </p:txBody>
      </p:sp>
      <p:sp>
        <p:nvSpPr>
          <p:cNvPr id="5" name="TextBox 4"/>
          <p:cNvSpPr txBox="1"/>
          <p:nvPr/>
        </p:nvSpPr>
        <p:spPr>
          <a:xfrm>
            <a:off x="4267200" y="3733800"/>
            <a:ext cx="1905000" cy="2677656"/>
          </a:xfrm>
          <a:prstGeom prst="rect">
            <a:avLst/>
          </a:prstGeom>
          <a:solidFill>
            <a:srgbClr val="FFFF00"/>
          </a:solidFill>
        </p:spPr>
        <p:txBody>
          <a:bodyPr>
            <a:spAutoFit/>
          </a:bodyPr>
          <a:lstStyle/>
          <a:p>
            <a:pPr>
              <a:spcBef>
                <a:spcPct val="20000"/>
              </a:spcBef>
            </a:pPr>
            <a:r>
              <a:rPr lang="en-US" sz="2400" dirty="0" smtClean="0"/>
              <a:t>Perform your dance! Option: Choose someone to narrate your dance</a:t>
            </a:r>
            <a:r>
              <a:rPr lang="en-US" sz="1400" dirty="0" smtClean="0"/>
              <a:t>. </a:t>
            </a:r>
            <a:endParaRPr lang="en-US" sz="1400" dirty="0"/>
          </a:p>
        </p:txBody>
      </p:sp>
      <p:sp>
        <p:nvSpPr>
          <p:cNvPr id="7" name="TextBox 6"/>
          <p:cNvSpPr txBox="1"/>
          <p:nvPr/>
        </p:nvSpPr>
        <p:spPr>
          <a:xfrm>
            <a:off x="533400" y="3733800"/>
            <a:ext cx="2819400" cy="2246769"/>
          </a:xfrm>
          <a:prstGeom prst="rect">
            <a:avLst/>
          </a:prstGeom>
          <a:solidFill>
            <a:schemeClr val="bg2">
              <a:lumMod val="75000"/>
            </a:schemeClr>
          </a:solidFill>
        </p:spPr>
        <p:txBody>
          <a:bodyPr>
            <a:spAutoFit/>
          </a:bodyPr>
          <a:lstStyle/>
          <a:p>
            <a:pPr fontAlgn="auto">
              <a:spcBef>
                <a:spcPct val="20000"/>
              </a:spcBef>
              <a:spcAft>
                <a:spcPts val="0"/>
              </a:spcAft>
              <a:defRPr/>
            </a:pPr>
            <a:r>
              <a:rPr lang="en-US" sz="2000" dirty="0" smtClean="0">
                <a:latin typeface="+mn-lt"/>
              </a:rPr>
              <a:t>Create a dance to illustrate the assigned scenario: be sure to incorporate </a:t>
            </a:r>
            <a:r>
              <a:rPr lang="en-US" sz="2000" b="1" dirty="0" smtClean="0">
                <a:latin typeface="+mn-lt"/>
              </a:rPr>
              <a:t>one</a:t>
            </a:r>
            <a:r>
              <a:rPr lang="en-US" sz="2000" dirty="0" smtClean="0">
                <a:latin typeface="+mn-lt"/>
              </a:rPr>
              <a:t> of the elements of dance that you are given on the card!</a:t>
            </a:r>
            <a:endParaRPr lang="en-US" sz="2000" dirty="0">
              <a:latin typeface="+mn-lt"/>
            </a:endParaRPr>
          </a:p>
        </p:txBody>
      </p:sp>
      <p:sp>
        <p:nvSpPr>
          <p:cNvPr id="9" name="Right Arrow 8"/>
          <p:cNvSpPr/>
          <p:nvPr/>
        </p:nvSpPr>
        <p:spPr>
          <a:xfrm>
            <a:off x="2590800" y="2209800"/>
            <a:ext cx="3810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sp>
        <p:nvSpPr>
          <p:cNvPr id="10" name="Right Arrow 9"/>
          <p:cNvSpPr/>
          <p:nvPr/>
        </p:nvSpPr>
        <p:spPr>
          <a:xfrm>
            <a:off x="8458200" y="1981200"/>
            <a:ext cx="3810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sp>
        <p:nvSpPr>
          <p:cNvPr id="11" name="Right Arrow 10"/>
          <p:cNvSpPr/>
          <p:nvPr/>
        </p:nvSpPr>
        <p:spPr>
          <a:xfrm>
            <a:off x="5105400" y="2209800"/>
            <a:ext cx="3810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sp>
        <p:nvSpPr>
          <p:cNvPr id="16" name="Right Arrow 15"/>
          <p:cNvSpPr/>
          <p:nvPr/>
        </p:nvSpPr>
        <p:spPr>
          <a:xfrm>
            <a:off x="6248400" y="4343400"/>
            <a:ext cx="3810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cxnSp>
        <p:nvCxnSpPr>
          <p:cNvPr id="19" name="Straight Arrow Connector 18"/>
          <p:cNvCxnSpPr/>
          <p:nvPr/>
        </p:nvCxnSpPr>
        <p:spPr>
          <a:xfrm rot="5400000">
            <a:off x="7735888" y="2779712"/>
            <a:ext cx="1143000" cy="3175"/>
          </a:xfrm>
          <a:prstGeom prst="straightConnector1">
            <a:avLst/>
          </a:prstGeom>
          <a:ln>
            <a:tailEnd type="arrow" w="sm" len="sm"/>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0800000">
            <a:off x="381000" y="3429000"/>
            <a:ext cx="7924800" cy="1588"/>
          </a:xfrm>
          <a:prstGeom prst="straightConnector1">
            <a:avLst/>
          </a:prstGeom>
          <a:ln>
            <a:tailEnd type="arrow" w="sm" len="sm"/>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113506" y="3847306"/>
            <a:ext cx="838200" cy="1588"/>
          </a:xfrm>
          <a:prstGeom prst="line">
            <a:avLst/>
          </a:prstGeom>
          <a:ln>
            <a:tailEnd type="arrow" w="sm" len="sm"/>
          </a:ln>
        </p:spPr>
        <p:style>
          <a:lnRef idx="1">
            <a:schemeClr val="accent1"/>
          </a:lnRef>
          <a:fillRef idx="0">
            <a:schemeClr val="accent1"/>
          </a:fillRef>
          <a:effectRef idx="0">
            <a:schemeClr val="accent1"/>
          </a:effectRef>
          <a:fontRef idx="minor">
            <a:schemeClr val="tx1"/>
          </a:fontRef>
        </p:style>
      </p:cxnSp>
      <p:sp>
        <p:nvSpPr>
          <p:cNvPr id="27" name="Right Arrow 26"/>
          <p:cNvSpPr/>
          <p:nvPr/>
        </p:nvSpPr>
        <p:spPr>
          <a:xfrm>
            <a:off x="3429000" y="4343400"/>
            <a:ext cx="3810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sp>
        <p:nvSpPr>
          <p:cNvPr id="9231" name="Slide Number Placeholder 19"/>
          <p:cNvSpPr>
            <a:spLocks noGrp="1"/>
          </p:cNvSpPr>
          <p:nvPr>
            <p:ph type="sldNum" sz="quarter" idx="12"/>
          </p:nvPr>
        </p:nvSpPr>
        <p:spPr>
          <a:noFill/>
        </p:spPr>
        <p:txBody>
          <a:bodyPr/>
          <a:lstStyle/>
          <a:p>
            <a:fld id="{EFA15631-1C82-4532-82B6-77B8F228EB71}" type="slidenum">
              <a:rPr lang="en-US"/>
              <a:pPr/>
              <a:t>12</a:t>
            </a:fld>
            <a:endParaRPr lang="en-US"/>
          </a:p>
        </p:txBody>
      </p:sp>
      <p:pic>
        <p:nvPicPr>
          <p:cNvPr id="9232" name="Picture 3" descr="C:\Users\User\AppData\Local\Microsoft\Windows\Temporary Internet Files\Content.IE5\MQ15RVO2\MCj01982660000[1].wmf"/>
          <p:cNvPicPr>
            <a:picLocks noChangeAspect="1" noChangeArrowheads="1"/>
          </p:cNvPicPr>
          <p:nvPr/>
        </p:nvPicPr>
        <p:blipFill>
          <a:blip r:embed="rId2" cstate="print"/>
          <a:srcRect/>
          <a:stretch>
            <a:fillRect/>
          </a:stretch>
        </p:blipFill>
        <p:spPr bwMode="auto">
          <a:xfrm>
            <a:off x="6781800" y="3886200"/>
            <a:ext cx="1524000" cy="1330325"/>
          </a:xfrm>
          <a:prstGeom prst="rect">
            <a:avLst/>
          </a:prstGeom>
          <a:noFill/>
          <a:ln w="9525">
            <a:noFill/>
            <a:miter lim="800000"/>
            <a:headEnd/>
            <a:tailEnd/>
          </a:ln>
        </p:spPr>
      </p:pic>
      <p:sp>
        <p:nvSpPr>
          <p:cNvPr id="9233" name="TextBox 16"/>
          <p:cNvSpPr txBox="1">
            <a:spLocks noChangeArrowheads="1"/>
          </p:cNvSpPr>
          <p:nvPr/>
        </p:nvSpPr>
        <p:spPr bwMode="auto">
          <a:xfrm>
            <a:off x="3200400" y="1905000"/>
            <a:ext cx="1828800" cy="1016000"/>
          </a:xfrm>
          <a:prstGeom prst="rect">
            <a:avLst/>
          </a:prstGeom>
          <a:solidFill>
            <a:srgbClr val="CCFF66"/>
          </a:solidFill>
          <a:ln w="9525">
            <a:noFill/>
            <a:miter lim="800000"/>
            <a:headEnd/>
            <a:tailEnd/>
          </a:ln>
        </p:spPr>
        <p:txBody>
          <a:bodyPr>
            <a:spAutoFit/>
          </a:bodyPr>
          <a:lstStyle/>
          <a:p>
            <a:r>
              <a:rPr lang="en-US" sz="2000" dirty="0">
                <a:latin typeface="Lucida Sans Unicode" pitchFamily="34" charset="0"/>
              </a:rPr>
              <a:t>Review the Elements of Dance</a:t>
            </a:r>
          </a:p>
        </p:txBody>
      </p:sp>
      <p:sp>
        <p:nvSpPr>
          <p:cNvPr id="20" name="TextBox 19"/>
          <p:cNvSpPr txBox="1"/>
          <p:nvPr/>
        </p:nvSpPr>
        <p:spPr>
          <a:xfrm>
            <a:off x="685800" y="1295400"/>
            <a:ext cx="1828800" cy="1446550"/>
          </a:xfrm>
          <a:prstGeom prst="rect">
            <a:avLst/>
          </a:prstGeom>
          <a:solidFill>
            <a:schemeClr val="accent5">
              <a:lumMod val="60000"/>
              <a:lumOff val="40000"/>
            </a:schemeClr>
          </a:solidFill>
        </p:spPr>
        <p:txBody>
          <a:bodyPr>
            <a:spAutoFit/>
          </a:bodyPr>
          <a:lstStyle/>
          <a:p>
            <a:pPr>
              <a:spcBef>
                <a:spcPct val="20000"/>
              </a:spcBef>
            </a:pPr>
            <a:r>
              <a:rPr lang="en-US" sz="2800" dirty="0" smtClean="0"/>
              <a:t>√ </a:t>
            </a:r>
            <a:r>
              <a:rPr lang="en-US" sz="2000" dirty="0" smtClean="0"/>
              <a:t>With </a:t>
            </a:r>
            <a:r>
              <a:rPr lang="en-US" sz="2000" dirty="0"/>
              <a:t>your group, </a:t>
            </a:r>
            <a:r>
              <a:rPr lang="en-US" sz="2000" dirty="0" smtClean="0"/>
              <a:t>identify the three states of matter. </a:t>
            </a:r>
            <a:endParaRPr lang="en-US" sz="4400" dirty="0"/>
          </a:p>
        </p:txBody>
      </p:sp>
      <p:pic>
        <p:nvPicPr>
          <p:cNvPr id="22" name="Picture 2" descr="C:\Users\User\AppData\Local\Microsoft\Windows\Temporary Internet Files\Content.IE5\4L38A1E3\MC900280812[1].wmf"/>
          <p:cNvPicPr>
            <a:picLocks noChangeAspect="1" noChangeArrowheads="1"/>
          </p:cNvPicPr>
          <p:nvPr/>
        </p:nvPicPr>
        <p:blipFill>
          <a:blip r:embed="rId3" cstate="print"/>
          <a:srcRect/>
          <a:stretch>
            <a:fillRect/>
          </a:stretch>
        </p:blipFill>
        <p:spPr bwMode="auto">
          <a:xfrm>
            <a:off x="7162800" y="0"/>
            <a:ext cx="1806921" cy="1930640"/>
          </a:xfrm>
          <a:prstGeom prst="rect">
            <a:avLst/>
          </a:prstGeom>
          <a:noFill/>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86400" y="990600"/>
            <a:ext cx="3044423" cy="646331"/>
          </a:xfrm>
          <a:prstGeom prst="rect">
            <a:avLst/>
          </a:prstGeom>
          <a:noFill/>
        </p:spPr>
        <p:txBody>
          <a:bodyPr wrap="none" lIns="91440" tIns="45720" rIns="91440" bIns="45720">
            <a:spAutoFit/>
          </a:bodyPr>
          <a:lstStyle/>
          <a:p>
            <a:pPr algn="ctr"/>
            <a:r>
              <a:rPr lang="en-US" sz="36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Artful Thinking</a:t>
            </a:r>
            <a:endParaRPr lang="en-US" sz="36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pic>
        <p:nvPicPr>
          <p:cNvPr id="7" name="Picture 2" descr="http://conservapedia.com/images/5/54/Dr._Atl_Paricutin.jpg"/>
          <p:cNvPicPr>
            <a:picLocks noChangeAspect="1" noChangeArrowheads="1"/>
          </p:cNvPicPr>
          <p:nvPr/>
        </p:nvPicPr>
        <p:blipFill>
          <a:blip r:embed="rId3" cstate="print"/>
          <a:srcRect/>
          <a:stretch>
            <a:fillRect/>
          </a:stretch>
        </p:blipFill>
        <p:spPr bwMode="auto">
          <a:xfrm>
            <a:off x="0" y="-1"/>
            <a:ext cx="5105400" cy="5584031"/>
          </a:xfrm>
          <a:prstGeom prst="rect">
            <a:avLst/>
          </a:prstGeom>
          <a:noFill/>
        </p:spPr>
      </p:pic>
      <p:graphicFrame>
        <p:nvGraphicFramePr>
          <p:cNvPr id="8" name="Table 7"/>
          <p:cNvGraphicFramePr>
            <a:graphicFrameLocks noGrp="1"/>
          </p:cNvGraphicFramePr>
          <p:nvPr/>
        </p:nvGraphicFramePr>
        <p:xfrm>
          <a:off x="152399" y="5562600"/>
          <a:ext cx="8763001" cy="1226820"/>
        </p:xfrm>
        <a:graphic>
          <a:graphicData uri="http://schemas.openxmlformats.org/drawingml/2006/table">
            <a:tbl>
              <a:tblPr/>
              <a:tblGrid>
                <a:gridCol w="2514601"/>
                <a:gridCol w="152400"/>
                <a:gridCol w="2667000"/>
                <a:gridCol w="152400"/>
                <a:gridCol w="3276600"/>
              </a:tblGrid>
              <a:tr h="723654">
                <a:tc>
                  <a:txBody>
                    <a:bodyPr/>
                    <a:lstStyle/>
                    <a:p>
                      <a:pPr marL="0" marR="0">
                        <a:lnSpc>
                          <a:spcPct val="115000"/>
                        </a:lnSpc>
                        <a:spcBef>
                          <a:spcPts val="0"/>
                        </a:spcBef>
                        <a:spcAft>
                          <a:spcPts val="0"/>
                        </a:spcAft>
                      </a:pPr>
                      <a:r>
                        <a:rPr lang="en-US" sz="1400" dirty="0">
                          <a:latin typeface="Berlin Sans FB Demi"/>
                          <a:ea typeface="Calibri"/>
                          <a:cs typeface="Times New Roman"/>
                        </a:rPr>
                        <a:t>CLAIM</a:t>
                      </a:r>
                      <a:endParaRPr lang="en-US" sz="1400" dirty="0">
                        <a:latin typeface="Calibri"/>
                        <a:ea typeface="Calibri"/>
                        <a:cs typeface="Times New Roman"/>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Make a </a:t>
                      </a:r>
                      <a:r>
                        <a:rPr kumimoji="0" lang="en-US" sz="1400" b="1" i="1"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claim</a:t>
                      </a:r>
                      <a:r>
                        <a:rPr kumimoji="0" lang="en-US"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about the   science  you see /hear  in this artwork.</a:t>
                      </a:r>
                      <a:endParaRPr kumimoji="0" lang="en-US"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47195" marR="47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400" dirty="0">
                        <a:latin typeface="Berlin Sans FB Demi"/>
                        <a:ea typeface="Calibri"/>
                        <a:cs typeface="Times New Roman"/>
                      </a:endParaRPr>
                    </a:p>
                  </a:txBody>
                  <a:tcPr marL="47195" marR="47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dirty="0">
                          <a:latin typeface="Berlin Sans FB Demi"/>
                          <a:ea typeface="Calibri"/>
                          <a:cs typeface="Times New Roman"/>
                        </a:rPr>
                        <a:t>SUPPORT</a:t>
                      </a:r>
                      <a:endParaRPr lang="en-US" sz="1400" dirty="0">
                        <a:latin typeface="Calibri"/>
                        <a:ea typeface="Calibri"/>
                        <a:cs typeface="Times New Roman"/>
                      </a:endParaRPr>
                    </a:p>
                    <a:p>
                      <a:pPr marL="0" marR="0">
                        <a:lnSpc>
                          <a:spcPct val="115000"/>
                        </a:lnSpc>
                        <a:spcBef>
                          <a:spcPts val="0"/>
                        </a:spcBef>
                        <a:spcAft>
                          <a:spcPts val="0"/>
                        </a:spcAft>
                      </a:pPr>
                      <a:r>
                        <a:rPr lang="en-US" sz="1400" b="1" dirty="0">
                          <a:latin typeface="Calibri"/>
                          <a:ea typeface="Calibri"/>
                          <a:cs typeface="Times New Roman"/>
                        </a:rPr>
                        <a:t>Identify </a:t>
                      </a:r>
                      <a:r>
                        <a:rPr lang="en-US" sz="1400" b="1" i="1" u="sng" dirty="0">
                          <a:latin typeface="Calibri"/>
                          <a:ea typeface="Calibri"/>
                          <a:cs typeface="Times New Roman"/>
                        </a:rPr>
                        <a:t>support</a:t>
                      </a:r>
                      <a:r>
                        <a:rPr lang="en-US" sz="1400" b="1" dirty="0">
                          <a:latin typeface="Calibri"/>
                          <a:ea typeface="Calibri"/>
                          <a:cs typeface="Times New Roman"/>
                        </a:rPr>
                        <a:t> for your claim</a:t>
                      </a:r>
                      <a:endParaRPr lang="en-US" sz="1400" dirty="0">
                        <a:latin typeface="Calibri"/>
                        <a:ea typeface="Calibri"/>
                        <a:cs typeface="Times New Roman"/>
                      </a:endParaRPr>
                    </a:p>
                    <a:p>
                      <a:pPr marL="0" marR="0">
                        <a:lnSpc>
                          <a:spcPct val="115000"/>
                        </a:lnSpc>
                        <a:spcBef>
                          <a:spcPts val="0"/>
                        </a:spcBef>
                        <a:spcAft>
                          <a:spcPts val="0"/>
                        </a:spcAft>
                      </a:pPr>
                      <a:r>
                        <a:rPr lang="en-US" sz="1400" dirty="0">
                          <a:latin typeface="Calibri"/>
                          <a:ea typeface="Calibri"/>
                          <a:cs typeface="Times New Roman"/>
                        </a:rPr>
                        <a:t>Support = Things you see, feel and know that support your claim</a:t>
                      </a:r>
                    </a:p>
                  </a:txBody>
                  <a:tcPr marL="47195" marR="47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400" dirty="0">
                        <a:latin typeface="Berlin Sans FB Demi"/>
                        <a:ea typeface="Calibri"/>
                        <a:cs typeface="Times New Roman"/>
                      </a:endParaRPr>
                    </a:p>
                  </a:txBody>
                  <a:tcPr marL="47195" marR="47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400" dirty="0">
                          <a:latin typeface="Berlin Sans FB Demi"/>
                          <a:ea typeface="Calibri"/>
                          <a:cs typeface="Times New Roman"/>
                        </a:rPr>
                        <a:t>QUESTION</a:t>
                      </a:r>
                      <a:endParaRPr lang="en-US" sz="1400" dirty="0">
                        <a:latin typeface="Calibri"/>
                        <a:ea typeface="Calibri"/>
                        <a:cs typeface="Times New Roman"/>
                      </a:endParaRPr>
                    </a:p>
                    <a:p>
                      <a:pPr marL="0" marR="0">
                        <a:lnSpc>
                          <a:spcPct val="115000"/>
                        </a:lnSpc>
                        <a:spcBef>
                          <a:spcPts val="0"/>
                        </a:spcBef>
                        <a:spcAft>
                          <a:spcPts val="0"/>
                        </a:spcAft>
                      </a:pPr>
                      <a:r>
                        <a:rPr lang="en-US" sz="1400" b="1" dirty="0">
                          <a:latin typeface="Calibri"/>
                          <a:ea typeface="Calibri"/>
                          <a:cs typeface="Times New Roman"/>
                        </a:rPr>
                        <a:t>Ask a </a:t>
                      </a:r>
                      <a:r>
                        <a:rPr lang="en-US" sz="1400" b="1" i="1" u="sng" dirty="0">
                          <a:latin typeface="Calibri"/>
                          <a:ea typeface="Calibri"/>
                          <a:cs typeface="Times New Roman"/>
                        </a:rPr>
                        <a:t>question</a:t>
                      </a:r>
                      <a:r>
                        <a:rPr lang="en-US" sz="1400" b="1" dirty="0">
                          <a:latin typeface="Calibri"/>
                          <a:ea typeface="Calibri"/>
                          <a:cs typeface="Times New Roman"/>
                        </a:rPr>
                        <a:t> related to your claim</a:t>
                      </a:r>
                      <a:r>
                        <a:rPr lang="en-US" sz="1400" dirty="0" smtClean="0">
                          <a:latin typeface="Calibri"/>
                          <a:ea typeface="Calibri"/>
                          <a:cs typeface="Times New Roman"/>
                        </a:rPr>
                        <a:t>. Question </a:t>
                      </a:r>
                      <a:r>
                        <a:rPr lang="en-US" sz="1400" dirty="0">
                          <a:latin typeface="Calibri"/>
                          <a:ea typeface="Calibri"/>
                          <a:cs typeface="Times New Roman"/>
                        </a:rPr>
                        <a:t>= What’s left hanging? What isn’t explained, What new reasons does your claim raise? </a:t>
                      </a:r>
                    </a:p>
                  </a:txBody>
                  <a:tcPr marL="47195" marR="47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
        <p:nvSpPr>
          <p:cNvPr id="9" name="TextBox 8"/>
          <p:cNvSpPr txBox="1"/>
          <p:nvPr/>
        </p:nvSpPr>
        <p:spPr>
          <a:xfrm>
            <a:off x="5410200" y="304800"/>
            <a:ext cx="2819400" cy="646331"/>
          </a:xfrm>
          <a:prstGeom prst="rect">
            <a:avLst/>
          </a:prstGeom>
          <a:noFill/>
        </p:spPr>
        <p:txBody>
          <a:bodyPr wrap="square" rtlCol="0">
            <a:spAutoFit/>
          </a:bodyPr>
          <a:lstStyle/>
          <a:p>
            <a:r>
              <a:rPr lang="en-US" sz="1200" i="1" dirty="0" smtClean="0"/>
              <a:t>Eruption of </a:t>
            </a:r>
            <a:r>
              <a:rPr lang="en-US" sz="1200" i="1" dirty="0" err="1" smtClean="0"/>
              <a:t>Paracutín</a:t>
            </a:r>
            <a:endParaRPr lang="en-US" sz="1200" i="1" dirty="0" smtClean="0"/>
          </a:p>
          <a:p>
            <a:r>
              <a:rPr lang="en-US" sz="1200" i="1" dirty="0" smtClean="0"/>
              <a:t>Dr. </a:t>
            </a:r>
            <a:r>
              <a:rPr lang="en-US" sz="1200" i="1" dirty="0" err="1" smtClean="0"/>
              <a:t>Atl</a:t>
            </a:r>
            <a:r>
              <a:rPr lang="en-US" sz="1200" i="1" dirty="0" smtClean="0"/>
              <a:t> (Mexico)</a:t>
            </a:r>
          </a:p>
          <a:p>
            <a:r>
              <a:rPr lang="en-US" sz="1200" i="1" dirty="0" smtClean="0"/>
              <a:t>1943</a:t>
            </a:r>
            <a:endParaRPr lang="en-US" sz="12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amond(in)">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a:xfrm>
            <a:off x="-304800" y="304800"/>
            <a:ext cx="9144000" cy="1143000"/>
          </a:xfrm>
        </p:spPr>
        <p:txBody>
          <a:bodyPr/>
          <a:lstStyle/>
          <a:p>
            <a:r>
              <a:rPr lang="en-US" dirty="0" smtClean="0"/>
              <a:t>STATE OF MATTER DANCE</a:t>
            </a:r>
          </a:p>
        </p:txBody>
      </p:sp>
      <p:sp>
        <p:nvSpPr>
          <p:cNvPr id="4" name="TextBox 3"/>
          <p:cNvSpPr txBox="1"/>
          <p:nvPr/>
        </p:nvSpPr>
        <p:spPr>
          <a:xfrm>
            <a:off x="5715000" y="1676400"/>
            <a:ext cx="2438400" cy="923330"/>
          </a:xfrm>
          <a:prstGeom prst="rect">
            <a:avLst/>
          </a:prstGeom>
          <a:solidFill>
            <a:schemeClr val="accent3"/>
          </a:solidFill>
        </p:spPr>
        <p:txBody>
          <a:bodyPr>
            <a:spAutoFit/>
          </a:bodyPr>
          <a:lstStyle/>
          <a:p>
            <a:pPr>
              <a:spcBef>
                <a:spcPct val="20000"/>
              </a:spcBef>
            </a:pPr>
            <a:r>
              <a:rPr lang="en-US" sz="1800" dirty="0"/>
              <a:t>Identify /create a movement for each </a:t>
            </a:r>
            <a:r>
              <a:rPr lang="en-US" sz="1800" dirty="0" smtClean="0"/>
              <a:t>state of matter. </a:t>
            </a:r>
            <a:endParaRPr lang="en-US" dirty="0"/>
          </a:p>
        </p:txBody>
      </p:sp>
      <p:sp>
        <p:nvSpPr>
          <p:cNvPr id="5" name="TextBox 4"/>
          <p:cNvSpPr txBox="1"/>
          <p:nvPr/>
        </p:nvSpPr>
        <p:spPr>
          <a:xfrm>
            <a:off x="4267200" y="3733800"/>
            <a:ext cx="1905000" cy="2677656"/>
          </a:xfrm>
          <a:prstGeom prst="rect">
            <a:avLst/>
          </a:prstGeom>
          <a:solidFill>
            <a:srgbClr val="FFFF00"/>
          </a:solidFill>
        </p:spPr>
        <p:txBody>
          <a:bodyPr>
            <a:spAutoFit/>
          </a:bodyPr>
          <a:lstStyle/>
          <a:p>
            <a:pPr>
              <a:spcBef>
                <a:spcPct val="20000"/>
              </a:spcBef>
            </a:pPr>
            <a:r>
              <a:rPr lang="en-US" sz="2400" dirty="0" smtClean="0"/>
              <a:t>Perform your dance! Option: Choose someone to narrate your dance</a:t>
            </a:r>
            <a:r>
              <a:rPr lang="en-US" sz="1400" dirty="0" smtClean="0"/>
              <a:t>. </a:t>
            </a:r>
            <a:endParaRPr lang="en-US" sz="1400" dirty="0"/>
          </a:p>
        </p:txBody>
      </p:sp>
      <p:sp>
        <p:nvSpPr>
          <p:cNvPr id="7" name="TextBox 6"/>
          <p:cNvSpPr txBox="1"/>
          <p:nvPr/>
        </p:nvSpPr>
        <p:spPr>
          <a:xfrm>
            <a:off x="533400" y="3733800"/>
            <a:ext cx="2819400" cy="2246769"/>
          </a:xfrm>
          <a:prstGeom prst="rect">
            <a:avLst/>
          </a:prstGeom>
          <a:solidFill>
            <a:schemeClr val="bg2">
              <a:lumMod val="75000"/>
            </a:schemeClr>
          </a:solidFill>
        </p:spPr>
        <p:txBody>
          <a:bodyPr>
            <a:spAutoFit/>
          </a:bodyPr>
          <a:lstStyle/>
          <a:p>
            <a:pPr fontAlgn="auto">
              <a:spcBef>
                <a:spcPct val="20000"/>
              </a:spcBef>
              <a:spcAft>
                <a:spcPts val="0"/>
              </a:spcAft>
              <a:defRPr/>
            </a:pPr>
            <a:r>
              <a:rPr lang="en-US" sz="2000" dirty="0" smtClean="0">
                <a:latin typeface="+mn-lt"/>
              </a:rPr>
              <a:t>Create a dance to illustrate the assigned scenario: be sure to incorporate </a:t>
            </a:r>
            <a:r>
              <a:rPr lang="en-US" sz="2000" b="1" dirty="0" smtClean="0">
                <a:latin typeface="+mn-lt"/>
              </a:rPr>
              <a:t>one</a:t>
            </a:r>
            <a:r>
              <a:rPr lang="en-US" sz="2000" dirty="0" smtClean="0">
                <a:latin typeface="+mn-lt"/>
              </a:rPr>
              <a:t> of the elements of dance that you are given on the card!</a:t>
            </a:r>
            <a:endParaRPr lang="en-US" sz="2000" dirty="0">
              <a:latin typeface="+mn-lt"/>
            </a:endParaRPr>
          </a:p>
        </p:txBody>
      </p:sp>
      <p:sp>
        <p:nvSpPr>
          <p:cNvPr id="9" name="Right Arrow 8"/>
          <p:cNvSpPr/>
          <p:nvPr/>
        </p:nvSpPr>
        <p:spPr>
          <a:xfrm>
            <a:off x="2590800" y="2209800"/>
            <a:ext cx="3810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sp>
        <p:nvSpPr>
          <p:cNvPr id="10" name="Right Arrow 9"/>
          <p:cNvSpPr/>
          <p:nvPr/>
        </p:nvSpPr>
        <p:spPr>
          <a:xfrm>
            <a:off x="8458200" y="1981200"/>
            <a:ext cx="3810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sp>
        <p:nvSpPr>
          <p:cNvPr id="11" name="Right Arrow 10"/>
          <p:cNvSpPr/>
          <p:nvPr/>
        </p:nvSpPr>
        <p:spPr>
          <a:xfrm>
            <a:off x="5105400" y="2209800"/>
            <a:ext cx="3810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sp>
        <p:nvSpPr>
          <p:cNvPr id="16" name="Right Arrow 15"/>
          <p:cNvSpPr/>
          <p:nvPr/>
        </p:nvSpPr>
        <p:spPr>
          <a:xfrm>
            <a:off x="6248400" y="4343400"/>
            <a:ext cx="3810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cxnSp>
        <p:nvCxnSpPr>
          <p:cNvPr id="19" name="Straight Arrow Connector 18"/>
          <p:cNvCxnSpPr/>
          <p:nvPr/>
        </p:nvCxnSpPr>
        <p:spPr>
          <a:xfrm rot="5400000">
            <a:off x="7735888" y="2779712"/>
            <a:ext cx="1143000" cy="3175"/>
          </a:xfrm>
          <a:prstGeom prst="straightConnector1">
            <a:avLst/>
          </a:prstGeom>
          <a:ln>
            <a:tailEnd type="arrow" w="sm" len="sm"/>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0800000">
            <a:off x="381000" y="3429000"/>
            <a:ext cx="7924800" cy="1588"/>
          </a:xfrm>
          <a:prstGeom prst="straightConnector1">
            <a:avLst/>
          </a:prstGeom>
          <a:ln>
            <a:tailEnd type="arrow" w="sm" len="sm"/>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113506" y="3847306"/>
            <a:ext cx="838200" cy="1588"/>
          </a:xfrm>
          <a:prstGeom prst="line">
            <a:avLst/>
          </a:prstGeom>
          <a:ln>
            <a:tailEnd type="arrow" w="sm" len="sm"/>
          </a:ln>
        </p:spPr>
        <p:style>
          <a:lnRef idx="1">
            <a:schemeClr val="accent1"/>
          </a:lnRef>
          <a:fillRef idx="0">
            <a:schemeClr val="accent1"/>
          </a:fillRef>
          <a:effectRef idx="0">
            <a:schemeClr val="accent1"/>
          </a:effectRef>
          <a:fontRef idx="minor">
            <a:schemeClr val="tx1"/>
          </a:fontRef>
        </p:style>
      </p:cxnSp>
      <p:sp>
        <p:nvSpPr>
          <p:cNvPr id="27" name="Right Arrow 26"/>
          <p:cNvSpPr/>
          <p:nvPr/>
        </p:nvSpPr>
        <p:spPr>
          <a:xfrm>
            <a:off x="3429000" y="4343400"/>
            <a:ext cx="3810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sp>
        <p:nvSpPr>
          <p:cNvPr id="9231" name="Slide Number Placeholder 19"/>
          <p:cNvSpPr>
            <a:spLocks noGrp="1"/>
          </p:cNvSpPr>
          <p:nvPr>
            <p:ph type="sldNum" sz="quarter" idx="12"/>
          </p:nvPr>
        </p:nvSpPr>
        <p:spPr>
          <a:noFill/>
        </p:spPr>
        <p:txBody>
          <a:bodyPr/>
          <a:lstStyle/>
          <a:p>
            <a:fld id="{EFA15631-1C82-4532-82B6-77B8F228EB71}" type="slidenum">
              <a:rPr lang="en-US"/>
              <a:pPr/>
              <a:t>3</a:t>
            </a:fld>
            <a:endParaRPr lang="en-US"/>
          </a:p>
        </p:txBody>
      </p:sp>
      <p:pic>
        <p:nvPicPr>
          <p:cNvPr id="9232" name="Picture 3" descr="C:\Users\User\AppData\Local\Microsoft\Windows\Temporary Internet Files\Content.IE5\MQ15RVO2\MCj01982660000[1].wmf"/>
          <p:cNvPicPr>
            <a:picLocks noChangeAspect="1" noChangeArrowheads="1"/>
          </p:cNvPicPr>
          <p:nvPr/>
        </p:nvPicPr>
        <p:blipFill>
          <a:blip r:embed="rId2" cstate="print"/>
          <a:srcRect/>
          <a:stretch>
            <a:fillRect/>
          </a:stretch>
        </p:blipFill>
        <p:spPr bwMode="auto">
          <a:xfrm>
            <a:off x="6781800" y="3886200"/>
            <a:ext cx="1524000" cy="1330325"/>
          </a:xfrm>
          <a:prstGeom prst="rect">
            <a:avLst/>
          </a:prstGeom>
          <a:noFill/>
          <a:ln w="9525">
            <a:noFill/>
            <a:miter lim="800000"/>
            <a:headEnd/>
            <a:tailEnd/>
          </a:ln>
        </p:spPr>
      </p:pic>
      <p:sp>
        <p:nvSpPr>
          <p:cNvPr id="9233" name="TextBox 16"/>
          <p:cNvSpPr txBox="1">
            <a:spLocks noChangeArrowheads="1"/>
          </p:cNvSpPr>
          <p:nvPr/>
        </p:nvSpPr>
        <p:spPr bwMode="auto">
          <a:xfrm>
            <a:off x="3200400" y="1905000"/>
            <a:ext cx="1828800" cy="1016000"/>
          </a:xfrm>
          <a:prstGeom prst="rect">
            <a:avLst/>
          </a:prstGeom>
          <a:solidFill>
            <a:srgbClr val="CCFF66"/>
          </a:solidFill>
          <a:ln w="9525">
            <a:noFill/>
            <a:miter lim="800000"/>
            <a:headEnd/>
            <a:tailEnd/>
          </a:ln>
        </p:spPr>
        <p:txBody>
          <a:bodyPr>
            <a:spAutoFit/>
          </a:bodyPr>
          <a:lstStyle/>
          <a:p>
            <a:r>
              <a:rPr lang="en-US" sz="2000" dirty="0">
                <a:latin typeface="Lucida Sans Unicode" pitchFamily="34" charset="0"/>
              </a:rPr>
              <a:t>Review the Elements of Dance</a:t>
            </a:r>
          </a:p>
        </p:txBody>
      </p:sp>
      <p:sp>
        <p:nvSpPr>
          <p:cNvPr id="20" name="TextBox 19"/>
          <p:cNvSpPr txBox="1"/>
          <p:nvPr/>
        </p:nvSpPr>
        <p:spPr>
          <a:xfrm>
            <a:off x="685800" y="1295400"/>
            <a:ext cx="1828800" cy="1446550"/>
          </a:xfrm>
          <a:prstGeom prst="rect">
            <a:avLst/>
          </a:prstGeom>
          <a:solidFill>
            <a:schemeClr val="accent5">
              <a:lumMod val="60000"/>
              <a:lumOff val="40000"/>
            </a:schemeClr>
          </a:solidFill>
        </p:spPr>
        <p:txBody>
          <a:bodyPr>
            <a:spAutoFit/>
          </a:bodyPr>
          <a:lstStyle/>
          <a:p>
            <a:pPr>
              <a:spcBef>
                <a:spcPct val="20000"/>
              </a:spcBef>
            </a:pPr>
            <a:r>
              <a:rPr lang="en-US" sz="2800" dirty="0" smtClean="0"/>
              <a:t>√ </a:t>
            </a:r>
            <a:r>
              <a:rPr lang="en-US" sz="2000" dirty="0" smtClean="0"/>
              <a:t>With </a:t>
            </a:r>
            <a:r>
              <a:rPr lang="en-US" sz="2000" dirty="0"/>
              <a:t>your group, </a:t>
            </a:r>
            <a:r>
              <a:rPr lang="en-US" sz="2000" dirty="0" smtClean="0"/>
              <a:t>identify the three states of matter. </a:t>
            </a:r>
            <a:endParaRPr lang="en-US" sz="4400" dirty="0"/>
          </a:p>
        </p:txBody>
      </p:sp>
      <p:pic>
        <p:nvPicPr>
          <p:cNvPr id="22" name="Picture 2" descr="C:\Users\User\AppData\Local\Microsoft\Windows\Temporary Internet Files\Content.IE5\4L38A1E3\MC900280812[1].wmf"/>
          <p:cNvPicPr>
            <a:picLocks noChangeAspect="1" noChangeArrowheads="1"/>
          </p:cNvPicPr>
          <p:nvPr/>
        </p:nvPicPr>
        <p:blipFill>
          <a:blip r:embed="rId3" cstate="print"/>
          <a:srcRect/>
          <a:stretch>
            <a:fillRect/>
          </a:stretch>
        </p:blipFill>
        <p:spPr bwMode="auto">
          <a:xfrm>
            <a:off x="7162800" y="0"/>
            <a:ext cx="1806921" cy="1930640"/>
          </a:xfrm>
          <a:prstGeom prst="rect">
            <a:avLst/>
          </a:prstGeom>
          <a:noFill/>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b="1" smtClean="0">
                <a:solidFill>
                  <a:srgbClr val="000099"/>
                </a:solidFill>
                <a:latin typeface="Tempus Sans ITC" pitchFamily="82" charset="0"/>
              </a:rPr>
              <a:t>Improvisation</a:t>
            </a:r>
            <a:r>
              <a:rPr lang="en-US" smtClean="0">
                <a:solidFill>
                  <a:srgbClr val="000099"/>
                </a:solidFill>
                <a:latin typeface="Tempus Sans ITC" pitchFamily="82" charset="0"/>
              </a:rPr>
              <a:t> Activity </a:t>
            </a:r>
          </a:p>
        </p:txBody>
      </p:sp>
      <p:sp>
        <p:nvSpPr>
          <p:cNvPr id="7171" name="Content Placeholder 2"/>
          <p:cNvSpPr>
            <a:spLocks noGrp="1"/>
          </p:cNvSpPr>
          <p:nvPr>
            <p:ph idx="1"/>
          </p:nvPr>
        </p:nvSpPr>
        <p:spPr>
          <a:xfrm>
            <a:off x="457200" y="2743200"/>
            <a:ext cx="8229600" cy="4525963"/>
          </a:xfrm>
        </p:spPr>
        <p:txBody>
          <a:bodyPr/>
          <a:lstStyle/>
          <a:p>
            <a:r>
              <a:rPr lang="en-US" dirty="0" smtClean="0">
                <a:latin typeface="Arial" pitchFamily="34" charset="0"/>
                <a:cs typeface="Arial" pitchFamily="34" charset="0"/>
              </a:rPr>
              <a:t>Find your KINOSPHERE (your personal space with room to move without touching others).</a:t>
            </a:r>
          </a:p>
          <a:p>
            <a:pPr algn="ctr">
              <a:buFontTx/>
              <a:buNone/>
            </a:pPr>
            <a:endParaRPr lang="en-US" dirty="0" smtClean="0"/>
          </a:p>
        </p:txBody>
      </p:sp>
      <p:sp>
        <p:nvSpPr>
          <p:cNvPr id="7172" name="Footer Placeholder 3"/>
          <p:cNvSpPr>
            <a:spLocks noGrp="1"/>
          </p:cNvSpPr>
          <p:nvPr>
            <p:ph type="ftr" sz="quarter" idx="11"/>
          </p:nvPr>
        </p:nvSpPr>
        <p:spPr>
          <a:xfrm>
            <a:off x="3124200" y="6096000"/>
            <a:ext cx="2895600" cy="457200"/>
          </a:xfrm>
          <a:noFill/>
        </p:spPr>
        <p:txBody>
          <a:bodyPr/>
          <a:lstStyle/>
          <a:p>
            <a:r>
              <a:rPr lang="en-US" smtClean="0"/>
              <a:t>SAILSS: Supporting Arts Integrated Learning for Student Success         Bates M.S./pklos</a:t>
            </a:r>
          </a:p>
        </p:txBody>
      </p:sp>
      <p:pic>
        <p:nvPicPr>
          <p:cNvPr id="7173" name="Picture 2" descr="C:\Documents and Settings\pklos\Local Settings\Temporary Internet Files\Content.IE5\0LAVKT27\MCj03316550000[1].wmf"/>
          <p:cNvPicPr>
            <a:picLocks noChangeAspect="1" noChangeArrowheads="1"/>
          </p:cNvPicPr>
          <p:nvPr/>
        </p:nvPicPr>
        <p:blipFill>
          <a:blip r:embed="rId2" cstate="print"/>
          <a:srcRect/>
          <a:stretch>
            <a:fillRect/>
          </a:stretch>
        </p:blipFill>
        <p:spPr bwMode="auto">
          <a:xfrm>
            <a:off x="7086600" y="4953000"/>
            <a:ext cx="1020763" cy="1785938"/>
          </a:xfrm>
          <a:prstGeom prst="rect">
            <a:avLst/>
          </a:prstGeom>
          <a:noFill/>
          <a:ln w="9525">
            <a:noFill/>
            <a:miter lim="800000"/>
            <a:headEnd/>
            <a:tailEnd/>
          </a:ln>
        </p:spPr>
      </p:pic>
      <p:pic>
        <p:nvPicPr>
          <p:cNvPr id="7174" name="Picture 3" descr="C:\Documents and Settings\pklos\Local Settings\Temporary Internet Files\Content.IE5\0XIR49IB\MCj02123150000[1].wmf"/>
          <p:cNvPicPr>
            <a:picLocks noChangeAspect="1" noChangeArrowheads="1"/>
          </p:cNvPicPr>
          <p:nvPr/>
        </p:nvPicPr>
        <p:blipFill>
          <a:blip r:embed="rId3" cstate="print"/>
          <a:srcRect/>
          <a:stretch>
            <a:fillRect/>
          </a:stretch>
        </p:blipFill>
        <p:spPr bwMode="auto">
          <a:xfrm>
            <a:off x="304800" y="228600"/>
            <a:ext cx="1290638" cy="18272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228600"/>
            <a:ext cx="7772400" cy="1143000"/>
          </a:xfrm>
        </p:spPr>
        <p:txBody>
          <a:bodyPr/>
          <a:lstStyle/>
          <a:p>
            <a:r>
              <a:rPr lang="en-US" b="1" smtClean="0">
                <a:solidFill>
                  <a:srgbClr val="000099"/>
                </a:solidFill>
                <a:latin typeface="Tempus Sans ITC" pitchFamily="82" charset="0"/>
              </a:rPr>
              <a:t>Movement</a:t>
            </a:r>
          </a:p>
        </p:txBody>
      </p:sp>
      <p:sp>
        <p:nvSpPr>
          <p:cNvPr id="11267" name="Rectangle 3"/>
          <p:cNvSpPr>
            <a:spLocks noGrp="1" noChangeArrowheads="1"/>
          </p:cNvSpPr>
          <p:nvPr>
            <p:ph type="body" idx="1"/>
          </p:nvPr>
        </p:nvSpPr>
        <p:spPr>
          <a:xfrm>
            <a:off x="609600" y="1600200"/>
            <a:ext cx="7772400" cy="4114800"/>
          </a:xfrm>
        </p:spPr>
        <p:txBody>
          <a:bodyPr>
            <a:normAutofit fontScale="92500"/>
          </a:bodyPr>
          <a:lstStyle/>
          <a:p>
            <a:pPr>
              <a:buFontTx/>
              <a:buNone/>
            </a:pPr>
            <a:r>
              <a:rPr lang="en-US" sz="2800" b="1" smtClean="0">
                <a:latin typeface="Curlz MT" pitchFamily="82" charset="0"/>
              </a:rPr>
              <a:t>Locomotor</a:t>
            </a:r>
          </a:p>
          <a:p>
            <a:pPr>
              <a:buFontTx/>
              <a:buNone/>
            </a:pPr>
            <a:r>
              <a:rPr lang="en-US" sz="2800" smtClean="0"/>
              <a:t>	Motions created moving across </a:t>
            </a:r>
            <a:r>
              <a:rPr lang="en-US" sz="2800" smtClean="0">
                <a:latin typeface="Curlz MT" pitchFamily="82" charset="0"/>
              </a:rPr>
              <a:t>SPACE</a:t>
            </a:r>
          </a:p>
          <a:p>
            <a:pPr>
              <a:buFontTx/>
              <a:buNone/>
            </a:pPr>
            <a:r>
              <a:rPr lang="en-US" sz="2800" smtClean="0">
                <a:latin typeface="Arial" pitchFamily="34" charset="0"/>
              </a:rPr>
              <a:t>	</a:t>
            </a:r>
            <a:r>
              <a:rPr lang="en-US" sz="2800" smtClean="0"/>
              <a:t>Dancers using locomotor movements may… </a:t>
            </a:r>
          </a:p>
          <a:p>
            <a:pPr>
              <a:buFontTx/>
              <a:buNone/>
            </a:pPr>
            <a:r>
              <a:rPr lang="en-US" sz="2800" smtClean="0">
                <a:latin typeface="Arial" pitchFamily="34" charset="0"/>
              </a:rPr>
              <a:t>     </a:t>
            </a:r>
            <a:r>
              <a:rPr lang="en-US" sz="2800" smtClean="0">
                <a:solidFill>
                  <a:srgbClr val="663300"/>
                </a:solidFill>
                <a:latin typeface="Subway"/>
              </a:rPr>
              <a:t>walk</a:t>
            </a:r>
            <a:r>
              <a:rPr lang="en-US" sz="2800" smtClean="0">
                <a:latin typeface="Arial" pitchFamily="34" charset="0"/>
              </a:rPr>
              <a:t>, </a:t>
            </a:r>
            <a:r>
              <a:rPr lang="en-US" sz="2800" smtClean="0">
                <a:solidFill>
                  <a:srgbClr val="CC0000"/>
                </a:solidFill>
                <a:latin typeface="Bazooka"/>
              </a:rPr>
              <a:t>run</a:t>
            </a:r>
            <a:r>
              <a:rPr lang="en-US" sz="2800" smtClean="0">
                <a:latin typeface="Arial" pitchFamily="34" charset="0"/>
              </a:rPr>
              <a:t>, </a:t>
            </a:r>
            <a:r>
              <a:rPr lang="en-US" sz="2800" smtClean="0">
                <a:solidFill>
                  <a:srgbClr val="008000"/>
                </a:solidFill>
                <a:latin typeface="Curlz MT" pitchFamily="82" charset="0"/>
              </a:rPr>
              <a:t>skip</a:t>
            </a:r>
            <a:r>
              <a:rPr lang="en-US" sz="2800" smtClean="0">
                <a:latin typeface="Arial" pitchFamily="34" charset="0"/>
              </a:rPr>
              <a:t>, </a:t>
            </a:r>
            <a:r>
              <a:rPr lang="en-US" sz="2800" smtClean="0">
                <a:solidFill>
                  <a:srgbClr val="990099"/>
                </a:solidFill>
                <a:latin typeface="Bremen Bd BT"/>
              </a:rPr>
              <a:t>hop</a:t>
            </a:r>
            <a:r>
              <a:rPr lang="en-US" sz="2800" smtClean="0">
                <a:latin typeface="Arial" pitchFamily="34" charset="0"/>
              </a:rPr>
              <a:t>, </a:t>
            </a:r>
            <a:r>
              <a:rPr lang="en-US" sz="2800" smtClean="0">
                <a:solidFill>
                  <a:srgbClr val="000066"/>
                </a:solidFill>
                <a:latin typeface="Sherwood"/>
              </a:rPr>
              <a:t>jump</a:t>
            </a:r>
            <a:r>
              <a:rPr lang="en-US" sz="2800" smtClean="0">
                <a:latin typeface="Arial" pitchFamily="34" charset="0"/>
              </a:rPr>
              <a:t>, </a:t>
            </a:r>
            <a:r>
              <a:rPr lang="en-US" sz="2800" smtClean="0">
                <a:solidFill>
                  <a:srgbClr val="006666"/>
                </a:solidFill>
                <a:latin typeface="Tubular"/>
              </a:rPr>
              <a:t>slide</a:t>
            </a:r>
            <a:r>
              <a:rPr lang="en-US" sz="2800" smtClean="0">
                <a:latin typeface="Arial" pitchFamily="34" charset="0"/>
              </a:rPr>
              <a:t>, </a:t>
            </a:r>
            <a:r>
              <a:rPr lang="en-US" sz="2800" smtClean="0">
                <a:solidFill>
                  <a:srgbClr val="003300"/>
                </a:solidFill>
                <a:latin typeface="Chaucer"/>
              </a:rPr>
              <a:t>leap</a:t>
            </a:r>
            <a:r>
              <a:rPr lang="en-US" sz="2800" smtClean="0">
                <a:latin typeface="Arial" pitchFamily="34" charset="0"/>
              </a:rPr>
              <a:t>, or </a:t>
            </a:r>
            <a:r>
              <a:rPr lang="en-US" sz="2400" smtClean="0">
                <a:solidFill>
                  <a:srgbClr val="FF0066"/>
                </a:solidFill>
                <a:latin typeface="Comic Sans MS" pitchFamily="66" charset="0"/>
              </a:rPr>
              <a:t>gallop</a:t>
            </a:r>
            <a:r>
              <a:rPr lang="en-US" sz="2800" smtClean="0">
                <a:latin typeface="Arial" pitchFamily="34" charset="0"/>
              </a:rPr>
              <a:t>. </a:t>
            </a:r>
            <a:endParaRPr lang="en-US" sz="2800" smtClean="0"/>
          </a:p>
          <a:p>
            <a:pPr>
              <a:buFontTx/>
              <a:buNone/>
            </a:pPr>
            <a:r>
              <a:rPr lang="en-US" sz="2800" b="1" smtClean="0">
                <a:latin typeface="Curlz MT" pitchFamily="82" charset="0"/>
              </a:rPr>
              <a:t>Non-Locomotor</a:t>
            </a:r>
          </a:p>
          <a:p>
            <a:pPr>
              <a:buFontTx/>
              <a:buNone/>
            </a:pPr>
            <a:r>
              <a:rPr lang="en-US" sz="2800" smtClean="0"/>
              <a:t>	Motions made while staying in one </a:t>
            </a:r>
            <a:r>
              <a:rPr lang="en-US" sz="2800" smtClean="0">
                <a:latin typeface="Curlz MT" pitchFamily="82" charset="0"/>
              </a:rPr>
              <a:t>SPACE</a:t>
            </a:r>
          </a:p>
          <a:p>
            <a:pPr>
              <a:buFontTx/>
              <a:buNone/>
            </a:pPr>
            <a:r>
              <a:rPr lang="en-US" sz="2800" smtClean="0"/>
              <a:t>	Dancers using non-locomotor movements may… </a:t>
            </a:r>
          </a:p>
          <a:p>
            <a:pPr>
              <a:buFontTx/>
              <a:buNone/>
            </a:pPr>
            <a:r>
              <a:rPr lang="en-US" sz="2800" smtClean="0"/>
              <a:t>	</a:t>
            </a:r>
            <a:r>
              <a:rPr lang="en-US" sz="2800" i="1" smtClean="0">
                <a:solidFill>
                  <a:srgbClr val="660066"/>
                </a:solidFill>
                <a:latin typeface="BernhardFashion BT"/>
              </a:rPr>
              <a:t>bend</a:t>
            </a:r>
            <a:r>
              <a:rPr lang="en-US" sz="2800" smtClean="0"/>
              <a:t>, </a:t>
            </a:r>
            <a:r>
              <a:rPr lang="en-US" sz="2800" smtClean="0">
                <a:solidFill>
                  <a:srgbClr val="FF0000"/>
                </a:solidFill>
                <a:latin typeface="Informal011 BT"/>
              </a:rPr>
              <a:t>stretch</a:t>
            </a:r>
            <a:r>
              <a:rPr lang="en-US" sz="2800" smtClean="0"/>
              <a:t>, </a:t>
            </a:r>
            <a:r>
              <a:rPr lang="en-US" sz="2800" b="1" smtClean="0">
                <a:solidFill>
                  <a:srgbClr val="FFFF00"/>
                </a:solidFill>
                <a:latin typeface="Tristan"/>
              </a:rPr>
              <a:t>twist</a:t>
            </a:r>
            <a:r>
              <a:rPr lang="en-US" sz="2800" smtClean="0"/>
              <a:t>, or </a:t>
            </a:r>
            <a:r>
              <a:rPr lang="en-US" sz="2800" b="1" smtClean="0">
                <a:solidFill>
                  <a:srgbClr val="0033CC"/>
                </a:solidFill>
                <a:latin typeface="Vagabond"/>
              </a:rPr>
              <a:t>swing</a:t>
            </a:r>
            <a:r>
              <a:rPr lang="en-US" sz="2800" smtClean="0">
                <a:solidFill>
                  <a:srgbClr val="0033CC"/>
                </a:solidFill>
                <a:latin typeface="Vagabond"/>
              </a:rPr>
              <a:t> </a:t>
            </a:r>
            <a:r>
              <a:rPr lang="en-US" sz="2800" smtClean="0"/>
              <a:t>their body.</a:t>
            </a:r>
          </a:p>
        </p:txBody>
      </p:sp>
      <p:sp>
        <p:nvSpPr>
          <p:cNvPr id="5124" name="Footer Placeholder 5"/>
          <p:cNvSpPr>
            <a:spLocks noGrp="1"/>
          </p:cNvSpPr>
          <p:nvPr>
            <p:ph type="ftr" sz="quarter" idx="11"/>
          </p:nvPr>
        </p:nvSpPr>
        <p:spPr>
          <a:xfrm>
            <a:off x="3124200" y="6172200"/>
            <a:ext cx="2895600" cy="457200"/>
          </a:xfrm>
          <a:noFill/>
        </p:spPr>
        <p:txBody>
          <a:bodyPr/>
          <a:lstStyle/>
          <a:p>
            <a:r>
              <a:rPr lang="en-US" smtClean="0"/>
              <a:t>SAILSS: Supporting Arts Integrated Learning for Student Success         Bates M.S./pklos</a:t>
            </a:r>
          </a:p>
        </p:txBody>
      </p:sp>
      <p:pic>
        <p:nvPicPr>
          <p:cNvPr id="5125" name="Picture 7" descr="C:\Documents and Settings\pklos\Local Settings\Temporary Internet Files\Content.IE5\WPIV96UL\MC900433702[1].wmf"/>
          <p:cNvPicPr>
            <a:picLocks noChangeAspect="1" noChangeArrowheads="1"/>
          </p:cNvPicPr>
          <p:nvPr/>
        </p:nvPicPr>
        <p:blipFill>
          <a:blip r:embed="rId2" cstate="print"/>
          <a:srcRect/>
          <a:stretch>
            <a:fillRect/>
          </a:stretch>
        </p:blipFill>
        <p:spPr bwMode="auto">
          <a:xfrm>
            <a:off x="7162800" y="609600"/>
            <a:ext cx="1611313" cy="1828800"/>
          </a:xfrm>
          <a:prstGeom prst="rect">
            <a:avLst/>
          </a:prstGeom>
          <a:noFill/>
          <a:ln w="9525">
            <a:noFill/>
            <a:miter lim="800000"/>
            <a:headEnd/>
            <a:tailEnd/>
          </a:ln>
        </p:spPr>
      </p:pic>
      <p:pic>
        <p:nvPicPr>
          <p:cNvPr id="5126" name="Picture 8" descr="C:\Documents and Settings\pklos\Local Settings\Temporary Internet Files\Content.IE5\1F1ZZX56\MC900155298[1].wmf"/>
          <p:cNvPicPr>
            <a:picLocks noChangeAspect="1" noChangeArrowheads="1"/>
          </p:cNvPicPr>
          <p:nvPr/>
        </p:nvPicPr>
        <p:blipFill>
          <a:blip r:embed="rId3" cstate="print"/>
          <a:srcRect/>
          <a:stretch>
            <a:fillRect/>
          </a:stretch>
        </p:blipFill>
        <p:spPr bwMode="auto">
          <a:xfrm>
            <a:off x="7620000" y="4800600"/>
            <a:ext cx="1227138" cy="14478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267">
                                            <p:txEl>
                                              <p:pRg st="4" end="4"/>
                                            </p:txEl>
                                          </p:spTgt>
                                        </p:tgtEl>
                                        <p:attrNameLst>
                                          <p:attrName>style.visibility</p:attrName>
                                        </p:attrNameLst>
                                      </p:cBhvr>
                                      <p:to>
                                        <p:strVal val="visible"/>
                                      </p:to>
                                    </p:set>
                                    <p:animEffect transition="in" filter="blinds(horizontal)">
                                      <p:cBhvr>
                                        <p:cTn id="7" dur="500"/>
                                        <p:tgtEl>
                                          <p:spTgt spid="11267">
                                            <p:txEl>
                                              <p:pRg st="4" end="4"/>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1267">
                                            <p:txEl>
                                              <p:pRg st="5" end="5"/>
                                            </p:txEl>
                                          </p:spTgt>
                                        </p:tgtEl>
                                        <p:attrNameLst>
                                          <p:attrName>style.visibility</p:attrName>
                                        </p:attrNameLst>
                                      </p:cBhvr>
                                      <p:to>
                                        <p:strVal val="visible"/>
                                      </p:to>
                                    </p:set>
                                    <p:animEffect transition="in" filter="blinds(horizontal)">
                                      <p:cBhvr>
                                        <p:cTn id="10" dur="500"/>
                                        <p:tgtEl>
                                          <p:spTgt spid="11267">
                                            <p:txEl>
                                              <p:pRg st="5" end="5"/>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1267">
                                            <p:txEl>
                                              <p:pRg st="6" end="6"/>
                                            </p:txEl>
                                          </p:spTgt>
                                        </p:tgtEl>
                                        <p:attrNameLst>
                                          <p:attrName>style.visibility</p:attrName>
                                        </p:attrNameLst>
                                      </p:cBhvr>
                                      <p:to>
                                        <p:strVal val="visible"/>
                                      </p:to>
                                    </p:set>
                                    <p:animEffect transition="in" filter="blinds(horizontal)">
                                      <p:cBhvr>
                                        <p:cTn id="13" dur="500"/>
                                        <p:tgtEl>
                                          <p:spTgt spid="11267">
                                            <p:txEl>
                                              <p:pRg st="6" end="6"/>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11267">
                                            <p:txEl>
                                              <p:pRg st="7" end="7"/>
                                            </p:txEl>
                                          </p:spTgt>
                                        </p:tgtEl>
                                        <p:attrNameLst>
                                          <p:attrName>style.visibility</p:attrName>
                                        </p:attrNameLst>
                                      </p:cBhvr>
                                      <p:to>
                                        <p:strVal val="visible"/>
                                      </p:to>
                                    </p:set>
                                    <p:animEffect transition="in" filter="blinds(horizontal)">
                                      <p:cBhvr>
                                        <p:cTn id="16" dur="500"/>
                                        <p:tgtEl>
                                          <p:spTgt spid="1126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a:xfrm>
            <a:off x="228600" y="1219200"/>
            <a:ext cx="1905000" cy="4114800"/>
          </a:xfrm>
        </p:spPr>
        <p:txBody>
          <a:bodyPr>
            <a:normAutofit lnSpcReduction="10000"/>
          </a:bodyPr>
          <a:lstStyle/>
          <a:p>
            <a:pPr marL="365125" indent="-255588">
              <a:lnSpc>
                <a:spcPct val="90000"/>
              </a:lnSpc>
              <a:buFontTx/>
              <a:buNone/>
            </a:pPr>
            <a:r>
              <a:rPr lang="en-US" sz="1500" b="1" smtClean="0">
                <a:solidFill>
                  <a:srgbClr val="C00000"/>
                </a:solidFill>
                <a:latin typeface="Arial" pitchFamily="34" charset="0"/>
                <a:cs typeface="Arial" pitchFamily="34" charset="0"/>
              </a:rPr>
              <a:t>Parts:</a:t>
            </a:r>
            <a:r>
              <a:rPr lang="en-US" sz="1500" smtClean="0">
                <a:latin typeface="Arial" pitchFamily="34" charset="0"/>
                <a:cs typeface="Arial" pitchFamily="34" charset="0"/>
              </a:rPr>
              <a:t>  </a:t>
            </a:r>
            <a:r>
              <a:rPr lang="en-US" sz="1500" smtClean="0"/>
              <a:t>Dance can focus on different body parts: </a:t>
            </a:r>
            <a:r>
              <a:rPr lang="en-US" sz="1500" i="1" smtClean="0">
                <a:solidFill>
                  <a:srgbClr val="C00000"/>
                </a:solidFill>
              </a:rPr>
              <a:t>legs</a:t>
            </a:r>
            <a:r>
              <a:rPr lang="en-US" sz="1500" smtClean="0">
                <a:solidFill>
                  <a:srgbClr val="C00000"/>
                </a:solidFill>
              </a:rPr>
              <a:t>, </a:t>
            </a:r>
            <a:r>
              <a:rPr lang="en-US" sz="1500" i="1" smtClean="0">
                <a:solidFill>
                  <a:srgbClr val="C00000"/>
                </a:solidFill>
              </a:rPr>
              <a:t>fingers, toes, head, elbows, shoulders </a:t>
            </a:r>
            <a:r>
              <a:rPr lang="en-US" sz="1500" i="1" smtClean="0"/>
              <a:t>etc. </a:t>
            </a:r>
            <a:endParaRPr lang="en-US" sz="1500" smtClean="0"/>
          </a:p>
          <a:p>
            <a:pPr marL="365125" indent="-255588">
              <a:lnSpc>
                <a:spcPct val="90000"/>
              </a:lnSpc>
              <a:buFontTx/>
              <a:buNone/>
            </a:pPr>
            <a:r>
              <a:rPr lang="en-US" sz="1500" smtClean="0"/>
              <a:t>	Body parts can be move in </a:t>
            </a:r>
            <a:r>
              <a:rPr lang="en-US" sz="1500" i="1" smtClean="0">
                <a:solidFill>
                  <a:srgbClr val="C00000"/>
                </a:solidFill>
              </a:rPr>
              <a:t>isolation</a:t>
            </a:r>
            <a:r>
              <a:rPr lang="en-US" sz="1500" smtClean="0">
                <a:solidFill>
                  <a:srgbClr val="C00000"/>
                </a:solidFill>
              </a:rPr>
              <a:t> or </a:t>
            </a:r>
            <a:r>
              <a:rPr lang="en-US" sz="1500" i="1" smtClean="0">
                <a:solidFill>
                  <a:srgbClr val="C00000"/>
                </a:solidFill>
              </a:rPr>
              <a:t>jointly</a:t>
            </a:r>
          </a:p>
          <a:p>
            <a:pPr marL="365125" indent="-255588">
              <a:lnSpc>
                <a:spcPct val="90000"/>
              </a:lnSpc>
              <a:buFontTx/>
              <a:buNone/>
            </a:pPr>
            <a:r>
              <a:rPr lang="en-US" sz="1500" i="1" smtClean="0"/>
              <a:t>	</a:t>
            </a:r>
            <a:r>
              <a:rPr lang="en-US" sz="1500" smtClean="0"/>
              <a:t>Body parts can be </a:t>
            </a:r>
            <a:r>
              <a:rPr lang="en-US" sz="1500" i="1" smtClean="0">
                <a:solidFill>
                  <a:srgbClr val="C00000"/>
                </a:solidFill>
              </a:rPr>
              <a:t>open, closed or relaxed</a:t>
            </a:r>
          </a:p>
          <a:p>
            <a:pPr marL="365125" indent="-255588">
              <a:lnSpc>
                <a:spcPct val="90000"/>
              </a:lnSpc>
              <a:buFontTx/>
              <a:buNone/>
            </a:pPr>
            <a:r>
              <a:rPr lang="en-US" sz="1500" b="1" smtClean="0">
                <a:solidFill>
                  <a:srgbClr val="C00000"/>
                </a:solidFill>
                <a:latin typeface="Arial" pitchFamily="34" charset="0"/>
                <a:cs typeface="Arial" pitchFamily="34" charset="0"/>
              </a:rPr>
              <a:t>Shape</a:t>
            </a:r>
            <a:r>
              <a:rPr lang="en-US" sz="1500" b="1" smtClean="0">
                <a:solidFill>
                  <a:srgbClr val="C00000"/>
                </a:solidFill>
                <a:latin typeface="Tempus Sans ITC" pitchFamily="82" charset="0"/>
              </a:rPr>
              <a:t>: </a:t>
            </a:r>
            <a:r>
              <a:rPr lang="en-US" sz="1500" smtClean="0"/>
              <a:t>the body can contort itself into different shapes (i.e., </a:t>
            </a:r>
            <a:r>
              <a:rPr lang="en-US" sz="1500" smtClean="0">
                <a:solidFill>
                  <a:srgbClr val="C00000"/>
                </a:solidFill>
              </a:rPr>
              <a:t>curves, angles</a:t>
            </a:r>
            <a:r>
              <a:rPr lang="en-US" sz="1500" smtClean="0"/>
              <a:t>)</a:t>
            </a:r>
          </a:p>
        </p:txBody>
      </p:sp>
      <p:sp>
        <p:nvSpPr>
          <p:cNvPr id="6147" name="Title 1"/>
          <p:cNvSpPr>
            <a:spLocks noGrp="1"/>
          </p:cNvSpPr>
          <p:nvPr>
            <p:ph type="title"/>
          </p:nvPr>
        </p:nvSpPr>
        <p:spPr>
          <a:xfrm>
            <a:off x="457200" y="304800"/>
            <a:ext cx="8686800" cy="1143000"/>
          </a:xfrm>
        </p:spPr>
        <p:txBody>
          <a:bodyPr/>
          <a:lstStyle/>
          <a:p>
            <a:pPr algn="l"/>
            <a:r>
              <a:rPr lang="en-US" smtClean="0">
                <a:solidFill>
                  <a:srgbClr val="000099"/>
                </a:solidFill>
                <a:latin typeface="Tempus Sans ITC" pitchFamily="82" charset="0"/>
              </a:rPr>
              <a:t>Body       Energy      Space       Time</a:t>
            </a:r>
          </a:p>
        </p:txBody>
      </p:sp>
      <p:sp>
        <p:nvSpPr>
          <p:cNvPr id="5" name="Rectangle 3"/>
          <p:cNvSpPr txBox="1">
            <a:spLocks noChangeArrowheads="1"/>
          </p:cNvSpPr>
          <p:nvPr/>
        </p:nvSpPr>
        <p:spPr>
          <a:xfrm>
            <a:off x="2514600" y="1219200"/>
            <a:ext cx="1676400" cy="4038600"/>
          </a:xfrm>
          <a:prstGeom prst="rect">
            <a:avLst/>
          </a:prstGeom>
        </p:spPr>
        <p:txBody>
          <a:bodyPr>
            <a:normAutofit/>
          </a:bodyPr>
          <a:lstStyle/>
          <a:p>
            <a:pPr marL="365125" indent="-255588">
              <a:lnSpc>
                <a:spcPct val="90000"/>
              </a:lnSpc>
              <a:spcBef>
                <a:spcPts val="400"/>
              </a:spcBef>
              <a:buClr>
                <a:schemeClr val="accent1"/>
              </a:buClr>
              <a:buSzPct val="68000"/>
            </a:pPr>
            <a:r>
              <a:rPr lang="en-US" sz="1400" dirty="0"/>
              <a:t>The use of energy while moving: expressivity of the movement</a:t>
            </a:r>
          </a:p>
          <a:p>
            <a:pPr marL="365125" indent="-255588">
              <a:lnSpc>
                <a:spcPct val="90000"/>
              </a:lnSpc>
              <a:spcBef>
                <a:spcPts val="400"/>
              </a:spcBef>
              <a:buClr>
                <a:schemeClr val="accent1"/>
              </a:buClr>
              <a:buSzPct val="68000"/>
            </a:pPr>
            <a:r>
              <a:rPr lang="en-US" sz="1400" b="1" dirty="0">
                <a:solidFill>
                  <a:srgbClr val="00664D"/>
                </a:solidFill>
              </a:rPr>
              <a:t>WEIGHT</a:t>
            </a:r>
            <a:r>
              <a:rPr lang="en-US" sz="1400" dirty="0">
                <a:solidFill>
                  <a:srgbClr val="00664D"/>
                </a:solidFill>
              </a:rPr>
              <a:t>: </a:t>
            </a:r>
            <a:r>
              <a:rPr lang="en-US" sz="1400" dirty="0"/>
              <a:t>Heavy or Light</a:t>
            </a:r>
          </a:p>
          <a:p>
            <a:pPr marL="365125" indent="-255588">
              <a:lnSpc>
                <a:spcPct val="90000"/>
              </a:lnSpc>
              <a:spcBef>
                <a:spcPts val="400"/>
              </a:spcBef>
              <a:buClr>
                <a:schemeClr val="accent1"/>
              </a:buClr>
              <a:buSzPct val="68000"/>
            </a:pPr>
            <a:r>
              <a:rPr lang="en-US" sz="1400" b="1" dirty="0">
                <a:solidFill>
                  <a:srgbClr val="00664D"/>
                </a:solidFill>
              </a:rPr>
              <a:t>FLOW</a:t>
            </a:r>
            <a:r>
              <a:rPr lang="en-US" sz="1400" dirty="0"/>
              <a:t>: Free or Bound, Sharp or Smooth, Tense or Relaxed</a:t>
            </a:r>
          </a:p>
          <a:p>
            <a:pPr marL="365125" indent="-255588">
              <a:lnSpc>
                <a:spcPct val="90000"/>
              </a:lnSpc>
              <a:spcBef>
                <a:spcPts val="400"/>
              </a:spcBef>
              <a:buClr>
                <a:schemeClr val="accent1"/>
              </a:buClr>
              <a:buSzPct val="68000"/>
            </a:pPr>
            <a:r>
              <a:rPr lang="en-US" sz="1400" b="1" dirty="0">
                <a:solidFill>
                  <a:srgbClr val="00664D"/>
                </a:solidFill>
              </a:rPr>
              <a:t>SPACE</a:t>
            </a:r>
            <a:r>
              <a:rPr lang="en-US" sz="1400" dirty="0"/>
              <a:t>: Direct or Indirect</a:t>
            </a:r>
          </a:p>
          <a:p>
            <a:pPr marL="365125" indent="-255588">
              <a:lnSpc>
                <a:spcPct val="90000"/>
              </a:lnSpc>
              <a:spcBef>
                <a:spcPts val="400"/>
              </a:spcBef>
              <a:buClr>
                <a:schemeClr val="accent1"/>
              </a:buClr>
              <a:buSzPct val="68000"/>
            </a:pPr>
            <a:r>
              <a:rPr lang="en-US" sz="1400" b="1" dirty="0">
                <a:solidFill>
                  <a:srgbClr val="00664D"/>
                </a:solidFill>
              </a:rPr>
              <a:t>TIME</a:t>
            </a:r>
            <a:r>
              <a:rPr lang="en-US" sz="1400" dirty="0">
                <a:solidFill>
                  <a:srgbClr val="00664D"/>
                </a:solidFill>
              </a:rPr>
              <a:t>: </a:t>
            </a:r>
            <a:r>
              <a:rPr lang="en-US" sz="1400" dirty="0"/>
              <a:t>Quick or Sustained</a:t>
            </a:r>
          </a:p>
          <a:p>
            <a:pPr marL="365125" indent="-255588">
              <a:lnSpc>
                <a:spcPct val="90000"/>
              </a:lnSpc>
              <a:spcBef>
                <a:spcPts val="400"/>
              </a:spcBef>
              <a:buClr>
                <a:schemeClr val="accent1"/>
              </a:buClr>
              <a:buSzPct val="68000"/>
            </a:pPr>
            <a:endParaRPr lang="en-US" sz="1400" dirty="0"/>
          </a:p>
          <a:p>
            <a:pPr marL="365125" indent="-255588">
              <a:lnSpc>
                <a:spcPct val="90000"/>
              </a:lnSpc>
              <a:spcBef>
                <a:spcPts val="400"/>
              </a:spcBef>
              <a:buClr>
                <a:schemeClr val="accent1"/>
              </a:buClr>
              <a:buSzPct val="68000"/>
              <a:buFont typeface="Wingdings 3" pitchFamily="18" charset="2"/>
              <a:buChar char=""/>
            </a:pPr>
            <a:endParaRPr lang="en-US" sz="1400" dirty="0"/>
          </a:p>
          <a:p>
            <a:pPr marL="365125" indent="-255588">
              <a:lnSpc>
                <a:spcPct val="90000"/>
              </a:lnSpc>
              <a:spcBef>
                <a:spcPts val="400"/>
              </a:spcBef>
              <a:buClr>
                <a:schemeClr val="accent1"/>
              </a:buClr>
              <a:buSzPct val="68000"/>
            </a:pPr>
            <a:endParaRPr lang="en-US" sz="1400" dirty="0"/>
          </a:p>
          <a:p>
            <a:pPr marL="365125" indent="-255588">
              <a:lnSpc>
                <a:spcPct val="90000"/>
              </a:lnSpc>
              <a:spcBef>
                <a:spcPts val="400"/>
              </a:spcBef>
              <a:buClr>
                <a:schemeClr val="accent1"/>
              </a:buClr>
              <a:buSzPct val="68000"/>
            </a:pPr>
            <a:endParaRPr lang="en-US" sz="1400" dirty="0"/>
          </a:p>
          <a:p>
            <a:pPr marL="365125" indent="-255588">
              <a:lnSpc>
                <a:spcPct val="90000"/>
              </a:lnSpc>
              <a:spcBef>
                <a:spcPts val="400"/>
              </a:spcBef>
              <a:buClr>
                <a:schemeClr val="accent1"/>
              </a:buClr>
              <a:buSzPct val="68000"/>
            </a:pPr>
            <a:endParaRPr lang="en-US" sz="1400" dirty="0"/>
          </a:p>
        </p:txBody>
      </p:sp>
      <p:sp>
        <p:nvSpPr>
          <p:cNvPr id="6" name="Rectangle 3"/>
          <p:cNvSpPr txBox="1">
            <a:spLocks noChangeArrowheads="1"/>
          </p:cNvSpPr>
          <p:nvPr/>
        </p:nvSpPr>
        <p:spPr>
          <a:xfrm>
            <a:off x="4419600" y="1219200"/>
            <a:ext cx="2133600" cy="6248400"/>
          </a:xfrm>
          <a:prstGeom prst="rect">
            <a:avLst/>
          </a:prstGeom>
        </p:spPr>
        <p:txBody>
          <a:bodyPr>
            <a:normAutofit/>
          </a:bodyPr>
          <a:lstStyle/>
          <a:p>
            <a:pPr marL="365125" indent="-255588">
              <a:lnSpc>
                <a:spcPct val="70000"/>
              </a:lnSpc>
              <a:spcBef>
                <a:spcPts val="400"/>
              </a:spcBef>
              <a:buClr>
                <a:schemeClr val="accent1"/>
              </a:buClr>
              <a:buSzPct val="68000"/>
            </a:pPr>
            <a:r>
              <a:rPr lang="en-US" sz="1600" b="1" dirty="0">
                <a:solidFill>
                  <a:srgbClr val="404040"/>
                </a:solidFill>
              </a:rPr>
              <a:t>Pathways</a:t>
            </a:r>
            <a:r>
              <a:rPr lang="en-US" sz="1600" dirty="0">
                <a:solidFill>
                  <a:srgbClr val="404040"/>
                </a:solidFill>
              </a:rPr>
              <a:t> –</a:t>
            </a:r>
            <a:r>
              <a:rPr lang="en-US" sz="1600" dirty="0"/>
              <a:t>patterns the dancer makes in the air or on the floor: </a:t>
            </a:r>
            <a:r>
              <a:rPr lang="en-US" sz="1600" i="1" dirty="0"/>
              <a:t>curved lines, straight lines, zigzags, circles, figure-eights, and many more</a:t>
            </a:r>
          </a:p>
          <a:p>
            <a:pPr marL="365125" indent="-255588">
              <a:lnSpc>
                <a:spcPct val="70000"/>
              </a:lnSpc>
              <a:spcBef>
                <a:spcPts val="400"/>
              </a:spcBef>
              <a:buClr>
                <a:schemeClr val="accent1"/>
              </a:buClr>
              <a:buSzPct val="68000"/>
            </a:pPr>
            <a:r>
              <a:rPr lang="en-US" sz="1600" b="1" dirty="0">
                <a:solidFill>
                  <a:srgbClr val="404040"/>
                </a:solidFill>
              </a:rPr>
              <a:t>Shape</a:t>
            </a:r>
            <a:r>
              <a:rPr lang="en-US" sz="1600" dirty="0">
                <a:solidFill>
                  <a:srgbClr val="404040"/>
                </a:solidFill>
              </a:rPr>
              <a:t> - </a:t>
            </a:r>
            <a:r>
              <a:rPr lang="en-US" sz="1600" dirty="0"/>
              <a:t>straight lines, curves, angles, free form, open, or closed;  positive and negative space</a:t>
            </a:r>
          </a:p>
          <a:p>
            <a:pPr marL="365125" indent="-255588">
              <a:lnSpc>
                <a:spcPct val="70000"/>
              </a:lnSpc>
              <a:spcBef>
                <a:spcPts val="400"/>
              </a:spcBef>
              <a:buClr>
                <a:schemeClr val="accent1"/>
              </a:buClr>
              <a:buSzPct val="68000"/>
            </a:pPr>
            <a:r>
              <a:rPr lang="en-US" sz="1600" b="1" dirty="0">
                <a:solidFill>
                  <a:srgbClr val="0070C0"/>
                </a:solidFill>
              </a:rPr>
              <a:t>Balance - </a:t>
            </a:r>
            <a:r>
              <a:rPr lang="en-US" sz="1600" dirty="0">
                <a:cs typeface="Arial" pitchFamily="34" charset="0"/>
              </a:rPr>
              <a:t>symmetrical, asymmetrical,  or centered</a:t>
            </a:r>
          </a:p>
          <a:p>
            <a:pPr marL="365125" indent="-255588">
              <a:lnSpc>
                <a:spcPct val="70000"/>
              </a:lnSpc>
              <a:spcBef>
                <a:spcPts val="400"/>
              </a:spcBef>
              <a:buClr>
                <a:schemeClr val="accent1"/>
              </a:buClr>
              <a:buSzPct val="68000"/>
            </a:pPr>
            <a:r>
              <a:rPr lang="en-US" sz="1600" b="1" dirty="0">
                <a:solidFill>
                  <a:srgbClr val="0070C0"/>
                </a:solidFill>
              </a:rPr>
              <a:t>Level</a:t>
            </a:r>
            <a:r>
              <a:rPr lang="en-US" sz="1600" dirty="0">
                <a:solidFill>
                  <a:srgbClr val="0070C0"/>
                </a:solidFill>
              </a:rPr>
              <a:t> – </a:t>
            </a:r>
            <a:r>
              <a:rPr lang="en-US" sz="1600" dirty="0"/>
              <a:t>vertical distance from the floor: high, medium, low, or on the floor.</a:t>
            </a:r>
          </a:p>
          <a:p>
            <a:pPr marL="365125" indent="-255588">
              <a:lnSpc>
                <a:spcPct val="70000"/>
              </a:lnSpc>
              <a:spcBef>
                <a:spcPts val="400"/>
              </a:spcBef>
              <a:buClr>
                <a:schemeClr val="accent1"/>
              </a:buClr>
              <a:buSzPct val="68000"/>
            </a:pPr>
            <a:r>
              <a:rPr lang="en-US" sz="1600" b="1" dirty="0">
                <a:solidFill>
                  <a:srgbClr val="0070C0"/>
                </a:solidFill>
              </a:rPr>
              <a:t>Plane</a:t>
            </a:r>
            <a:r>
              <a:rPr lang="en-US" sz="1600" dirty="0">
                <a:solidFill>
                  <a:srgbClr val="0070C0"/>
                </a:solidFill>
              </a:rPr>
              <a:t>:  </a:t>
            </a:r>
            <a:r>
              <a:rPr lang="en-US" sz="1600" dirty="0"/>
              <a:t>horizontal or vertical</a:t>
            </a:r>
          </a:p>
          <a:p>
            <a:pPr marL="365125" indent="-255588">
              <a:lnSpc>
                <a:spcPct val="70000"/>
              </a:lnSpc>
              <a:spcBef>
                <a:spcPts val="400"/>
              </a:spcBef>
              <a:buClr>
                <a:schemeClr val="accent1"/>
              </a:buClr>
              <a:buSzPct val="68000"/>
            </a:pPr>
            <a:r>
              <a:rPr lang="en-US" sz="1600" b="1" dirty="0">
                <a:solidFill>
                  <a:srgbClr val="0070C0"/>
                </a:solidFill>
              </a:rPr>
              <a:t>Direction </a:t>
            </a:r>
            <a:r>
              <a:rPr lang="en-US" sz="1600" dirty="0"/>
              <a:t>- forward, backwards, diagonally, sideways, up, down, place middle</a:t>
            </a:r>
            <a:endParaRPr lang="en-US" sz="1600" dirty="0">
              <a:cs typeface="Arial" pitchFamily="34" charset="0"/>
            </a:endParaRPr>
          </a:p>
          <a:p>
            <a:pPr marL="365125" indent="-255588">
              <a:lnSpc>
                <a:spcPct val="70000"/>
              </a:lnSpc>
              <a:spcBef>
                <a:spcPts val="400"/>
              </a:spcBef>
              <a:buClr>
                <a:schemeClr val="accent1"/>
              </a:buClr>
              <a:buSzPct val="68000"/>
              <a:buFont typeface="Wingdings 3" pitchFamily="18" charset="2"/>
              <a:buChar char=""/>
            </a:pPr>
            <a:endParaRPr lang="en-US" sz="1800" dirty="0"/>
          </a:p>
        </p:txBody>
      </p:sp>
      <p:pic>
        <p:nvPicPr>
          <p:cNvPr id="6150" name="Picture 8" descr="Shapes with straight lines and angles - Picture 1"/>
          <p:cNvPicPr>
            <a:picLocks noChangeAspect="1" noChangeArrowheads="1"/>
          </p:cNvPicPr>
          <p:nvPr/>
        </p:nvPicPr>
        <p:blipFill>
          <a:blip r:embed="rId2" cstate="print"/>
          <a:srcRect/>
          <a:stretch>
            <a:fillRect/>
          </a:stretch>
        </p:blipFill>
        <p:spPr bwMode="auto">
          <a:xfrm>
            <a:off x="3276600" y="6096000"/>
            <a:ext cx="1066800" cy="472608"/>
          </a:xfrm>
          <a:prstGeom prst="rect">
            <a:avLst/>
          </a:prstGeom>
          <a:noFill/>
          <a:ln w="9525">
            <a:noFill/>
            <a:miter lim="800000"/>
            <a:headEnd/>
            <a:tailEnd/>
          </a:ln>
        </p:spPr>
      </p:pic>
      <p:sp>
        <p:nvSpPr>
          <p:cNvPr id="8" name="Rectangle 3"/>
          <p:cNvSpPr txBox="1">
            <a:spLocks noChangeArrowheads="1"/>
          </p:cNvSpPr>
          <p:nvPr/>
        </p:nvSpPr>
        <p:spPr>
          <a:xfrm>
            <a:off x="6781800" y="1219200"/>
            <a:ext cx="1981200" cy="4648200"/>
          </a:xfrm>
          <a:prstGeom prst="rect">
            <a:avLst/>
          </a:prstGeom>
        </p:spPr>
        <p:txBody>
          <a:bodyPr>
            <a:normAutofit/>
          </a:bodyPr>
          <a:lstStyle/>
          <a:p>
            <a:pPr marL="365125" indent="-255588">
              <a:lnSpc>
                <a:spcPct val="80000"/>
              </a:lnSpc>
              <a:spcBef>
                <a:spcPts val="400"/>
              </a:spcBef>
              <a:buClr>
                <a:schemeClr val="accent1"/>
              </a:buClr>
              <a:buSzPct val="68000"/>
              <a:buFont typeface="Wingdings 3" pitchFamily="18" charset="2"/>
              <a:buNone/>
            </a:pPr>
            <a:r>
              <a:rPr lang="en-US" sz="1500" b="1" dirty="0">
                <a:solidFill>
                  <a:srgbClr val="7F7F7F"/>
                </a:solidFill>
                <a:latin typeface="Arial" pitchFamily="34" charset="0"/>
                <a:cs typeface="Arial" pitchFamily="34" charset="0"/>
              </a:rPr>
              <a:t>TEMPO </a:t>
            </a:r>
            <a:r>
              <a:rPr lang="en-US" sz="1500" dirty="0">
                <a:latin typeface="Arial" pitchFamily="34" charset="0"/>
                <a:cs typeface="Arial" pitchFamily="34" charset="0"/>
              </a:rPr>
              <a:t>-  the speed of the movement: </a:t>
            </a:r>
            <a:r>
              <a:rPr lang="en-US" sz="1500" i="1" dirty="0">
                <a:latin typeface="Arial" pitchFamily="34" charset="0"/>
                <a:cs typeface="Arial" pitchFamily="34" charset="0"/>
              </a:rPr>
              <a:t>fast, slow, moderate</a:t>
            </a:r>
          </a:p>
          <a:p>
            <a:pPr marL="365125" indent="-255588">
              <a:lnSpc>
                <a:spcPct val="80000"/>
              </a:lnSpc>
              <a:spcBef>
                <a:spcPts val="400"/>
              </a:spcBef>
              <a:buClr>
                <a:schemeClr val="accent1"/>
              </a:buClr>
              <a:buSzPct val="68000"/>
              <a:buFont typeface="Wingdings 3" pitchFamily="18" charset="2"/>
              <a:buNone/>
            </a:pPr>
            <a:r>
              <a:rPr lang="en-US" sz="1500" b="1" dirty="0">
                <a:solidFill>
                  <a:srgbClr val="7F7F7F"/>
                </a:solidFill>
                <a:latin typeface="Arial" pitchFamily="34" charset="0"/>
                <a:cs typeface="Arial" pitchFamily="34" charset="0"/>
              </a:rPr>
              <a:t>DURATION</a:t>
            </a:r>
            <a:r>
              <a:rPr lang="en-US" sz="1500" dirty="0">
                <a:latin typeface="Arial" pitchFamily="34" charset="0"/>
                <a:cs typeface="Arial" pitchFamily="34" charset="0"/>
              </a:rPr>
              <a:t> -  the length of the dance or phrase: </a:t>
            </a:r>
            <a:r>
              <a:rPr lang="en-US" sz="1500" i="1" dirty="0">
                <a:latin typeface="Arial" pitchFamily="34" charset="0"/>
                <a:cs typeface="Arial" pitchFamily="34" charset="0"/>
              </a:rPr>
              <a:t>short, long or something in between.</a:t>
            </a:r>
          </a:p>
          <a:p>
            <a:pPr marL="365125" indent="-255588">
              <a:lnSpc>
                <a:spcPct val="80000"/>
              </a:lnSpc>
              <a:spcBef>
                <a:spcPts val="400"/>
              </a:spcBef>
              <a:buClr>
                <a:schemeClr val="accent1"/>
              </a:buClr>
              <a:buSzPct val="68000"/>
              <a:buFont typeface="Wingdings 3" pitchFamily="18" charset="2"/>
              <a:buNone/>
            </a:pPr>
            <a:r>
              <a:rPr lang="en-US" sz="1500" b="1" dirty="0">
                <a:solidFill>
                  <a:srgbClr val="7F7F7F"/>
                </a:solidFill>
                <a:latin typeface="Arial" pitchFamily="34" charset="0"/>
                <a:cs typeface="Arial" pitchFamily="34" charset="0"/>
              </a:rPr>
              <a:t>BEAT</a:t>
            </a:r>
            <a:r>
              <a:rPr lang="en-US" sz="1500" dirty="0">
                <a:latin typeface="Arial" pitchFamily="34" charset="0"/>
                <a:cs typeface="Arial" pitchFamily="34" charset="0"/>
              </a:rPr>
              <a:t> - </a:t>
            </a:r>
            <a:r>
              <a:rPr lang="en-US" sz="1500" i="1" dirty="0">
                <a:latin typeface="Arial" pitchFamily="34" charset="0"/>
                <a:cs typeface="Arial" pitchFamily="34" charset="0"/>
              </a:rPr>
              <a:t>pulse</a:t>
            </a:r>
            <a:r>
              <a:rPr lang="en-US" sz="1500" dirty="0">
                <a:latin typeface="Arial" pitchFamily="34" charset="0"/>
                <a:cs typeface="Arial" pitchFamily="34" charset="0"/>
              </a:rPr>
              <a:t> of the music</a:t>
            </a:r>
          </a:p>
          <a:p>
            <a:pPr marL="365125" indent="-255588">
              <a:lnSpc>
                <a:spcPct val="80000"/>
              </a:lnSpc>
              <a:spcBef>
                <a:spcPts val="400"/>
              </a:spcBef>
              <a:buClr>
                <a:schemeClr val="accent1"/>
              </a:buClr>
              <a:buSzPct val="68000"/>
              <a:buFont typeface="Wingdings 3" pitchFamily="18" charset="2"/>
              <a:buNone/>
            </a:pPr>
            <a:r>
              <a:rPr lang="en-US" sz="1500" b="1" dirty="0">
                <a:solidFill>
                  <a:srgbClr val="7F7F7F"/>
                </a:solidFill>
                <a:latin typeface="Arial" pitchFamily="34" charset="0"/>
                <a:cs typeface="Arial" pitchFamily="34" charset="0"/>
              </a:rPr>
              <a:t>RHYTHM</a:t>
            </a:r>
            <a:r>
              <a:rPr lang="en-US" sz="1500" dirty="0">
                <a:latin typeface="Arial" pitchFamily="34" charset="0"/>
                <a:cs typeface="Arial" pitchFamily="34" charset="0"/>
              </a:rPr>
              <a:t>: a recurring pattern of accents </a:t>
            </a:r>
          </a:p>
          <a:p>
            <a:pPr marL="365125" indent="-255588">
              <a:lnSpc>
                <a:spcPct val="80000"/>
              </a:lnSpc>
              <a:spcBef>
                <a:spcPts val="400"/>
              </a:spcBef>
              <a:buClr>
                <a:schemeClr val="accent1"/>
              </a:buClr>
              <a:buSzPct val="68000"/>
              <a:buFont typeface="Wingdings 3" pitchFamily="18" charset="2"/>
              <a:buNone/>
            </a:pPr>
            <a:r>
              <a:rPr lang="en-US" sz="1500" b="1" dirty="0">
                <a:solidFill>
                  <a:srgbClr val="7F7F7F"/>
                </a:solidFill>
                <a:latin typeface="Arial" pitchFamily="34" charset="0"/>
                <a:cs typeface="Arial" pitchFamily="34" charset="0"/>
              </a:rPr>
              <a:t>ACCENT</a:t>
            </a:r>
            <a:r>
              <a:rPr lang="en-US" sz="1500" dirty="0">
                <a:solidFill>
                  <a:srgbClr val="7F7F7F"/>
                </a:solidFill>
                <a:latin typeface="Arial" pitchFamily="34" charset="0"/>
                <a:cs typeface="Arial" pitchFamily="34" charset="0"/>
              </a:rPr>
              <a:t>-</a:t>
            </a:r>
            <a:r>
              <a:rPr lang="en-US" sz="1500" dirty="0">
                <a:latin typeface="Arial" pitchFamily="34" charset="0"/>
                <a:cs typeface="Arial" pitchFamily="34" charset="0"/>
              </a:rPr>
              <a:t> a movement or shape performed in such a way as to give </a:t>
            </a:r>
            <a:r>
              <a:rPr lang="en-US" sz="1500" i="1" dirty="0">
                <a:latin typeface="Arial" pitchFamily="34" charset="0"/>
                <a:cs typeface="Arial" pitchFamily="34" charset="0"/>
              </a:rPr>
              <a:t>emphasis </a:t>
            </a:r>
            <a:endParaRPr lang="en-US" sz="1500" dirty="0">
              <a:latin typeface="Arial" pitchFamily="34" charset="0"/>
            </a:endParaRPr>
          </a:p>
          <a:p>
            <a:pPr marL="365125" indent="-255588">
              <a:lnSpc>
                <a:spcPct val="80000"/>
              </a:lnSpc>
              <a:spcBef>
                <a:spcPts val="400"/>
              </a:spcBef>
              <a:buClr>
                <a:schemeClr val="accent1"/>
              </a:buClr>
              <a:buSzPct val="68000"/>
              <a:buFont typeface="Wingdings 3" pitchFamily="18" charset="2"/>
              <a:buChar char=""/>
            </a:pPr>
            <a:endParaRPr lang="en-US" sz="2000" dirty="0">
              <a:latin typeface="Arial" pitchFamily="34" charset="0"/>
            </a:endParaRPr>
          </a:p>
          <a:p>
            <a:pPr marL="365125" indent="-255588">
              <a:lnSpc>
                <a:spcPct val="80000"/>
              </a:lnSpc>
              <a:spcBef>
                <a:spcPts val="400"/>
              </a:spcBef>
              <a:buClr>
                <a:schemeClr val="accent1"/>
              </a:buClr>
              <a:buSzPct val="68000"/>
              <a:buFont typeface="Wingdings 3" pitchFamily="18" charset="2"/>
              <a:buChar char=""/>
            </a:pPr>
            <a:endParaRPr lang="en-US" sz="2000" dirty="0">
              <a:latin typeface="Arial" pitchFamily="34" charset="0"/>
            </a:endParaRPr>
          </a:p>
          <a:p>
            <a:pPr marL="365125" indent="-255588">
              <a:lnSpc>
                <a:spcPct val="80000"/>
              </a:lnSpc>
              <a:spcBef>
                <a:spcPts val="400"/>
              </a:spcBef>
              <a:buClr>
                <a:schemeClr val="accent1"/>
              </a:buClr>
              <a:buSzPct val="68000"/>
              <a:buFont typeface="Wingdings 3" pitchFamily="18" charset="2"/>
              <a:buChar char=""/>
            </a:pPr>
            <a:endParaRPr lang="en-US" sz="2000" dirty="0">
              <a:latin typeface="Arial" pitchFamily="34" charset="0"/>
            </a:endParaRPr>
          </a:p>
          <a:p>
            <a:pPr marL="365125" indent="-255588">
              <a:lnSpc>
                <a:spcPct val="80000"/>
              </a:lnSpc>
              <a:spcBef>
                <a:spcPts val="400"/>
              </a:spcBef>
              <a:buClr>
                <a:schemeClr val="accent1"/>
              </a:buClr>
              <a:buSzPct val="68000"/>
              <a:buFont typeface="Wingdings 3" pitchFamily="18" charset="2"/>
              <a:buChar char=""/>
            </a:pPr>
            <a:endParaRPr lang="en-US" sz="2000" dirty="0">
              <a:latin typeface="Arial" pitchFamily="34" charset="0"/>
            </a:endParaRPr>
          </a:p>
          <a:p>
            <a:pPr marL="365125" indent="-255588">
              <a:lnSpc>
                <a:spcPct val="80000"/>
              </a:lnSpc>
              <a:spcBef>
                <a:spcPts val="400"/>
              </a:spcBef>
              <a:buClr>
                <a:schemeClr val="accent1"/>
              </a:buClr>
              <a:buSzPct val="68000"/>
              <a:buFont typeface="Wingdings 3" pitchFamily="18" charset="2"/>
              <a:buChar char=""/>
            </a:pPr>
            <a:endParaRPr lang="en-US" sz="2000" dirty="0">
              <a:latin typeface="Arial" pitchFamily="34" charset="0"/>
            </a:endParaRPr>
          </a:p>
          <a:p>
            <a:pPr marL="365125" indent="-255588">
              <a:lnSpc>
                <a:spcPct val="80000"/>
              </a:lnSpc>
              <a:spcBef>
                <a:spcPts val="400"/>
              </a:spcBef>
              <a:buClr>
                <a:schemeClr val="accent1"/>
              </a:buClr>
              <a:buSzPct val="68000"/>
              <a:buFont typeface="Wingdings 3" pitchFamily="18" charset="2"/>
              <a:buChar char=""/>
            </a:pPr>
            <a:endParaRPr lang="en-US" sz="2000" dirty="0">
              <a:latin typeface="Arial" pitchFamily="34" charset="0"/>
            </a:endParaRPr>
          </a:p>
          <a:p>
            <a:pPr marL="365125" indent="-255588">
              <a:lnSpc>
                <a:spcPct val="80000"/>
              </a:lnSpc>
              <a:spcBef>
                <a:spcPts val="400"/>
              </a:spcBef>
              <a:buClr>
                <a:schemeClr val="accent1"/>
              </a:buClr>
              <a:buSzPct val="68000"/>
              <a:buFont typeface="Wingdings 3" pitchFamily="18" charset="2"/>
              <a:buChar char=""/>
            </a:pPr>
            <a:endParaRPr lang="en-US" sz="2000" dirty="0">
              <a:latin typeface="Arial" pitchFamily="34" charset="0"/>
            </a:endParaRPr>
          </a:p>
        </p:txBody>
      </p:sp>
      <p:pic>
        <p:nvPicPr>
          <p:cNvPr id="6152" name="Picture 5" descr="j0199170"/>
          <p:cNvPicPr>
            <a:picLocks noChangeAspect="1" noChangeArrowheads="1"/>
          </p:cNvPicPr>
          <p:nvPr/>
        </p:nvPicPr>
        <p:blipFill>
          <a:blip r:embed="rId3" cstate="print"/>
          <a:srcRect/>
          <a:stretch>
            <a:fillRect/>
          </a:stretch>
        </p:blipFill>
        <p:spPr bwMode="auto">
          <a:xfrm>
            <a:off x="7391400" y="5486400"/>
            <a:ext cx="831850" cy="1125538"/>
          </a:xfrm>
          <a:prstGeom prst="rect">
            <a:avLst/>
          </a:prstGeom>
          <a:noFill/>
          <a:ln w="9525">
            <a:noFill/>
            <a:miter lim="800000"/>
            <a:headEnd/>
            <a:tailEnd/>
          </a:ln>
        </p:spPr>
      </p:pic>
      <p:sp>
        <p:nvSpPr>
          <p:cNvPr id="6153" name="Slide Number Placeholder 9"/>
          <p:cNvSpPr>
            <a:spLocks noGrp="1"/>
          </p:cNvSpPr>
          <p:nvPr>
            <p:ph type="sldNum" sz="quarter" idx="12"/>
          </p:nvPr>
        </p:nvSpPr>
        <p:spPr>
          <a:noFill/>
        </p:spPr>
        <p:txBody>
          <a:bodyPr/>
          <a:lstStyle/>
          <a:p>
            <a:fld id="{E728428F-086C-4994-B9DE-068D0D39C3A6}" type="slidenum">
              <a:rPr lang="en-US"/>
              <a:pPr/>
              <a:t>6</a:t>
            </a:fld>
            <a:endParaRPr lang="en-US"/>
          </a:p>
        </p:txBody>
      </p:sp>
      <p:sp>
        <p:nvSpPr>
          <p:cNvPr id="10" name="Rectangle 9"/>
          <p:cNvSpPr/>
          <p:nvPr/>
        </p:nvSpPr>
        <p:spPr>
          <a:xfrm>
            <a:off x="304800" y="4800600"/>
            <a:ext cx="3581429" cy="1754326"/>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Elements of</a:t>
            </a:r>
          </a:p>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Dance</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None/>
            </a:pPr>
            <a:r>
              <a:rPr lang="en-US" b="1" dirty="0" smtClean="0"/>
              <a:t>Solids </a:t>
            </a:r>
            <a:r>
              <a:rPr lang="en-US" dirty="0" smtClean="0"/>
              <a:t>– </a:t>
            </a:r>
            <a:r>
              <a:rPr lang="en-US" b="1" dirty="0" smtClean="0"/>
              <a:t>NON LOCOMOTOR MOVEMENT/Axial Movement</a:t>
            </a:r>
            <a:endParaRPr lang="en-US" dirty="0" smtClean="0"/>
          </a:p>
          <a:p>
            <a:r>
              <a:rPr lang="en-US" dirty="0" smtClean="0"/>
              <a:t>Every atom is in a constant state of motion. In solids, each atom moves in its place. They don’t really travel throughout the object, but each atom moves in place. Try being an atom in a solid, like a rock, piece of wood, or an ice cube: </a:t>
            </a:r>
          </a:p>
          <a:p>
            <a:r>
              <a:rPr lang="en-US" dirty="0" smtClean="0"/>
              <a:t>Vibrate in place. Shake and bend. Body movements that keep your body in place are called axial or non-</a:t>
            </a:r>
            <a:r>
              <a:rPr lang="en-US" dirty="0" err="1" smtClean="0"/>
              <a:t>locomotor</a:t>
            </a:r>
            <a:r>
              <a:rPr lang="en-US" dirty="0" smtClean="0"/>
              <a:t> movements.</a:t>
            </a:r>
          </a:p>
          <a:p>
            <a:endParaRPr lang="en-US" dirty="0"/>
          </a:p>
        </p:txBody>
      </p:sp>
      <p:sp>
        <p:nvSpPr>
          <p:cNvPr id="4" name="Title 2"/>
          <p:cNvSpPr>
            <a:spLocks noGrp="1"/>
          </p:cNvSpPr>
          <p:nvPr>
            <p:ph type="title"/>
          </p:nvPr>
        </p:nvSpPr>
        <p:spPr/>
        <p:txBody>
          <a:bodyPr/>
          <a:lstStyle/>
          <a:p>
            <a:r>
              <a:rPr lang="en-US" dirty="0" smtClean="0">
                <a:solidFill>
                  <a:schemeClr val="bg1"/>
                </a:solidFill>
                <a:latin typeface="Algerian" pitchFamily="82" charset="0"/>
              </a:rPr>
              <a:t>STATE OF MATTER DANCE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buNone/>
            </a:pPr>
            <a:r>
              <a:rPr lang="en-US" b="1" dirty="0" smtClean="0"/>
              <a:t>Liquids - Average </a:t>
            </a:r>
            <a:r>
              <a:rPr lang="en-US" b="1" dirty="0" err="1" smtClean="0"/>
              <a:t>Locomotor</a:t>
            </a:r>
            <a:r>
              <a:rPr lang="en-US" b="1" dirty="0" smtClean="0"/>
              <a:t> Movement</a:t>
            </a:r>
            <a:endParaRPr lang="en-US" dirty="0" smtClean="0"/>
          </a:p>
          <a:p>
            <a:r>
              <a:rPr lang="en-US" dirty="0" smtClean="0"/>
              <a:t>Atoms in liquids move more than atoms in solids. This allows them to bend and become the shape of whatever container they are put in, or to spread out across a surface. They can bounce from place to place. That is one reason why it is so easy to separate a liquid into smaller pieces or amounts. Explore locomotion with words like melt, slosh, ripple, and pour.</a:t>
            </a:r>
          </a:p>
          <a:p>
            <a:endParaRPr lang="en-US" dirty="0"/>
          </a:p>
        </p:txBody>
      </p:sp>
      <p:sp>
        <p:nvSpPr>
          <p:cNvPr id="4" name="Title 2"/>
          <p:cNvSpPr>
            <a:spLocks noGrp="1"/>
          </p:cNvSpPr>
          <p:nvPr>
            <p:ph type="title"/>
          </p:nvPr>
        </p:nvSpPr>
        <p:spPr/>
        <p:txBody>
          <a:bodyPr/>
          <a:lstStyle/>
          <a:p>
            <a:r>
              <a:rPr lang="en-US" dirty="0" smtClean="0">
                <a:solidFill>
                  <a:schemeClr val="bg1"/>
                </a:solidFill>
                <a:latin typeface="Algerian" pitchFamily="82" charset="0"/>
              </a:rPr>
              <a:t>STATE OF MATTER DANCE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buNone/>
            </a:pPr>
            <a:r>
              <a:rPr lang="en-US" b="1" dirty="0" smtClean="0"/>
              <a:t>Gasses - Quick </a:t>
            </a:r>
            <a:r>
              <a:rPr lang="en-US" b="1" dirty="0" err="1" smtClean="0"/>
              <a:t>Locomotor</a:t>
            </a:r>
            <a:r>
              <a:rPr lang="en-US" b="1" dirty="0" smtClean="0"/>
              <a:t> Movement</a:t>
            </a:r>
            <a:endParaRPr lang="en-US" dirty="0" smtClean="0"/>
          </a:p>
          <a:p>
            <a:r>
              <a:rPr lang="en-US" dirty="0" smtClean="0"/>
              <a:t>What do you know about gasses? One thing I always remember is that they spread out to fill whatever size container they are in. The atoms in a gas can spread apart or squish together to take up more or less space with the same amount of gas. This is because the atoms in a gas are extremely mobile and move very quickly. Move quickly through the space with jogs, skitters, skips, jumps, and hops. How can an object change from one state to another? How would I change a frozen, solid stick of butter to a melted, liquid pool of butter? Heating it up! As atoms become hotter and hotter they change from solid to liquid to gas. So as the atoms get hotter, they move faster, and become less dense.</a:t>
            </a:r>
          </a:p>
          <a:p>
            <a:endParaRPr lang="en-US" dirty="0"/>
          </a:p>
        </p:txBody>
      </p:sp>
      <p:sp>
        <p:nvSpPr>
          <p:cNvPr id="4" name="Title 2"/>
          <p:cNvSpPr>
            <a:spLocks noGrp="1"/>
          </p:cNvSpPr>
          <p:nvPr>
            <p:ph type="title"/>
          </p:nvPr>
        </p:nvSpPr>
        <p:spPr/>
        <p:txBody>
          <a:bodyPr/>
          <a:lstStyle/>
          <a:p>
            <a:r>
              <a:rPr lang="en-US" dirty="0" smtClean="0">
                <a:solidFill>
                  <a:schemeClr val="bg1"/>
                </a:solidFill>
                <a:latin typeface="Algerian" pitchFamily="82" charset="0"/>
              </a:rPr>
              <a:t>STATE OF MATTER DANCE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983</Words>
  <Application>Microsoft Office PowerPoint</Application>
  <PresentationFormat>On-screen Show (4:3)</PresentationFormat>
  <Paragraphs>94</Paragraphs>
  <Slides>12</Slides>
  <Notes>2</Notes>
  <HiddenSlides>0</HiddenSlides>
  <MMClips>0</MMClips>
  <ScaleCrop>false</ScaleCrop>
  <HeadingPairs>
    <vt:vector size="6" baseType="variant">
      <vt:variant>
        <vt:lpstr>Fonts Used</vt:lpstr>
      </vt:variant>
      <vt:variant>
        <vt:i4>20</vt:i4>
      </vt:variant>
      <vt:variant>
        <vt:lpstr>Theme</vt:lpstr>
      </vt:variant>
      <vt:variant>
        <vt:i4>1</vt:i4>
      </vt:variant>
      <vt:variant>
        <vt:lpstr>Slide Titles</vt:lpstr>
      </vt:variant>
      <vt:variant>
        <vt:i4>12</vt:i4>
      </vt:variant>
    </vt:vector>
  </HeadingPairs>
  <TitlesOfParts>
    <vt:vector size="33" baseType="lpstr">
      <vt:lpstr>Bazooka</vt:lpstr>
      <vt:lpstr>BernhardFashion BT</vt:lpstr>
      <vt:lpstr>Bremen Bd BT</vt:lpstr>
      <vt:lpstr>Chaucer</vt:lpstr>
      <vt:lpstr>Informal011 BT</vt:lpstr>
      <vt:lpstr>Sherwood</vt:lpstr>
      <vt:lpstr>Subway</vt:lpstr>
      <vt:lpstr>Tristan</vt:lpstr>
      <vt:lpstr>Tubular</vt:lpstr>
      <vt:lpstr>Vagabond</vt:lpstr>
      <vt:lpstr>Algerian</vt:lpstr>
      <vt:lpstr>Arial</vt:lpstr>
      <vt:lpstr>Berlin Sans FB Demi</vt:lpstr>
      <vt:lpstr>Calibri</vt:lpstr>
      <vt:lpstr>Comic Sans MS</vt:lpstr>
      <vt:lpstr>Curlz MT</vt:lpstr>
      <vt:lpstr>Lucida Sans Unicode</vt:lpstr>
      <vt:lpstr>Tempus Sans ITC</vt:lpstr>
      <vt:lpstr>Times New Roman</vt:lpstr>
      <vt:lpstr>Wingdings 3</vt:lpstr>
      <vt:lpstr>Office Theme</vt:lpstr>
      <vt:lpstr>States of Matter</vt:lpstr>
      <vt:lpstr>PowerPoint Presentation</vt:lpstr>
      <vt:lpstr>STATE OF MATTER DANCE</vt:lpstr>
      <vt:lpstr>Improvisation Activity </vt:lpstr>
      <vt:lpstr>Movement</vt:lpstr>
      <vt:lpstr>Body       Energy      Space       Time</vt:lpstr>
      <vt:lpstr>STATE OF MATTER DANCE</vt:lpstr>
      <vt:lpstr>STATE OF MATTER DANCE</vt:lpstr>
      <vt:lpstr>STATE OF MATTER DANCE</vt:lpstr>
      <vt:lpstr>Dance is often used to tell a story, convey a message  </vt:lpstr>
      <vt:lpstr>PowerPoint Presentation</vt:lpstr>
      <vt:lpstr>STATE OF MATTER DANCE</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States of Matter</dc:title>
  <dc:creator>User</dc:creator>
  <cp:lastModifiedBy>SDTC-WS2</cp:lastModifiedBy>
  <cp:revision>2</cp:revision>
  <dcterms:created xsi:type="dcterms:W3CDTF">2012-12-17T13:40:33Z</dcterms:created>
  <dcterms:modified xsi:type="dcterms:W3CDTF">2015-07-16T14:08:05Z</dcterms:modified>
</cp:coreProperties>
</file>