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8" r:id="rId10"/>
    <p:sldId id="269" r:id="rId11"/>
    <p:sldId id="264" r:id="rId12"/>
    <p:sldId id="265"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90" autoAdjust="0"/>
  </p:normalViewPr>
  <p:slideViewPr>
    <p:cSldViewPr>
      <p:cViewPr>
        <p:scale>
          <a:sx n="69" d="100"/>
          <a:sy n="69" d="100"/>
        </p:scale>
        <p:origin x="-546"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ADBF5-93FA-450C-8BB0-2EF73EE427D0}" type="datetimeFigureOut">
              <a:rPr lang="en-US" smtClean="0"/>
              <a:t>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C359A5-B05E-4B57-B21B-F92F8A7A81A3}" type="slidenum">
              <a:rPr lang="en-US" smtClean="0"/>
              <a:t>‹#›</a:t>
            </a:fld>
            <a:endParaRPr lang="en-US"/>
          </a:p>
        </p:txBody>
      </p:sp>
    </p:spTree>
    <p:extLst>
      <p:ext uri="{BB962C8B-B14F-4D97-AF65-F5344CB8AC3E}">
        <p14:creationId xmlns:p14="http://schemas.microsoft.com/office/powerpoint/2010/main" val="241810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Mobile_(sculptur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Montreal_Museum_of_Fine_Arts" TargetMode="External"/><Relationship Id="rId4" Type="http://schemas.openxmlformats.org/officeDocument/2006/relationships/hyperlink" Target="http://en.wikipedia.org/wiki/Alexander_Cald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mericanart.si.edu/collections/search/artist/?id=750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mericanart.si.edu/collections/search/artist/?id=367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smtClean="0">
                <a:solidFill>
                  <a:schemeClr val="tx1"/>
                </a:solidFill>
              </a:rPr>
              <a:t>Kinetic art</a:t>
            </a:r>
            <a:r>
              <a:rPr lang="en-US" dirty="0" smtClean="0">
                <a:solidFill>
                  <a:schemeClr val="tx1"/>
                </a:solidFill>
              </a:rPr>
              <a:t> is art that contains moving parts or depends on motion for its effect.</a:t>
            </a:r>
            <a:r>
              <a:rPr lang="en-US" baseline="30000" dirty="0" smtClean="0">
                <a:solidFill>
                  <a:schemeClr val="tx1"/>
                </a:solidFill>
                <a:hlinkClick r:id=""/>
              </a:rPr>
              <a:t>[1]</a:t>
            </a:r>
            <a:r>
              <a:rPr lang="en-US" dirty="0" smtClean="0">
                <a:solidFill>
                  <a:schemeClr val="tx1"/>
                </a:solidFill>
              </a:rPr>
              <a:t> The moving parts are generally powered by wind, a motor or the observer. Kinetic art encompasses a wide variety of overlapping techniques and styles.</a:t>
            </a:r>
            <a:r>
              <a:rPr lang="en-US" dirty="0" smtClean="0"/>
              <a:t> </a:t>
            </a:r>
          </a:p>
          <a:p>
            <a:pPr algn="l"/>
            <a:r>
              <a:rPr lang="en-US" i="1" dirty="0" smtClean="0"/>
              <a:t>        see cool</a:t>
            </a:r>
            <a:r>
              <a:rPr lang="en-US" i="1" baseline="0" dirty="0" smtClean="0"/>
              <a:t> example at  </a:t>
            </a:r>
            <a:r>
              <a:rPr lang="en-US" i="1" dirty="0" smtClean="0"/>
              <a:t>http://vimeo.com/channels/kineticartprojects</a:t>
            </a:r>
            <a:endParaRPr lang="en-US" i="1" dirty="0" smtClean="0">
              <a:solidFill>
                <a:schemeClr val="tx1"/>
              </a:solidFill>
            </a:endParaRPr>
          </a:p>
          <a:p>
            <a:pPr algn="l"/>
            <a:r>
              <a:rPr lang="en-US" b="1" dirty="0" smtClean="0">
                <a:solidFill>
                  <a:schemeClr val="tx1"/>
                </a:solidFill>
              </a:rPr>
              <a:t>Kinetic sculptures </a:t>
            </a:r>
            <a:r>
              <a:rPr lang="en-US" dirty="0" smtClean="0">
                <a:solidFill>
                  <a:schemeClr val="tx1"/>
                </a:solidFill>
              </a:rPr>
              <a:t>are examples of kinetic art in the form of sculpture or three dimensions. In common with other types of kinetic art, kinetic sculptures have parts that move or that are in motion. Sound sculpture can also, in some cases, be considered kinetic sculpture. The motion of the work can be provided in many ways: mechanically through electricity, steam or clockwork; by utilizing natural phenomena such as wind or wave power; or by relying on the spectator to provide the motion, by doing something such as cranking a handle.</a:t>
            </a:r>
          </a:p>
          <a:p>
            <a:pPr algn="l"/>
            <a:r>
              <a:rPr lang="en-US" sz="1100" dirty="0" smtClean="0">
                <a:solidFill>
                  <a:schemeClr val="tx1"/>
                </a:solidFill>
              </a:rPr>
              <a:t>http://en.wikipedia.org/wiki/Kinetic_art</a:t>
            </a:r>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Lumberjack</a:t>
            </a:r>
          </a:p>
          <a:p>
            <a:r>
              <a:rPr lang="en-US" b="1" dirty="0" smtClean="0"/>
              <a:t>1910</a:t>
            </a:r>
          </a:p>
          <a:p>
            <a:r>
              <a:rPr lang="en-US" b="1" dirty="0" smtClean="0"/>
              <a:t>by Ferdinand </a:t>
            </a:r>
            <a:r>
              <a:rPr lang="en-US" b="1" dirty="0" err="1" smtClean="0"/>
              <a:t>Hodler</a:t>
            </a:r>
            <a:endParaRPr lang="en-US" b="1" dirty="0" smtClean="0"/>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Croquet Game</a:t>
            </a:r>
          </a:p>
          <a:p>
            <a:r>
              <a:rPr lang="en-US" b="1" dirty="0" smtClean="0"/>
              <a:t>1866</a:t>
            </a:r>
          </a:p>
          <a:p>
            <a:r>
              <a:rPr lang="en-US" b="1" dirty="0" smtClean="0"/>
              <a:t>by Winslow Homer</a:t>
            </a:r>
          </a:p>
          <a:p>
            <a:r>
              <a:rPr lang="en-US" b="1" dirty="0" smtClean="0"/>
              <a:t/>
            </a:r>
            <a:br>
              <a:rPr lang="en-US" b="1" dirty="0" smtClean="0"/>
            </a:br>
            <a:r>
              <a:rPr lang="en-US" b="1" dirty="0" smtClean="0"/>
              <a:t/>
            </a:r>
            <a:br>
              <a:rPr lang="en-US" b="1" dirty="0" smtClean="0"/>
            </a:br>
            <a:endParaRPr lang="en-US" b="1" dirty="0" smtClean="0"/>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Baby at Play</a:t>
            </a:r>
          </a:p>
          <a:p>
            <a:r>
              <a:rPr lang="en-US" b="1" dirty="0" smtClean="0"/>
              <a:t>1876</a:t>
            </a:r>
          </a:p>
          <a:p>
            <a:r>
              <a:rPr lang="en-US" b="1" dirty="0" smtClean="0"/>
              <a:t>by Thomas Eakins</a:t>
            </a:r>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Apple Tree with Red Fruit</a:t>
            </a:r>
          </a:p>
          <a:p>
            <a:r>
              <a:rPr lang="en-US" b="1" dirty="0" smtClean="0"/>
              <a:t>Date unknown</a:t>
            </a:r>
          </a:p>
          <a:p>
            <a:r>
              <a:rPr lang="en-US" b="1" dirty="0" smtClean="0"/>
              <a:t>by Paul </a:t>
            </a:r>
            <a:r>
              <a:rPr lang="en-US" b="1" dirty="0" err="1" smtClean="0"/>
              <a:t>Ranson</a:t>
            </a:r>
            <a:endParaRPr lang="en-US" b="1" dirty="0" smtClean="0"/>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smtClean="0">
                <a:hlinkClick r:id="rId3" tooltip="Mobile (sculpture)"/>
              </a:rPr>
              <a:t>mobile</a:t>
            </a:r>
            <a:r>
              <a:rPr lang="en-US" dirty="0" smtClean="0"/>
              <a:t> is a type of kinetic sculpture constructed to take advantage of the principle of equilibrium.</a:t>
            </a:r>
          </a:p>
          <a:p>
            <a:r>
              <a:rPr lang="en-US" dirty="0" smtClean="0"/>
              <a:t>http://www.npg.si.edu/exhibit/calder/index.html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tooltip="Alexander Calder"/>
              </a:rPr>
              <a:t>Alexander Calder</a:t>
            </a:r>
            <a:r>
              <a:rPr lang="en-US" dirty="0" smtClean="0"/>
              <a:t>, "Red Mobile", 1956. Painted sheet metal and metal rods, </a:t>
            </a:r>
            <a:r>
              <a:rPr lang="en-US" dirty="0" smtClean="0">
                <a:hlinkClick r:id="rId5" tooltip="Montreal Museum of Fine Arts"/>
              </a:rPr>
              <a:t>Montreal Museum of Fine Arts</a:t>
            </a:r>
            <a:r>
              <a:rPr lang="en-US" dirty="0" smtClean="0"/>
              <a:t>.</a:t>
            </a:r>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Jean </a:t>
            </a:r>
            <a:r>
              <a:rPr lang="en-US" dirty="0" err="1" smtClean="0"/>
              <a:t>Tinguely's</a:t>
            </a:r>
            <a:r>
              <a:rPr lang="en-US" dirty="0" smtClean="0"/>
              <a:t> fountain </a:t>
            </a:r>
            <a:r>
              <a:rPr lang="en-US" i="1" dirty="0" err="1" smtClean="0"/>
              <a:t>Heureka</a:t>
            </a:r>
            <a:r>
              <a:rPr lang="en-US" dirty="0" smtClean="0"/>
              <a:t> in Zürich-</a:t>
            </a:r>
            <a:r>
              <a:rPr lang="en-US" dirty="0" err="1" smtClean="0"/>
              <a:t>Seefeld</a:t>
            </a:r>
            <a:r>
              <a:rPr lang="en-US" dirty="0" smtClean="0"/>
              <a:t> (Zürichhorn)</a:t>
            </a:r>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National Offshore Powerboat 1982 Racing Circuit</a:t>
            </a:r>
          </a:p>
          <a:p>
            <a:r>
              <a:rPr lang="en-US" dirty="0" smtClean="0"/>
              <a:t>1982 </a:t>
            </a:r>
            <a:r>
              <a:rPr lang="en-US" b="1" dirty="0" smtClean="0">
                <a:hlinkClick r:id="rId3"/>
              </a:rPr>
              <a:t>Stephen </a:t>
            </a:r>
            <a:r>
              <a:rPr lang="en-US" b="1" dirty="0" err="1" smtClean="0">
                <a:hlinkClick r:id="rId3"/>
              </a:rPr>
              <a:t>Frykholm</a:t>
            </a:r>
            <a:r>
              <a:rPr lang="en-US" dirty="0" smtClean="0"/>
              <a:t> Born: Seattle, Washington 1942 </a:t>
            </a:r>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Electronic Superhighway: Continental U.S., Alaska, Hawaii</a:t>
            </a:r>
          </a:p>
          <a:p>
            <a:r>
              <a:rPr lang="en-US" dirty="0" smtClean="0"/>
              <a:t>1995 </a:t>
            </a:r>
            <a:r>
              <a:rPr lang="en-US" b="1" dirty="0" smtClean="0">
                <a:hlinkClick r:id="rId3"/>
              </a:rPr>
              <a:t>Nam June Paik</a:t>
            </a:r>
            <a:r>
              <a:rPr lang="en-US" dirty="0" smtClean="0"/>
              <a:t> Born: Seoul, Korea 1932 Died: Miami Beach, Florida 2006 fifty-one channel video installation (including one closed-circuit television feed), custom electronics, neon lighting, steel and wood; color, sound</a:t>
            </a:r>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Bathers</a:t>
            </a:r>
          </a:p>
          <a:p>
            <a:r>
              <a:rPr lang="en-US" b="1" dirty="0" smtClean="0"/>
              <a:t>1878</a:t>
            </a:r>
          </a:p>
          <a:p>
            <a:r>
              <a:rPr lang="en-US" b="1" dirty="0" smtClean="0"/>
              <a:t>by </a:t>
            </a:r>
            <a:r>
              <a:rPr lang="en-US" b="1" dirty="0" err="1" smtClean="0"/>
              <a:t>Gustave</a:t>
            </a:r>
            <a:r>
              <a:rPr lang="en-US" b="1" dirty="0" smtClean="0"/>
              <a:t> </a:t>
            </a:r>
            <a:r>
              <a:rPr lang="en-US" b="1" dirty="0" err="1" smtClean="0"/>
              <a:t>Caillebotte</a:t>
            </a:r>
            <a:endParaRPr lang="en-US" b="1" dirty="0" smtClean="0"/>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Windmill near Delft</a:t>
            </a:r>
          </a:p>
          <a:p>
            <a:r>
              <a:rPr lang="en-US" b="1" dirty="0" smtClean="0"/>
              <a:t>1857</a:t>
            </a:r>
          </a:p>
          <a:p>
            <a:r>
              <a:rPr lang="en-US" b="1" dirty="0" smtClean="0"/>
              <a:t>by Johan </a:t>
            </a:r>
            <a:r>
              <a:rPr lang="en-US" b="1" dirty="0" err="1" smtClean="0"/>
              <a:t>Jongkind</a:t>
            </a:r>
            <a:endParaRPr lang="en-US" b="1" dirty="0" smtClean="0"/>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Claes</a:t>
            </a:r>
            <a:r>
              <a:rPr lang="en-US" dirty="0" smtClean="0"/>
              <a:t> </a:t>
            </a:r>
            <a:r>
              <a:rPr lang="en-US" dirty="0" err="1" smtClean="0"/>
              <a:t>Oldenberg</a:t>
            </a:r>
            <a:r>
              <a:rPr lang="en-US" dirty="0" smtClean="0"/>
              <a:t> Flying Pins  Intersection of John F. </a:t>
            </a:r>
            <a:r>
              <a:rPr lang="en-US" dirty="0" err="1" smtClean="0"/>
              <a:t>Kennedylaan</a:t>
            </a:r>
            <a:r>
              <a:rPr lang="en-US" dirty="0" smtClean="0"/>
              <a:t> and </a:t>
            </a:r>
            <a:r>
              <a:rPr lang="en-US" dirty="0" err="1" smtClean="0"/>
              <a:t>Fellenoord</a:t>
            </a:r>
            <a:r>
              <a:rPr lang="en-US" dirty="0" smtClean="0"/>
              <a:t>, Eindhoven, the Netherlands</a:t>
            </a:r>
            <a:br>
              <a:rPr lang="en-US" dirty="0" smtClean="0"/>
            </a:br>
            <a:endParaRPr lang="en-US" dirty="0" smtClean="0"/>
          </a:p>
          <a:p>
            <a:r>
              <a:rPr lang="en-US" dirty="0" smtClean="0"/>
              <a:t>SEE MORE! http://oldenburgvanbruggen.com/largescaleprojects/lsp.htm</a:t>
            </a:r>
          </a:p>
          <a:p>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Claes</a:t>
            </a:r>
            <a:r>
              <a:rPr lang="en-US" dirty="0" smtClean="0"/>
              <a:t> </a:t>
            </a:r>
            <a:r>
              <a:rPr lang="en-US" dirty="0" err="1" smtClean="0"/>
              <a:t>Oldenberg</a:t>
            </a:r>
            <a:r>
              <a:rPr lang="en-US" baseline="0" dirty="0" smtClean="0"/>
              <a:t>  Tumbling Tacks</a:t>
            </a:r>
            <a:endParaRPr lang="en-US" dirty="0"/>
          </a:p>
        </p:txBody>
      </p:sp>
      <p:sp>
        <p:nvSpPr>
          <p:cNvPr id="4" name="Slide Number Placeholder 3"/>
          <p:cNvSpPr>
            <a:spLocks noGrp="1"/>
          </p:cNvSpPr>
          <p:nvPr>
            <p:ph type="sldNum" sz="quarter" idx="10"/>
          </p:nvPr>
        </p:nvSpPr>
        <p:spPr/>
        <p:txBody>
          <a:bodyPr/>
          <a:lstStyle/>
          <a:p>
            <a:fld id="{9FC359A5-B05E-4B57-B21B-F92F8A7A81A3}"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B6F47E-852C-4966-8B43-44A773B4D4CC}"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31828-7C4D-4C7C-9BB9-0C51E28405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6F47E-852C-4966-8B43-44A773B4D4CC}"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31828-7C4D-4C7C-9BB9-0C51E28405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6F47E-852C-4966-8B43-44A773B4D4CC}"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31828-7C4D-4C7C-9BB9-0C51E28405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6F47E-852C-4966-8B43-44A773B4D4CC}"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31828-7C4D-4C7C-9BB9-0C51E28405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B6F47E-852C-4966-8B43-44A773B4D4CC}"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31828-7C4D-4C7C-9BB9-0C51E28405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B6F47E-852C-4966-8B43-44A773B4D4CC}"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31828-7C4D-4C7C-9BB9-0C51E28405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B6F47E-852C-4966-8B43-44A773B4D4CC}" type="datetimeFigureOut">
              <a:rPr lang="en-US" smtClean="0"/>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A31828-7C4D-4C7C-9BB9-0C51E28405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B6F47E-852C-4966-8B43-44A773B4D4CC}" type="datetimeFigureOut">
              <a:rPr lang="en-US" smtClean="0"/>
              <a:t>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31828-7C4D-4C7C-9BB9-0C51E28405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6F47E-852C-4966-8B43-44A773B4D4CC}" type="datetimeFigureOut">
              <a:rPr lang="en-US" smtClean="0"/>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31828-7C4D-4C7C-9BB9-0C51E28405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6F47E-852C-4966-8B43-44A773B4D4CC}"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31828-7C4D-4C7C-9BB9-0C51E28405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6F47E-852C-4966-8B43-44A773B4D4CC}"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31828-7C4D-4C7C-9BB9-0C51E28405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6F47E-852C-4966-8B43-44A773B4D4CC}" type="datetimeFigureOut">
              <a:rPr lang="en-US" smtClean="0"/>
              <a:t>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31828-7C4D-4C7C-9BB9-0C51E28405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artinthepicture.com/artists/Winslow_Homer/croquet.jpe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www.artinthepicture.com/artists/Thomas_Eakins/baby.jpe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f/fb/Whirligig.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artinthepicture.com/artists/Gustave_Caillebotte/bathers.jpe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latin typeface="Aloe Extended" pitchFamily="2" charset="0"/>
              </a:rPr>
              <a:t>Kinetic or Potential Energy?</a:t>
            </a:r>
            <a:endParaRPr lang="en-US" dirty="0">
              <a:latin typeface="Aloe Extended" pitchFamily="2" charset="0"/>
            </a:endParaRPr>
          </a:p>
        </p:txBody>
      </p:sp>
      <p:pic>
        <p:nvPicPr>
          <p:cNvPr id="12292" name="Picture 4" descr="Gartenschlauch"/>
          <p:cNvPicPr>
            <a:picLocks noChangeAspect="1" noChangeArrowheads="1"/>
          </p:cNvPicPr>
          <p:nvPr/>
        </p:nvPicPr>
        <p:blipFill>
          <a:blip r:embed="rId3" cstate="print"/>
          <a:srcRect/>
          <a:stretch>
            <a:fillRect/>
          </a:stretch>
        </p:blipFill>
        <p:spPr bwMode="auto">
          <a:xfrm>
            <a:off x="2590800" y="3505200"/>
            <a:ext cx="2124075" cy="2661255"/>
          </a:xfrm>
          <a:prstGeom prst="rect">
            <a:avLst/>
          </a:prstGeom>
          <a:noFill/>
        </p:spPr>
      </p:pic>
      <p:sp>
        <p:nvSpPr>
          <p:cNvPr id="7" name="Rectangle 6"/>
          <p:cNvSpPr/>
          <p:nvPr/>
        </p:nvSpPr>
        <p:spPr>
          <a:xfrm>
            <a:off x="4876800" y="4724400"/>
            <a:ext cx="4572000" cy="938719"/>
          </a:xfrm>
          <a:prstGeom prst="rect">
            <a:avLst/>
          </a:prstGeom>
        </p:spPr>
        <p:txBody>
          <a:bodyPr>
            <a:spAutoFit/>
          </a:bodyPr>
          <a:lstStyle/>
          <a:p>
            <a:r>
              <a:rPr lang="de-DE" sz="1100" dirty="0" smtClean="0"/>
              <a:t>Claes Oldenburg: </a:t>
            </a:r>
            <a:r>
              <a:rPr lang="de-DE" sz="1100" i="1" dirty="0" smtClean="0"/>
              <a:t>Gartenschlauch</a:t>
            </a:r>
            <a:r>
              <a:rPr lang="de-DE" sz="1100" dirty="0" smtClean="0"/>
              <a:t/>
            </a:r>
            <a:br>
              <a:rPr lang="de-DE" sz="1100" dirty="0" smtClean="0"/>
            </a:br>
            <a:r>
              <a:rPr lang="de-DE" sz="1100" dirty="0" smtClean="0"/>
              <a:t/>
            </a:r>
            <a:br>
              <a:rPr lang="de-DE" sz="1100" dirty="0" smtClean="0"/>
            </a:br>
            <a:r>
              <a:rPr lang="de-DE" sz="1100" dirty="0" smtClean="0"/>
              <a:t>Stühlinger Park, Freiburg im Breisgau, Germany</a:t>
            </a:r>
            <a:br>
              <a:rPr lang="de-DE" sz="1100" dirty="0" smtClean="0"/>
            </a:br>
            <a:r>
              <a:rPr lang="de-DE" sz="1100" dirty="0" smtClean="0"/>
              <a:t/>
            </a:r>
            <a:br>
              <a:rPr lang="de-DE" sz="1100" dirty="0" smtClean="0"/>
            </a:br>
            <a:endParaRPr lang="en-US" sz="1100" dirty="0"/>
          </a:p>
        </p:txBody>
      </p:sp>
      <p:graphicFrame>
        <p:nvGraphicFramePr>
          <p:cNvPr id="8" name="Table 7"/>
          <p:cNvGraphicFramePr>
            <a:graphicFrameLocks noGrp="1"/>
          </p:cNvGraphicFramePr>
          <p:nvPr/>
        </p:nvGraphicFramePr>
        <p:xfrm>
          <a:off x="152400" y="1905000"/>
          <a:ext cx="8839200" cy="1314450"/>
        </p:xfrm>
        <a:graphic>
          <a:graphicData uri="http://schemas.openxmlformats.org/drawingml/2006/table">
            <a:tbl>
              <a:tblPr/>
              <a:tblGrid>
                <a:gridCol w="2710465"/>
                <a:gridCol w="338808"/>
                <a:gridCol w="2823401"/>
                <a:gridCol w="338808"/>
                <a:gridCol w="2627718"/>
              </a:tblGrid>
              <a:tr h="723654">
                <a:tc>
                  <a:txBody>
                    <a:bodyPr/>
                    <a:lstStyle/>
                    <a:p>
                      <a:pPr marL="0" marR="0">
                        <a:lnSpc>
                          <a:spcPct val="115000"/>
                        </a:lnSpc>
                        <a:spcBef>
                          <a:spcPts val="0"/>
                        </a:spcBef>
                        <a:spcAft>
                          <a:spcPts val="0"/>
                        </a:spcAft>
                      </a:pPr>
                      <a:r>
                        <a:rPr lang="en-US" sz="1400" dirty="0">
                          <a:latin typeface="Berlin Sans FB Demi"/>
                          <a:ea typeface="Calibri"/>
                          <a:cs typeface="Times New Roman"/>
                        </a:rPr>
                        <a:t>CLAIM</a:t>
                      </a:r>
                      <a:endParaRPr lang="en-US" sz="1400" dirty="0">
                        <a:latin typeface="Calibri"/>
                        <a:ea typeface="Calibri"/>
                        <a:cs typeface="Times New Roman"/>
                      </a:endParaRPr>
                    </a:p>
                    <a:p>
                      <a:pPr marL="0" marR="0">
                        <a:lnSpc>
                          <a:spcPct val="115000"/>
                        </a:lnSpc>
                        <a:spcBef>
                          <a:spcPts val="0"/>
                        </a:spcBef>
                        <a:spcAft>
                          <a:spcPts val="0"/>
                        </a:spcAft>
                      </a:pPr>
                      <a:r>
                        <a:rPr lang="en-US" sz="1400" b="1" dirty="0">
                          <a:latin typeface="Calibri"/>
                          <a:ea typeface="Calibri"/>
                          <a:cs typeface="Times New Roman"/>
                        </a:rPr>
                        <a:t>Make a </a:t>
                      </a:r>
                      <a:r>
                        <a:rPr lang="en-US" sz="1400" b="1" i="1" u="sng" dirty="0">
                          <a:latin typeface="Calibri"/>
                          <a:ea typeface="Calibri"/>
                          <a:cs typeface="Times New Roman"/>
                        </a:rPr>
                        <a:t>claim</a:t>
                      </a:r>
                      <a:r>
                        <a:rPr lang="en-US" sz="1400" b="1" dirty="0">
                          <a:latin typeface="Calibri"/>
                          <a:ea typeface="Calibri"/>
                          <a:cs typeface="Times New Roman"/>
                        </a:rPr>
                        <a:t> about </a:t>
                      </a:r>
                      <a:r>
                        <a:rPr lang="en-US" sz="1400" b="1" dirty="0" smtClean="0">
                          <a:latin typeface="Calibri"/>
                          <a:ea typeface="Calibri"/>
                          <a:cs typeface="Times New Roman"/>
                        </a:rPr>
                        <a:t>the energy</a:t>
                      </a:r>
                      <a:r>
                        <a:rPr lang="en-US" sz="1400" b="1" baseline="0" dirty="0" smtClean="0">
                          <a:latin typeface="Calibri"/>
                          <a:ea typeface="Calibri"/>
                          <a:cs typeface="Times New Roman"/>
                        </a:rPr>
                        <a:t> you see in the</a:t>
                      </a:r>
                      <a:r>
                        <a:rPr lang="en-US" sz="1400" b="1" dirty="0" smtClean="0">
                          <a:latin typeface="Calibri"/>
                          <a:ea typeface="Calibri"/>
                          <a:cs typeface="Times New Roman"/>
                        </a:rPr>
                        <a:t> artwork.</a:t>
                      </a:r>
                      <a:endParaRPr lang="en-US" sz="1400" dirty="0">
                        <a:latin typeface="Calibri"/>
                        <a:ea typeface="Calibri"/>
                        <a:cs typeface="Times New Roman"/>
                      </a:endParaRPr>
                    </a:p>
                    <a:p>
                      <a:pPr marL="0" marR="0">
                        <a:lnSpc>
                          <a:spcPct val="115000"/>
                        </a:lnSpc>
                        <a:spcBef>
                          <a:spcPts val="0"/>
                        </a:spcBef>
                        <a:spcAft>
                          <a:spcPts val="0"/>
                        </a:spcAft>
                      </a:pPr>
                      <a:r>
                        <a:rPr lang="en-US" sz="1100" dirty="0">
                          <a:latin typeface="Calibri"/>
                          <a:ea typeface="Calibri"/>
                          <a:cs typeface="Times New Roman"/>
                        </a:rPr>
                        <a:t>Claim = an explanation or an interpretation of some aspect of the artwork</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a:latin typeface="Berlin Sans FB Demi"/>
                        <a:ea typeface="Calibri"/>
                        <a:cs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erlin Sans FB Demi"/>
                          <a:ea typeface="Calibri"/>
                          <a:cs typeface="Times New Roman"/>
                        </a:rPr>
                        <a:t>SUPPORT</a:t>
                      </a:r>
                      <a:endParaRPr lang="en-US" sz="1400" dirty="0">
                        <a:latin typeface="Calibri"/>
                        <a:ea typeface="Calibri"/>
                        <a:cs typeface="Times New Roman"/>
                      </a:endParaRPr>
                    </a:p>
                    <a:p>
                      <a:pPr marL="0" marR="0">
                        <a:lnSpc>
                          <a:spcPct val="115000"/>
                        </a:lnSpc>
                        <a:spcBef>
                          <a:spcPts val="0"/>
                        </a:spcBef>
                        <a:spcAft>
                          <a:spcPts val="0"/>
                        </a:spcAft>
                      </a:pPr>
                      <a:r>
                        <a:rPr lang="en-US" sz="1400" b="1" dirty="0">
                          <a:latin typeface="Calibri"/>
                          <a:ea typeface="Calibri"/>
                          <a:cs typeface="Times New Roman"/>
                        </a:rPr>
                        <a:t>Identify </a:t>
                      </a:r>
                      <a:r>
                        <a:rPr lang="en-US" sz="1400" b="1" i="1" u="sng" dirty="0">
                          <a:latin typeface="Calibri"/>
                          <a:ea typeface="Calibri"/>
                          <a:cs typeface="Times New Roman"/>
                        </a:rPr>
                        <a:t>support</a:t>
                      </a:r>
                      <a:r>
                        <a:rPr lang="en-US" sz="1400" b="1" dirty="0">
                          <a:latin typeface="Calibri"/>
                          <a:ea typeface="Calibri"/>
                          <a:cs typeface="Times New Roman"/>
                        </a:rPr>
                        <a:t> for your claim</a:t>
                      </a:r>
                      <a:endParaRPr lang="en-US" sz="1400" dirty="0">
                        <a:latin typeface="Calibri"/>
                        <a:ea typeface="Calibri"/>
                        <a:cs typeface="Times New Roman"/>
                      </a:endParaRPr>
                    </a:p>
                    <a:p>
                      <a:pPr marL="0" marR="0">
                        <a:lnSpc>
                          <a:spcPct val="115000"/>
                        </a:lnSpc>
                        <a:spcBef>
                          <a:spcPts val="0"/>
                        </a:spcBef>
                        <a:spcAft>
                          <a:spcPts val="0"/>
                        </a:spcAft>
                      </a:pPr>
                      <a:r>
                        <a:rPr lang="en-US" sz="1100" dirty="0">
                          <a:latin typeface="Calibri"/>
                          <a:ea typeface="Calibri"/>
                          <a:cs typeface="Times New Roman"/>
                        </a:rPr>
                        <a:t>Support = Things you see, feel and know that support your claim</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latin typeface="Berlin Sans FB Demi"/>
                        <a:ea typeface="Calibri"/>
                        <a:cs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Berlin Sans FB Demi"/>
                          <a:ea typeface="Calibri"/>
                          <a:cs typeface="Times New Roman"/>
                        </a:rPr>
                        <a:t>QUESTION</a:t>
                      </a:r>
                      <a:endParaRPr lang="en-US" sz="1400" dirty="0">
                        <a:latin typeface="Calibri"/>
                        <a:ea typeface="Calibri"/>
                        <a:cs typeface="Times New Roman"/>
                      </a:endParaRPr>
                    </a:p>
                    <a:p>
                      <a:pPr marL="0" marR="0">
                        <a:lnSpc>
                          <a:spcPct val="115000"/>
                        </a:lnSpc>
                        <a:spcBef>
                          <a:spcPts val="0"/>
                        </a:spcBef>
                        <a:spcAft>
                          <a:spcPts val="0"/>
                        </a:spcAft>
                      </a:pPr>
                      <a:r>
                        <a:rPr lang="en-US" sz="1400" b="1" dirty="0">
                          <a:latin typeface="Calibri"/>
                          <a:ea typeface="Calibri"/>
                          <a:cs typeface="Times New Roman"/>
                        </a:rPr>
                        <a:t>Ask a </a:t>
                      </a:r>
                      <a:r>
                        <a:rPr lang="en-US" sz="1400" b="1" i="1" u="sng" dirty="0">
                          <a:latin typeface="Calibri"/>
                          <a:ea typeface="Calibri"/>
                          <a:cs typeface="Times New Roman"/>
                        </a:rPr>
                        <a:t>question</a:t>
                      </a:r>
                      <a:r>
                        <a:rPr lang="en-US" sz="1400" b="1" dirty="0">
                          <a:latin typeface="Calibri"/>
                          <a:ea typeface="Calibri"/>
                          <a:cs typeface="Times New Roman"/>
                        </a:rPr>
                        <a:t> related to your claim</a:t>
                      </a:r>
                      <a:r>
                        <a:rPr lang="en-US" sz="1400" dirty="0">
                          <a:latin typeface="Calibri"/>
                          <a:ea typeface="Calibri"/>
                          <a:cs typeface="Times New Roman"/>
                        </a:rPr>
                        <a:t>.</a:t>
                      </a:r>
                    </a:p>
                    <a:p>
                      <a:pPr marL="0" marR="0">
                        <a:lnSpc>
                          <a:spcPct val="115000"/>
                        </a:lnSpc>
                        <a:spcBef>
                          <a:spcPts val="0"/>
                        </a:spcBef>
                        <a:spcAft>
                          <a:spcPts val="0"/>
                        </a:spcAft>
                      </a:pPr>
                      <a:r>
                        <a:rPr lang="en-US" sz="1100" dirty="0">
                          <a:latin typeface="Calibri"/>
                          <a:ea typeface="Calibri"/>
                          <a:cs typeface="Times New Roman"/>
                        </a:rPr>
                        <a:t>Question = What’s left hanging? What isn’t explained, What new reasons does your claim raise? </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umbling Tacks"/>
          <p:cNvPicPr>
            <a:picLocks noChangeAspect="1" noChangeArrowheads="1"/>
          </p:cNvPicPr>
          <p:nvPr/>
        </p:nvPicPr>
        <p:blipFill>
          <a:blip r:embed="rId3" cstate="print"/>
          <a:srcRect/>
          <a:stretch>
            <a:fillRect/>
          </a:stretch>
        </p:blipFill>
        <p:spPr bwMode="auto">
          <a:xfrm>
            <a:off x="838200" y="457200"/>
            <a:ext cx="4286250" cy="5715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he Lumberjack"/>
          <p:cNvPicPr>
            <a:picLocks noChangeAspect="1" noChangeArrowheads="1"/>
          </p:cNvPicPr>
          <p:nvPr/>
        </p:nvPicPr>
        <p:blipFill>
          <a:blip r:embed="rId3" cstate="print"/>
          <a:srcRect/>
          <a:stretch>
            <a:fillRect/>
          </a:stretch>
        </p:blipFill>
        <p:spPr bwMode="auto">
          <a:xfrm>
            <a:off x="1752600" y="762000"/>
            <a:ext cx="4343400" cy="56234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he Croquet Game">
            <a:hlinkClick r:id="rId3"/>
          </p:cNvPr>
          <p:cNvPicPr>
            <a:picLocks noChangeAspect="1" noChangeArrowheads="1"/>
          </p:cNvPicPr>
          <p:nvPr/>
        </p:nvPicPr>
        <p:blipFill>
          <a:blip r:embed="rId4" cstate="print"/>
          <a:srcRect/>
          <a:stretch>
            <a:fillRect/>
          </a:stretch>
        </p:blipFill>
        <p:spPr bwMode="auto">
          <a:xfrm>
            <a:off x="685800" y="838200"/>
            <a:ext cx="7683322" cy="4953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aby at Play">
            <a:hlinkClick r:id="rId3"/>
          </p:cNvPr>
          <p:cNvPicPr>
            <a:picLocks noChangeAspect="1" noChangeArrowheads="1"/>
          </p:cNvPicPr>
          <p:nvPr/>
        </p:nvPicPr>
        <p:blipFill>
          <a:blip r:embed="rId4" cstate="print"/>
          <a:srcRect/>
          <a:stretch>
            <a:fillRect/>
          </a:stretch>
        </p:blipFill>
        <p:spPr bwMode="auto">
          <a:xfrm>
            <a:off x="761999" y="1066800"/>
            <a:ext cx="7005849" cy="5029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artinthepicture.com/artists/Paul_Ranson/appletree.jpeg"/>
          <p:cNvPicPr>
            <a:picLocks noChangeAspect="1" noChangeArrowheads="1"/>
          </p:cNvPicPr>
          <p:nvPr/>
        </p:nvPicPr>
        <p:blipFill>
          <a:blip r:embed="rId3" cstate="print"/>
          <a:srcRect/>
          <a:stretch>
            <a:fillRect/>
          </a:stretch>
        </p:blipFill>
        <p:spPr bwMode="auto">
          <a:xfrm>
            <a:off x="762000" y="761999"/>
            <a:ext cx="7467600" cy="532066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Whirligig.jpg">
            <a:hlinkClick r:id="rId2"/>
          </p:cNvPr>
          <p:cNvPicPr>
            <a:picLocks noChangeAspect="1" noChangeArrowheads="1"/>
          </p:cNvPicPr>
          <p:nvPr/>
        </p:nvPicPr>
        <p:blipFill>
          <a:blip r:embed="rId3" cstate="print"/>
          <a:srcRect/>
          <a:stretch>
            <a:fillRect/>
          </a:stretch>
        </p:blipFill>
        <p:spPr bwMode="auto">
          <a:xfrm>
            <a:off x="1143000" y="457200"/>
            <a:ext cx="3810000" cy="5715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upload.wikimedia.org/wikipedia/commons/a/ab/Calder-redmobile.jpg"/>
          <p:cNvPicPr>
            <a:picLocks noChangeAspect="1" noChangeArrowheads="1"/>
          </p:cNvPicPr>
          <p:nvPr/>
        </p:nvPicPr>
        <p:blipFill>
          <a:blip r:embed="rId3" cstate="print"/>
          <a:srcRect/>
          <a:stretch>
            <a:fillRect/>
          </a:stretch>
        </p:blipFill>
        <p:spPr bwMode="auto">
          <a:xfrm>
            <a:off x="457200" y="762000"/>
            <a:ext cx="4500563" cy="1600200"/>
          </a:xfrm>
          <a:prstGeom prst="rect">
            <a:avLst/>
          </a:prstGeom>
          <a:noFill/>
        </p:spPr>
      </p:pic>
      <p:pic>
        <p:nvPicPr>
          <p:cNvPr id="17412" name="Picture 4" descr="http://www.nga.gov:80/image/a00016/a000165a.jpg"/>
          <p:cNvPicPr>
            <a:picLocks noChangeAspect="1" noChangeArrowheads="1"/>
          </p:cNvPicPr>
          <p:nvPr/>
        </p:nvPicPr>
        <p:blipFill>
          <a:blip r:embed="rId4" cstate="print"/>
          <a:srcRect/>
          <a:stretch>
            <a:fillRect/>
          </a:stretch>
        </p:blipFill>
        <p:spPr bwMode="auto">
          <a:xfrm>
            <a:off x="4495800" y="2590800"/>
            <a:ext cx="3124200" cy="37147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3/35/Z%C3%BCrich_-_Seefeld_-_Heureka_IMG_1605.JPG"/>
          <p:cNvPicPr>
            <a:picLocks noChangeAspect="1" noChangeArrowheads="1"/>
          </p:cNvPicPr>
          <p:nvPr/>
        </p:nvPicPr>
        <p:blipFill>
          <a:blip r:embed="rId3" cstate="print"/>
          <a:srcRect/>
          <a:stretch>
            <a:fillRect/>
          </a:stretch>
        </p:blipFill>
        <p:spPr bwMode="auto">
          <a:xfrm>
            <a:off x="304800" y="304800"/>
            <a:ext cx="7629525" cy="57239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americanart.si.edu/images/1998/1998.21_1a.jpg"/>
          <p:cNvPicPr>
            <a:picLocks noChangeAspect="1" noChangeArrowheads="1"/>
          </p:cNvPicPr>
          <p:nvPr/>
        </p:nvPicPr>
        <p:blipFill>
          <a:blip r:embed="rId3" cstate="print"/>
          <a:srcRect/>
          <a:stretch>
            <a:fillRect/>
          </a:stretch>
        </p:blipFill>
        <p:spPr bwMode="auto">
          <a:xfrm>
            <a:off x="1676400" y="0"/>
            <a:ext cx="4752975" cy="7553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americanart.si.edu/images/2002/2002.23_1a.jpg"/>
          <p:cNvPicPr>
            <a:picLocks noChangeAspect="1" noChangeArrowheads="1"/>
          </p:cNvPicPr>
          <p:nvPr/>
        </p:nvPicPr>
        <p:blipFill>
          <a:blip r:embed="rId3" cstate="print"/>
          <a:srcRect/>
          <a:stretch>
            <a:fillRect/>
          </a:stretch>
        </p:blipFill>
        <p:spPr bwMode="auto">
          <a:xfrm>
            <a:off x="152400" y="228600"/>
            <a:ext cx="7924800" cy="502969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athers">
            <a:hlinkClick r:id="rId3"/>
          </p:cNvPr>
          <p:cNvPicPr>
            <a:picLocks noChangeAspect="1" noChangeArrowheads="1"/>
          </p:cNvPicPr>
          <p:nvPr/>
        </p:nvPicPr>
        <p:blipFill>
          <a:blip r:embed="rId4" cstate="print"/>
          <a:srcRect/>
          <a:stretch>
            <a:fillRect/>
          </a:stretch>
        </p:blipFill>
        <p:spPr bwMode="auto">
          <a:xfrm>
            <a:off x="1600200" y="685800"/>
            <a:ext cx="4343400" cy="588685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Windmill near Delft"/>
          <p:cNvPicPr>
            <a:picLocks noChangeAspect="1" noChangeArrowheads="1"/>
          </p:cNvPicPr>
          <p:nvPr/>
        </p:nvPicPr>
        <p:blipFill>
          <a:blip r:embed="rId3" cstate="print"/>
          <a:srcRect/>
          <a:stretch>
            <a:fillRect/>
          </a:stretch>
        </p:blipFill>
        <p:spPr bwMode="auto">
          <a:xfrm>
            <a:off x="1676400" y="533400"/>
            <a:ext cx="4343400" cy="58064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lying Pins"/>
          <p:cNvPicPr>
            <a:picLocks noChangeAspect="1" noChangeArrowheads="1"/>
          </p:cNvPicPr>
          <p:nvPr/>
        </p:nvPicPr>
        <p:blipFill>
          <a:blip r:embed="rId3" cstate="print"/>
          <a:srcRect/>
          <a:stretch>
            <a:fillRect/>
          </a:stretch>
        </p:blipFill>
        <p:spPr bwMode="auto">
          <a:xfrm>
            <a:off x="762000" y="838200"/>
            <a:ext cx="6601810" cy="5105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433</Words>
  <Application>Microsoft Office PowerPoint</Application>
  <PresentationFormat>On-screen Show (4:3)</PresentationFormat>
  <Paragraphs>58</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Kinetic or Potential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Anne Arundel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pklos</dc:creator>
  <cp:lastModifiedBy>svogt</cp:lastModifiedBy>
  <cp:revision>14</cp:revision>
  <dcterms:created xsi:type="dcterms:W3CDTF">2013-02-13T14:51:54Z</dcterms:created>
  <dcterms:modified xsi:type="dcterms:W3CDTF">2013-02-20T15:26:50Z</dcterms:modified>
</cp:coreProperties>
</file>