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6F0CB4-63F7-437F-A458-DE35DDE15B3E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b="1" dirty="0" smtClean="0"/>
              <a:t>By Emma Tisdale</a:t>
            </a:r>
            <a:endParaRPr lang="en-US" sz="44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A Rose</a:t>
            </a:r>
            <a:endParaRPr lang="en-US" sz="7200" b="1" dirty="0"/>
          </a:p>
        </p:txBody>
      </p:sp>
      <p:pic>
        <p:nvPicPr>
          <p:cNvPr id="102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733800"/>
            <a:ext cx="2228150" cy="2106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tumn_leaves_sce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724400"/>
            <a:ext cx="2667000" cy="1783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A1: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Sequencing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The cycle of the four seasons is an important part of this poem.  Think about what season begins the poem and which season would be at the end.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Create and illustrate either a timeline or a </a:t>
            </a:r>
            <a:r>
              <a:rPr lang="en-US" sz="2800" b="1" dirty="0" smtClean="0">
                <a:solidFill>
                  <a:schemeClr val="accent1"/>
                </a:solidFill>
              </a:rPr>
              <a:t>Thinking Map</a:t>
            </a:r>
            <a:r>
              <a:rPr lang="en-US" sz="2800" b="1" dirty="0" smtClean="0"/>
              <a:t> to sequence the events.  Make sure they are in the correct order.</a:t>
            </a:r>
            <a:endParaRPr lang="en-US" sz="2800" b="1" dirty="0"/>
          </a:p>
        </p:txBody>
      </p:sp>
      <p:pic>
        <p:nvPicPr>
          <p:cNvPr id="7" name="Picture 6" descr="seedl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152400"/>
            <a:ext cx="1600200" cy="1400175"/>
          </a:xfrm>
          <a:prstGeom prst="rect">
            <a:avLst/>
          </a:prstGeom>
        </p:spPr>
      </p:pic>
      <p:pic>
        <p:nvPicPr>
          <p:cNvPr id="8" name="Picture 7" descr="sjhrg-display-garden-d091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05600" y="151638"/>
            <a:ext cx="2057400" cy="1378458"/>
          </a:xfrm>
          <a:prstGeom prst="rect">
            <a:avLst/>
          </a:prstGeom>
        </p:spPr>
      </p:pic>
      <p:pic>
        <p:nvPicPr>
          <p:cNvPr id="9" name="Picture 8" descr="winter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00800" y="4724400"/>
            <a:ext cx="2286000" cy="14913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A2:  Cause </a:t>
            </a:r>
            <a:r>
              <a:rPr lang="en-US" b="1" dirty="0" smtClean="0">
                <a:solidFill>
                  <a:srgbClr val="0070C0"/>
                </a:solidFill>
              </a:rPr>
              <a:t>and</a:t>
            </a:r>
            <a:r>
              <a:rPr lang="en-US" b="1" dirty="0" smtClean="0">
                <a:solidFill>
                  <a:schemeClr val="tx1"/>
                </a:solidFill>
              </a:rPr>
              <a:t> Effect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3200" b="1" dirty="0" smtClean="0"/>
          </a:p>
          <a:p>
            <a:r>
              <a:rPr lang="en-US" sz="3200" b="1" dirty="0" smtClean="0">
                <a:solidFill>
                  <a:srgbClr val="7030A0"/>
                </a:solidFill>
              </a:rPr>
              <a:t>Personification</a:t>
            </a:r>
            <a:r>
              <a:rPr lang="en-US" sz="3200" b="1" dirty="0" smtClean="0"/>
              <a:t> gives an object or animal human-like qualities.  In line 8, the poet writes, “The rose feels very hurt.”  </a:t>
            </a:r>
          </a:p>
          <a:p>
            <a:r>
              <a:rPr lang="en-US" sz="3200" b="1" dirty="0" smtClean="0"/>
              <a:t>What is the </a:t>
            </a:r>
            <a:r>
              <a:rPr lang="en-US" sz="3200" b="1" dirty="0" smtClean="0">
                <a:solidFill>
                  <a:srgbClr val="00B050"/>
                </a:solidFill>
              </a:rPr>
              <a:t>cause</a:t>
            </a:r>
            <a:r>
              <a:rPr lang="en-US" sz="3200" b="1" dirty="0" smtClean="0"/>
              <a:t> of the rose’s pain?  Is this pain physical or emotional?  </a:t>
            </a:r>
          </a:p>
          <a:p>
            <a:r>
              <a:rPr lang="en-US" sz="3200" b="1" dirty="0" smtClean="0"/>
              <a:t>How do you know?  Support your responses with lines from the poem.</a:t>
            </a:r>
            <a:endParaRPr lang="en-US" sz="3200" b="1" dirty="0"/>
          </a:p>
        </p:txBody>
      </p:sp>
      <p:pic>
        <p:nvPicPr>
          <p:cNvPr id="4" name="Picture 3" descr="talking ro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228600"/>
            <a:ext cx="2747596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1534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A3:  Implications </a:t>
            </a:r>
            <a:r>
              <a:rPr lang="en-US" b="1" dirty="0" smtClean="0">
                <a:solidFill>
                  <a:srgbClr val="0070C0"/>
                </a:solidFill>
              </a:rPr>
              <a:t>and</a:t>
            </a:r>
            <a:r>
              <a:rPr lang="en-US" b="1" dirty="0" smtClean="0">
                <a:solidFill>
                  <a:schemeClr val="tx1"/>
                </a:solidFill>
              </a:rPr>
              <a:t> Consequences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At the end of the poem, a new rose has come to take the place of the old one.  In your opinion, what effect does the growth of this new rose have?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Create a </a:t>
            </a:r>
            <a:r>
              <a:rPr lang="en-US" sz="3200" b="1" dirty="0" smtClean="0">
                <a:solidFill>
                  <a:srgbClr val="002060"/>
                </a:solidFill>
              </a:rPr>
              <a:t>Thinking Map</a:t>
            </a:r>
            <a:r>
              <a:rPr lang="en-US" sz="3200" b="1" dirty="0" smtClean="0"/>
              <a:t> to illustrate your thoughts.</a:t>
            </a:r>
            <a:endParaRPr lang="en-US" sz="3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A3:  Consequences </a:t>
            </a:r>
            <a:r>
              <a:rPr lang="en-US" b="1" dirty="0" smtClean="0">
                <a:solidFill>
                  <a:srgbClr val="00B0F0"/>
                </a:solidFill>
              </a:rPr>
              <a:t>and</a:t>
            </a:r>
            <a:r>
              <a:rPr lang="en-US" b="1" dirty="0" smtClean="0">
                <a:solidFill>
                  <a:schemeClr val="tx1"/>
                </a:solidFill>
              </a:rPr>
              <a:t> Implications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sz="2800" b="1" dirty="0" smtClean="0"/>
              <a:t>Team Talk:  </a:t>
            </a:r>
          </a:p>
          <a:p>
            <a:pPr lvl="1"/>
            <a:r>
              <a:rPr lang="en-US" sz="2800" b="1" dirty="0" smtClean="0"/>
              <a:t>What if the seasons never changed?</a:t>
            </a:r>
          </a:p>
          <a:p>
            <a:pPr lvl="1"/>
            <a:r>
              <a:rPr lang="en-US" sz="2800" b="1" dirty="0" smtClean="0"/>
              <a:t>What would be the consequences for the rose if it was always summer?</a:t>
            </a:r>
          </a:p>
          <a:p>
            <a:pPr lvl="1"/>
            <a:r>
              <a:rPr lang="en-US" sz="2800" b="1" dirty="0" smtClean="0"/>
              <a:t>What if it was always winter?</a:t>
            </a:r>
          </a:p>
          <a:p>
            <a:pPr lvl="1"/>
            <a:endParaRPr lang="en-US" sz="2800" b="1" dirty="0" smtClean="0"/>
          </a:p>
          <a:p>
            <a:pPr lvl="1">
              <a:buNone/>
            </a:pPr>
            <a:r>
              <a:rPr lang="en-US" sz="2800" b="1" dirty="0" smtClean="0">
                <a:solidFill>
                  <a:srgbClr val="7030A0"/>
                </a:solidFill>
              </a:rPr>
              <a:t>Now independently think and record your thoughts:</a:t>
            </a:r>
          </a:p>
          <a:p>
            <a:pPr lvl="1"/>
            <a:r>
              <a:rPr lang="en-US" sz="2800" b="1" dirty="0" smtClean="0"/>
              <a:t>What would be the consequences for people if it was always summer?</a:t>
            </a:r>
          </a:p>
          <a:p>
            <a:pPr lvl="1"/>
            <a:r>
              <a:rPr lang="en-US" sz="2800" b="1" dirty="0" smtClean="0"/>
              <a:t>What if it was always winter?</a:t>
            </a:r>
          </a:p>
          <a:p>
            <a:pPr lvl="1"/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A3:  Consequences </a:t>
            </a:r>
            <a:r>
              <a:rPr lang="en-US" sz="3600" b="1" dirty="0" smtClean="0">
                <a:solidFill>
                  <a:srgbClr val="00B0F0"/>
                </a:solidFill>
              </a:rPr>
              <a:t>and</a:t>
            </a:r>
            <a:r>
              <a:rPr lang="en-US" sz="3600" b="1" dirty="0" smtClean="0">
                <a:solidFill>
                  <a:schemeClr val="tx1"/>
                </a:solidFill>
              </a:rPr>
              <a:t> Implications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sz="4800" b="1" dirty="0" smtClean="0">
                <a:solidFill>
                  <a:schemeClr val="accent1"/>
                </a:solidFill>
              </a:rPr>
              <a:t>Team Talk:  </a:t>
            </a:r>
          </a:p>
          <a:p>
            <a:pPr lvl="1"/>
            <a:r>
              <a:rPr lang="en-US" sz="4800" b="1" dirty="0" smtClean="0"/>
              <a:t>What does the poem imply about the natural cycle of living things?  Support your answer.</a:t>
            </a:r>
          </a:p>
          <a:p>
            <a:pPr lvl="1"/>
            <a:endParaRPr lang="en-US" b="1" dirty="0" smtClean="0"/>
          </a:p>
          <a:p>
            <a:endParaRPr lang="en-US" b="1" dirty="0"/>
          </a:p>
        </p:txBody>
      </p:sp>
      <p:pic>
        <p:nvPicPr>
          <p:cNvPr id="4" name="Picture 3" descr="life_cycle_of_plan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4231098"/>
            <a:ext cx="2595629" cy="262690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Journal Entry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054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Poets use personification to add interest to and help readers connect to their poetry.  Let’s practice some!  </a:t>
            </a:r>
          </a:p>
          <a:p>
            <a:r>
              <a:rPr lang="en-US" sz="3200" b="1" dirty="0" smtClean="0"/>
              <a:t>Write a quick example of personification based on one or more of the following:</a:t>
            </a:r>
          </a:p>
          <a:p>
            <a:pPr lvl="1"/>
            <a:r>
              <a:rPr lang="en-US" sz="3200" b="1" dirty="0" smtClean="0"/>
              <a:t>What would your pencil say or do if you dropped it?</a:t>
            </a:r>
          </a:p>
          <a:p>
            <a:pPr lvl="1"/>
            <a:r>
              <a:rPr lang="en-US" sz="3400" dirty="0" smtClean="0"/>
              <a:t>Tell what your bike, skateboard, or roller blades would say when you use it/them.</a:t>
            </a:r>
            <a:endParaRPr lang="en-US" sz="3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1392</TotalTime>
  <Words>246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Franklin Gothic Book</vt:lpstr>
      <vt:lpstr>Perpetua</vt:lpstr>
      <vt:lpstr>Wingdings 2</vt:lpstr>
      <vt:lpstr>Equity</vt:lpstr>
      <vt:lpstr>A Rose</vt:lpstr>
      <vt:lpstr>A1:  Sequencing</vt:lpstr>
      <vt:lpstr>A2:  Cause and Effect</vt:lpstr>
      <vt:lpstr>A3:  Implications and Consequences</vt:lpstr>
      <vt:lpstr>A3:  Consequences and Implications</vt:lpstr>
      <vt:lpstr>A3:  Consequences and Implications</vt:lpstr>
      <vt:lpstr>Journal Entry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Rose</dc:title>
  <dc:creator>CMOELLER</dc:creator>
  <cp:lastModifiedBy>SDTC-WS2</cp:lastModifiedBy>
  <cp:revision>11</cp:revision>
  <dcterms:created xsi:type="dcterms:W3CDTF">2012-01-31T15:44:32Z</dcterms:created>
  <dcterms:modified xsi:type="dcterms:W3CDTF">2015-07-15T14:43:30Z</dcterms:modified>
</cp:coreProperties>
</file>