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5" r:id="rId4"/>
    <p:sldId id="268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9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B32AA8-9759-4889-B37B-909685638F82}" type="datetimeFigureOut">
              <a:rPr lang="en-US" smtClean="0"/>
              <a:pPr/>
              <a:t>7/15/2015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4B76A00-D281-4FF6-9A5F-096731DD5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1066799"/>
          </a:xfrm>
        </p:spPr>
        <p:txBody>
          <a:bodyPr/>
          <a:lstStyle/>
          <a:p>
            <a:r>
              <a:rPr lang="en-US" i="1" dirty="0" smtClean="0"/>
              <a:t>The Tap Dancer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419600" y="28956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 Fable About a Horse</a:t>
            </a:r>
            <a:endParaRPr lang="en-US" sz="2800" b="1" dirty="0"/>
          </a:p>
        </p:txBody>
      </p:sp>
      <p:pic>
        <p:nvPicPr>
          <p:cNvPr id="1027" name="Picture 3" descr="C:\Documents and Settings\cmoeller\Local Settings\Temporary Internet Files\Content.IE5\3OQC2VXH\MC9003189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838200"/>
            <a:ext cx="3124200" cy="35379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rticle-page-main_ehow_images_a08_72_vj_literature-circle-job-descriptions-800x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71120"/>
            <a:ext cx="9144000" cy="6929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Rung 3: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Idea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3058711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group, decide which idea is the most important one and write that on the sentence strip please.</a:t>
            </a:r>
          </a:p>
          <a:p>
            <a:pPr algn="l"/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What did </a:t>
            </a:r>
            <a:r>
              <a:rPr lang="en-US" sz="4400" b="1" dirty="0" smtClean="0">
                <a:solidFill>
                  <a:srgbClr val="7030A0"/>
                </a:solidFill>
              </a:rPr>
              <a:t>we</a:t>
            </a:r>
            <a:r>
              <a:rPr lang="en-US" sz="4400" b="1" dirty="0" smtClean="0"/>
              <a:t> do to in order to help us think of a </a:t>
            </a:r>
            <a:r>
              <a:rPr lang="en-US" sz="4400" b="1" dirty="0" smtClean="0">
                <a:solidFill>
                  <a:srgbClr val="00B050"/>
                </a:solidFill>
              </a:rPr>
              <a:t>main idea</a:t>
            </a:r>
            <a:r>
              <a:rPr lang="en-US" sz="4400" b="1" dirty="0" smtClean="0"/>
              <a:t> for the story?</a:t>
            </a:r>
            <a:endParaRPr lang="en-US" sz="4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Ideas</a:t>
            </a:r>
            <a:endParaRPr lang="en-US" dirty="0"/>
          </a:p>
        </p:txBody>
      </p:sp>
      <p:pic>
        <p:nvPicPr>
          <p:cNvPr id="5122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962400"/>
            <a:ext cx="3778417" cy="22260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Let’s revisit our </a:t>
            </a:r>
            <a:r>
              <a:rPr lang="en-US" sz="5400" b="1" dirty="0" smtClean="0">
                <a:solidFill>
                  <a:srgbClr val="0070C0"/>
                </a:solidFill>
              </a:rPr>
              <a:t>Thinking Map </a:t>
            </a:r>
            <a:r>
              <a:rPr lang="en-US" sz="5400" b="1" dirty="0" smtClean="0"/>
              <a:t>about fables.</a:t>
            </a:r>
            <a:endParaRPr lang="en-US" sz="5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What is a fable?</a:t>
            </a:r>
            <a:endParaRPr lang="en-US" sz="6000" dirty="0"/>
          </a:p>
        </p:txBody>
      </p:sp>
      <p:pic>
        <p:nvPicPr>
          <p:cNvPr id="4100" name="Picture 4" descr="C:\Documents and Settings\cmoeller\Local Settings\Temporary Internet Files\Content.IE5\K16156LJ\MC9003320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202969"/>
            <a:ext cx="1981200" cy="29384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/>
              <a:t>Write a journal entry about </a:t>
            </a:r>
            <a:r>
              <a:rPr lang="en-US" sz="3200" b="1" dirty="0" smtClean="0">
                <a:solidFill>
                  <a:schemeClr val="accent2"/>
                </a:solidFill>
              </a:rPr>
              <a:t>one</a:t>
            </a:r>
            <a:r>
              <a:rPr lang="en-US" sz="3200" b="1" dirty="0" smtClean="0"/>
              <a:t> of the following: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Describe a time you practiced and practiced to become better at something.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Is there something you are not as good at as you would like?  Describe what it is and your plan to becoming better.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Journal Fun!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students will identify and support the </a:t>
            </a:r>
            <a:r>
              <a:rPr lang="en-US" sz="3600" b="1" dirty="0" smtClean="0">
                <a:solidFill>
                  <a:srgbClr val="0070C0"/>
                </a:solidFill>
              </a:rPr>
              <a:t>main idea</a:t>
            </a:r>
            <a:r>
              <a:rPr lang="en-US" sz="3600" b="1" dirty="0" smtClean="0"/>
              <a:t> by making inferences.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The students will describe the characteristics of a </a:t>
            </a:r>
            <a:r>
              <a:rPr lang="en-US" sz="3600" b="1" dirty="0" smtClean="0">
                <a:solidFill>
                  <a:srgbClr val="0070C0"/>
                </a:solidFill>
              </a:rPr>
              <a:t>fable</a:t>
            </a:r>
            <a:r>
              <a:rPr lang="en-US" sz="3600" b="1" dirty="0" smtClean="0"/>
              <a:t> by analyzing one.</a:t>
            </a:r>
            <a:endParaRPr lang="en-US" sz="3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Outcomes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are the characteristics of a fable?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Let’s make a </a:t>
            </a:r>
            <a:r>
              <a:rPr lang="en-US" sz="4000" b="1" dirty="0" smtClean="0">
                <a:solidFill>
                  <a:srgbClr val="0070C0"/>
                </a:solidFill>
              </a:rPr>
              <a:t>Thinking Map</a:t>
            </a:r>
            <a:r>
              <a:rPr lang="en-US" sz="4000" b="1" dirty="0" smtClean="0"/>
              <a:t> to brainstorm our ideas.</a:t>
            </a:r>
          </a:p>
          <a:p>
            <a:pPr>
              <a:buNone/>
            </a:pPr>
            <a:endParaRPr lang="en-US" sz="40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Read the fable independently please.</a:t>
            </a:r>
          </a:p>
          <a:p>
            <a:endParaRPr lang="en-US" sz="4800" dirty="0" smtClean="0"/>
          </a:p>
          <a:p>
            <a:r>
              <a:rPr lang="en-US" sz="4800" dirty="0" smtClean="0"/>
              <a:t>Let’s read it together now!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The Tap Dancer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Rung 1: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Character Traits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772400" cy="2830111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/>
              <a:t>Write down as many </a:t>
            </a:r>
            <a:r>
              <a:rPr lang="en-US" sz="4400" b="1" dirty="0" smtClean="0">
                <a:solidFill>
                  <a:srgbClr val="0070C0"/>
                </a:solidFill>
              </a:rPr>
              <a:t>character traits</a:t>
            </a:r>
            <a:r>
              <a:rPr lang="en-US" sz="4400" b="1" dirty="0" smtClean="0"/>
              <a:t> you can think of for the horse on the Ladder Organizer!</a:t>
            </a:r>
          </a:p>
          <a:p>
            <a:pPr algn="l"/>
            <a:endParaRPr lang="en-US" sz="4400" b="1" dirty="0" smtClean="0"/>
          </a:p>
          <a:p>
            <a:pPr algn="l"/>
            <a:endParaRPr lang="en-US" sz="4400" b="1" dirty="0" smtClean="0"/>
          </a:p>
          <a:p>
            <a:pPr algn="l"/>
            <a:endParaRPr lang="en-US" sz="4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Rung 1: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Character Traits</a:t>
            </a:r>
            <a:endParaRPr lang="en-US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3058711"/>
          </a:xfrm>
        </p:spPr>
        <p:txBody>
          <a:bodyPr>
            <a:normAutofit fontScale="92500"/>
          </a:bodyPr>
          <a:lstStyle/>
          <a:p>
            <a:pPr algn="l"/>
            <a:r>
              <a:rPr lang="en-US" sz="4400" b="1" dirty="0" smtClean="0"/>
              <a:t>Share your character traits with your group and, using the poster paper, create a </a:t>
            </a:r>
            <a:r>
              <a:rPr lang="en-US" sz="4400" b="1" dirty="0" smtClean="0">
                <a:solidFill>
                  <a:srgbClr val="0070C0"/>
                </a:solidFill>
              </a:rPr>
              <a:t>Thinking Map</a:t>
            </a:r>
            <a:r>
              <a:rPr lang="en-US" sz="4400" b="1" dirty="0" smtClean="0"/>
              <a:t> to show them.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5562600"/>
            <a:ext cx="5638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type of Thinking Map would work?</a:t>
            </a:r>
          </a:p>
          <a:p>
            <a:endParaRPr lang="en-US" dirty="0"/>
          </a:p>
        </p:txBody>
      </p:sp>
      <p:pic>
        <p:nvPicPr>
          <p:cNvPr id="3074" name="Picture 2" descr="C:\Documents and Settings\cmoeller\Local Settings\Temporary Internet Files\Content.IE5\CNCM35IM\MC900048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039258"/>
            <a:ext cx="1633118" cy="18187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moeller\Local Settings\Temporary Internet Files\Content.IE5\3OQC2VXH\MC9003888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31443" cy="18278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Rung 2: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Making Inferences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3058711"/>
          </a:xfrm>
        </p:spPr>
        <p:txBody>
          <a:bodyPr>
            <a:normAutofit fontScale="92500"/>
          </a:bodyPr>
          <a:lstStyle/>
          <a:p>
            <a:pPr algn="l"/>
            <a:r>
              <a:rPr lang="en-US" sz="4400" b="1" dirty="0" smtClean="0"/>
              <a:t>What </a:t>
            </a:r>
            <a:r>
              <a:rPr lang="en-US" sz="4400" b="1" dirty="0" smtClean="0">
                <a:solidFill>
                  <a:srgbClr val="00B050"/>
                </a:solidFill>
              </a:rPr>
              <a:t>evidence</a:t>
            </a:r>
            <a:r>
              <a:rPr lang="en-US" sz="4400" b="1" dirty="0" smtClean="0"/>
              <a:t> or details in the story tell you that the horse was serious about becoming a great tap dancer?</a:t>
            </a:r>
          </a:p>
        </p:txBody>
      </p:sp>
      <p:pic>
        <p:nvPicPr>
          <p:cNvPr id="2051" name="Picture 3" descr="C:\Documents and Settings\cmoeller\Local Settings\Temporary Internet Files\Content.IE5\FJP6CHPX\MC9003100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020056"/>
            <a:ext cx="1616659" cy="1837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moeller\Local Settings\Temporary Internet Files\Content.IE5\3OQC2VXH\MC9003888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31443" cy="182788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Rung 2: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Making Inferences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3058711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smtClean="0"/>
              <a:t>Underline the </a:t>
            </a:r>
            <a:r>
              <a:rPr lang="en-US" sz="4400" b="1" dirty="0" smtClean="0">
                <a:solidFill>
                  <a:srgbClr val="00B050"/>
                </a:solidFill>
              </a:rPr>
              <a:t>evidence</a:t>
            </a:r>
            <a:r>
              <a:rPr lang="en-US" sz="4400" b="1" dirty="0" smtClean="0"/>
              <a:t>!</a:t>
            </a:r>
          </a:p>
          <a:p>
            <a:pPr algn="l"/>
            <a:endParaRPr lang="en-US" sz="4400" b="1" dirty="0" smtClean="0"/>
          </a:p>
          <a:p>
            <a:pPr algn="l"/>
            <a:r>
              <a:rPr lang="en-US" sz="4400" b="1" dirty="0" smtClean="0"/>
              <a:t>Now, with your group, discuss your </a:t>
            </a:r>
            <a:r>
              <a:rPr lang="en-US" sz="4400" b="1" dirty="0" smtClean="0">
                <a:solidFill>
                  <a:srgbClr val="00B050"/>
                </a:solidFill>
              </a:rPr>
              <a:t>evidence</a:t>
            </a:r>
            <a:r>
              <a:rPr lang="en-US" sz="4400" b="1" dirty="0" smtClean="0"/>
              <a:t>.</a:t>
            </a:r>
          </a:p>
        </p:txBody>
      </p:sp>
      <p:pic>
        <p:nvPicPr>
          <p:cNvPr id="2051" name="Picture 3" descr="C:\Documents and Settings\cmoeller\Local Settings\Temporary Internet Files\Content.IE5\FJP6CHPX\MC9003100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020056"/>
            <a:ext cx="1616659" cy="1837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Rung 3:  </a:t>
            </a:r>
            <a:r>
              <a:rPr lang="en-US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Main Idea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305871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4400" b="1" dirty="0" smtClean="0"/>
              <a:t>In the top rung on your organizer, write down the most important idea from the story.</a:t>
            </a:r>
          </a:p>
          <a:p>
            <a:pPr algn="l"/>
            <a:endParaRPr lang="en-US" sz="4400" b="1" dirty="0" smtClean="0"/>
          </a:p>
          <a:p>
            <a:pPr algn="l"/>
            <a:r>
              <a:rPr lang="en-US" sz="4400" b="1" dirty="0" smtClean="0"/>
              <a:t>Now, with your group, discuss your ideas.</a:t>
            </a:r>
          </a:p>
        </p:txBody>
      </p:sp>
      <p:pic>
        <p:nvPicPr>
          <p:cNvPr id="3074" name="Picture 2" descr="C:\Documents and Settings\cmoeller\Local Settings\Temporary Internet Files\Content.IE5\3OQC2VXH\MC9004415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"/>
            <a:ext cx="1551131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</TotalTime>
  <Words>319</Words>
  <Application>Microsoft Office PowerPoint</Application>
  <PresentationFormat>On-screen Show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Lucida Sans Unicode</vt:lpstr>
      <vt:lpstr>Verdana</vt:lpstr>
      <vt:lpstr>Wingdings</vt:lpstr>
      <vt:lpstr>Wingdings 2</vt:lpstr>
      <vt:lpstr>Wingdings 3</vt:lpstr>
      <vt:lpstr>Concourse</vt:lpstr>
      <vt:lpstr>The Tap Dancer</vt:lpstr>
      <vt:lpstr>Outcomes:</vt:lpstr>
      <vt:lpstr>Fables</vt:lpstr>
      <vt:lpstr>The Tap Dancer</vt:lpstr>
      <vt:lpstr>Rung 1:  Character Traits</vt:lpstr>
      <vt:lpstr>Rung 1:  Character Traits</vt:lpstr>
      <vt:lpstr>Rung 2:  Making Inferences</vt:lpstr>
      <vt:lpstr>Rung 2:  Making Inferences</vt:lpstr>
      <vt:lpstr>Rung 3:  Main Idea</vt:lpstr>
      <vt:lpstr>Rung 3:  Main Idea</vt:lpstr>
      <vt:lpstr>Thinking about Main Ideas</vt:lpstr>
      <vt:lpstr>What is a fable?</vt:lpstr>
      <vt:lpstr>Journal Fun!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CMOELLER</dc:creator>
  <cp:lastModifiedBy>SDTC-WS2</cp:lastModifiedBy>
  <cp:revision>25</cp:revision>
  <dcterms:created xsi:type="dcterms:W3CDTF">2012-01-12T20:02:20Z</dcterms:created>
  <dcterms:modified xsi:type="dcterms:W3CDTF">2015-07-15T15:03:32Z</dcterms:modified>
</cp:coreProperties>
</file>