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CC5FF6-0B26-4943-B907-3649B576F387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DFB7BCE-3766-492F-84BF-1139EFFA4B3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val 1"/>
          <p:cNvSpPr>
            <a:spLocks/>
          </p:cNvSpPr>
          <p:nvPr/>
        </p:nvSpPr>
        <p:spPr bwMode="auto">
          <a:xfrm>
            <a:off x="1562695" y="446485"/>
            <a:ext cx="6438305" cy="5965031"/>
          </a:xfrm>
          <a:prstGeom prst="ellipse">
            <a:avLst/>
          </a:prstGeom>
          <a:gradFill rotWithShape="0">
            <a:gsLst>
              <a:gs pos="0">
                <a:srgbClr val="074EB3"/>
              </a:gs>
              <a:gs pos="100000">
                <a:srgbClr val="0B3280"/>
              </a:gs>
            </a:gsLst>
            <a:lin ang="5400000" scaled="1"/>
          </a:gradFill>
          <a:ln w="12700" cap="flat">
            <a:noFill/>
            <a:miter lim="800000"/>
            <a:headEnd type="none" w="med" len="med"/>
            <a:tailEnd type="none" w="med" len="med"/>
          </a:ln>
          <a:effectLst>
            <a:outerShdw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en-US" sz="1700" dirty="0">
              <a:effectLst>
                <a:outerShdw blurRad="38100" dist="38100" dir="2700000" algn="tl">
                  <a:srgbClr val="000000"/>
                </a:outerShdw>
              </a:effectLst>
              <a:ea typeface="Gill Sans" charset="0"/>
              <a:cs typeface="Gill Sans" charset="0"/>
            </a:endParaRPr>
          </a:p>
        </p:txBody>
      </p:sp>
      <p:sp>
        <p:nvSpPr>
          <p:cNvPr id="16386" name="Oval 2"/>
          <p:cNvSpPr>
            <a:spLocks/>
          </p:cNvSpPr>
          <p:nvPr/>
        </p:nvSpPr>
        <p:spPr bwMode="auto">
          <a:xfrm>
            <a:off x="3768328" y="2723555"/>
            <a:ext cx="2357438" cy="1268016"/>
          </a:xfrm>
          <a:prstGeom prst="ellipse">
            <a:avLst/>
          </a:prstGeom>
          <a:gradFill rotWithShape="0">
            <a:gsLst>
              <a:gs pos="0">
                <a:srgbClr val="074EB3"/>
              </a:gs>
              <a:gs pos="100000">
                <a:srgbClr val="0B3280"/>
              </a:gs>
            </a:gsLst>
            <a:lin ang="5400000" scaled="1"/>
          </a:gradFill>
          <a:ln w="12700" cap="flat">
            <a:noFill/>
            <a:miter lim="800000"/>
            <a:headEnd type="none" w="med" len="med"/>
            <a:tailEnd type="none" w="med" len="med"/>
          </a:ln>
          <a:effectLst>
            <a:outerShdw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r>
              <a:rPr lang="en-US" sz="170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Gill Sans" charset="0"/>
                <a:cs typeface="Gill Sans" charset="0"/>
              </a:rPr>
              <a:t>Question 1:</a:t>
            </a:r>
            <a:endParaRPr lang="en-US" sz="1700" dirty="0">
              <a:effectLst>
                <a:outerShdw blurRad="38100" dist="38100" dir="2700000" algn="tl">
                  <a:srgbClr val="000000"/>
                </a:outerShdw>
              </a:effectLst>
              <a:ea typeface="Gill Sans" charset="0"/>
              <a:cs typeface="Gill Sans" charset="0"/>
            </a:endParaRPr>
          </a:p>
        </p:txBody>
      </p:sp>
      <p:sp>
        <p:nvSpPr>
          <p:cNvPr id="16388" name="Rectangle 3"/>
          <p:cNvSpPr>
            <a:spLocks/>
          </p:cNvSpPr>
          <p:nvPr/>
        </p:nvSpPr>
        <p:spPr bwMode="auto">
          <a:xfrm>
            <a:off x="3241476" y="1625113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89" name="Rectangle 4"/>
          <p:cNvSpPr>
            <a:spLocks/>
          </p:cNvSpPr>
          <p:nvPr/>
        </p:nvSpPr>
        <p:spPr bwMode="auto">
          <a:xfrm>
            <a:off x="5822156" y="1732270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0" name="Rectangle 5"/>
          <p:cNvSpPr>
            <a:spLocks/>
          </p:cNvSpPr>
          <p:nvPr/>
        </p:nvSpPr>
        <p:spPr bwMode="auto">
          <a:xfrm>
            <a:off x="6438305" y="3812887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1" name="Rectangle 6"/>
          <p:cNvSpPr>
            <a:spLocks/>
          </p:cNvSpPr>
          <p:nvPr/>
        </p:nvSpPr>
        <p:spPr bwMode="auto">
          <a:xfrm>
            <a:off x="2696765" y="3625363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2" name="Rectangle 7"/>
          <p:cNvSpPr>
            <a:spLocks/>
          </p:cNvSpPr>
          <p:nvPr/>
        </p:nvSpPr>
        <p:spPr bwMode="auto">
          <a:xfrm>
            <a:off x="4196953" y="4857660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3" name="Rectangle 8"/>
          <p:cNvSpPr>
            <a:spLocks/>
          </p:cNvSpPr>
          <p:nvPr/>
        </p:nvSpPr>
        <p:spPr bwMode="auto">
          <a:xfrm>
            <a:off x="1107281" y="928598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4" name="Rectangle 9"/>
          <p:cNvSpPr>
            <a:spLocks/>
          </p:cNvSpPr>
          <p:nvPr/>
        </p:nvSpPr>
        <p:spPr bwMode="auto">
          <a:xfrm>
            <a:off x="696515" y="5616684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5" name="Rectangle 10"/>
          <p:cNvSpPr>
            <a:spLocks/>
          </p:cNvSpPr>
          <p:nvPr/>
        </p:nvSpPr>
        <p:spPr bwMode="auto">
          <a:xfrm>
            <a:off x="7474148" y="723215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6" name="Rectangle 11"/>
          <p:cNvSpPr>
            <a:spLocks/>
          </p:cNvSpPr>
          <p:nvPr/>
        </p:nvSpPr>
        <p:spPr bwMode="auto">
          <a:xfrm>
            <a:off x="7724180" y="5616684"/>
            <a:ext cx="380682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7" name="TextBox 12"/>
          <p:cNvSpPr txBox="1">
            <a:spLocks noChangeArrowheads="1"/>
          </p:cNvSpPr>
          <p:nvPr/>
        </p:nvSpPr>
        <p:spPr bwMode="auto">
          <a:xfrm>
            <a:off x="285750" y="160735"/>
            <a:ext cx="2089547" cy="465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/>
              <a:t>Press esc to complete your Circle Map.  </a:t>
            </a:r>
          </a:p>
        </p:txBody>
      </p:sp>
      <p:sp>
        <p:nvSpPr>
          <p:cNvPr id="16398" name="TextBox 13"/>
          <p:cNvSpPr txBox="1">
            <a:spLocks noChangeArrowheads="1"/>
          </p:cNvSpPr>
          <p:nvPr/>
        </p:nvSpPr>
        <p:spPr bwMode="auto">
          <a:xfrm>
            <a:off x="446484" y="6107906"/>
            <a:ext cx="2089547" cy="665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>
                <a:solidFill>
                  <a:srgbClr val="FFFF00"/>
                </a:solidFill>
              </a:rPr>
              <a:t>On the outside of your circle map, type what resources you would need.  </a:t>
            </a:r>
          </a:p>
        </p:txBody>
      </p:sp>
      <p:sp>
        <p:nvSpPr>
          <p:cNvPr id="16399" name="TextBox 14"/>
          <p:cNvSpPr txBox="1">
            <a:spLocks noChangeArrowheads="1"/>
          </p:cNvSpPr>
          <p:nvPr/>
        </p:nvSpPr>
        <p:spPr bwMode="auto">
          <a:xfrm>
            <a:off x="5375672" y="4607719"/>
            <a:ext cx="2089547" cy="665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>
                <a:solidFill>
                  <a:srgbClr val="FFFF00"/>
                </a:solidFill>
              </a:rPr>
              <a:t>On the inside of your circle map, type what questions you have about your topic.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val 1"/>
          <p:cNvSpPr>
            <a:spLocks/>
          </p:cNvSpPr>
          <p:nvPr/>
        </p:nvSpPr>
        <p:spPr bwMode="auto">
          <a:xfrm>
            <a:off x="1562695" y="446485"/>
            <a:ext cx="6438305" cy="5965031"/>
          </a:xfrm>
          <a:prstGeom prst="ellipse">
            <a:avLst/>
          </a:prstGeom>
          <a:gradFill rotWithShape="0">
            <a:gsLst>
              <a:gs pos="0">
                <a:srgbClr val="074EB3"/>
              </a:gs>
              <a:gs pos="100000">
                <a:srgbClr val="0B3280"/>
              </a:gs>
            </a:gsLst>
            <a:lin ang="5400000" scaled="1"/>
          </a:gradFill>
          <a:ln w="12700" cap="flat">
            <a:noFill/>
            <a:miter lim="800000"/>
            <a:headEnd type="none" w="med" len="med"/>
            <a:tailEnd type="none" w="med" len="med"/>
          </a:ln>
          <a:effectLst>
            <a:outerShdw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en-US" sz="1700" dirty="0">
              <a:effectLst>
                <a:outerShdw blurRad="38100" dist="38100" dir="2700000" algn="tl">
                  <a:srgbClr val="000000"/>
                </a:outerShdw>
              </a:effectLst>
              <a:ea typeface="Gill Sans" charset="0"/>
              <a:cs typeface="Gill Sans" charset="0"/>
            </a:endParaRPr>
          </a:p>
        </p:txBody>
      </p:sp>
      <p:sp>
        <p:nvSpPr>
          <p:cNvPr id="16386" name="Oval 2"/>
          <p:cNvSpPr>
            <a:spLocks/>
          </p:cNvSpPr>
          <p:nvPr/>
        </p:nvSpPr>
        <p:spPr bwMode="auto">
          <a:xfrm>
            <a:off x="3768328" y="2723555"/>
            <a:ext cx="2357438" cy="1268016"/>
          </a:xfrm>
          <a:prstGeom prst="ellipse">
            <a:avLst/>
          </a:prstGeom>
          <a:gradFill rotWithShape="0">
            <a:gsLst>
              <a:gs pos="0">
                <a:srgbClr val="074EB3"/>
              </a:gs>
              <a:gs pos="100000">
                <a:srgbClr val="0B3280"/>
              </a:gs>
            </a:gsLst>
            <a:lin ang="5400000" scaled="1"/>
          </a:gradFill>
          <a:ln w="12700" cap="flat">
            <a:noFill/>
            <a:miter lim="800000"/>
            <a:headEnd type="none" w="med" len="med"/>
            <a:tailEnd type="none" w="med" len="med"/>
          </a:ln>
          <a:effectLst>
            <a:outerShdw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r>
              <a:rPr lang="en-US" sz="1700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Gill Sans" charset="0"/>
                <a:cs typeface="Gill Sans" charset="0"/>
              </a:rPr>
              <a:t>Question 2:</a:t>
            </a:r>
            <a:endParaRPr lang="en-US" sz="1700" dirty="0">
              <a:effectLst>
                <a:outerShdw blurRad="38100" dist="38100" dir="2700000" algn="tl">
                  <a:srgbClr val="000000"/>
                </a:outerShdw>
              </a:effectLst>
              <a:ea typeface="Gill Sans" charset="0"/>
              <a:cs typeface="Gill Sans" charset="0"/>
            </a:endParaRPr>
          </a:p>
        </p:txBody>
      </p:sp>
      <p:sp>
        <p:nvSpPr>
          <p:cNvPr id="16388" name="Rectangle 3"/>
          <p:cNvSpPr>
            <a:spLocks/>
          </p:cNvSpPr>
          <p:nvPr/>
        </p:nvSpPr>
        <p:spPr bwMode="auto">
          <a:xfrm>
            <a:off x="3241476" y="1625113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89" name="Rectangle 4"/>
          <p:cNvSpPr>
            <a:spLocks/>
          </p:cNvSpPr>
          <p:nvPr/>
        </p:nvSpPr>
        <p:spPr bwMode="auto">
          <a:xfrm>
            <a:off x="5822156" y="1732270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0" name="Rectangle 5"/>
          <p:cNvSpPr>
            <a:spLocks/>
          </p:cNvSpPr>
          <p:nvPr/>
        </p:nvSpPr>
        <p:spPr bwMode="auto">
          <a:xfrm>
            <a:off x="6438305" y="3812887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1" name="Rectangle 6"/>
          <p:cNvSpPr>
            <a:spLocks/>
          </p:cNvSpPr>
          <p:nvPr/>
        </p:nvSpPr>
        <p:spPr bwMode="auto">
          <a:xfrm>
            <a:off x="2696765" y="3625363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2" name="Rectangle 7"/>
          <p:cNvSpPr>
            <a:spLocks/>
          </p:cNvSpPr>
          <p:nvPr/>
        </p:nvSpPr>
        <p:spPr bwMode="auto">
          <a:xfrm>
            <a:off x="4196953" y="4857660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3" name="Rectangle 8"/>
          <p:cNvSpPr>
            <a:spLocks/>
          </p:cNvSpPr>
          <p:nvPr/>
        </p:nvSpPr>
        <p:spPr bwMode="auto">
          <a:xfrm>
            <a:off x="1107281" y="928598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4" name="Rectangle 9"/>
          <p:cNvSpPr>
            <a:spLocks/>
          </p:cNvSpPr>
          <p:nvPr/>
        </p:nvSpPr>
        <p:spPr bwMode="auto">
          <a:xfrm>
            <a:off x="696515" y="5616684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5" name="Rectangle 10"/>
          <p:cNvSpPr>
            <a:spLocks/>
          </p:cNvSpPr>
          <p:nvPr/>
        </p:nvSpPr>
        <p:spPr bwMode="auto">
          <a:xfrm>
            <a:off x="7474148" y="723215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6" name="Rectangle 11"/>
          <p:cNvSpPr>
            <a:spLocks/>
          </p:cNvSpPr>
          <p:nvPr/>
        </p:nvSpPr>
        <p:spPr bwMode="auto">
          <a:xfrm>
            <a:off x="7724180" y="5616684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7" name="TextBox 12"/>
          <p:cNvSpPr txBox="1">
            <a:spLocks noChangeArrowheads="1"/>
          </p:cNvSpPr>
          <p:nvPr/>
        </p:nvSpPr>
        <p:spPr bwMode="auto">
          <a:xfrm>
            <a:off x="285750" y="160735"/>
            <a:ext cx="2089547" cy="465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/>
              <a:t>Press esc to complete your Circle Map.  </a:t>
            </a:r>
          </a:p>
        </p:txBody>
      </p:sp>
      <p:sp>
        <p:nvSpPr>
          <p:cNvPr id="16398" name="TextBox 13"/>
          <p:cNvSpPr txBox="1">
            <a:spLocks noChangeArrowheads="1"/>
          </p:cNvSpPr>
          <p:nvPr/>
        </p:nvSpPr>
        <p:spPr bwMode="auto">
          <a:xfrm>
            <a:off x="446484" y="6107906"/>
            <a:ext cx="2089547" cy="8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>
                <a:solidFill>
                  <a:srgbClr val="FFFF00"/>
                </a:solidFill>
              </a:rPr>
              <a:t>On the outside of your circle map, type what resources you would need.  </a:t>
            </a:r>
          </a:p>
        </p:txBody>
      </p:sp>
      <p:sp>
        <p:nvSpPr>
          <p:cNvPr id="16399" name="TextBox 14"/>
          <p:cNvSpPr txBox="1">
            <a:spLocks noChangeArrowheads="1"/>
          </p:cNvSpPr>
          <p:nvPr/>
        </p:nvSpPr>
        <p:spPr bwMode="auto">
          <a:xfrm>
            <a:off x="5375672" y="4607719"/>
            <a:ext cx="2089547" cy="8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>
                <a:solidFill>
                  <a:srgbClr val="FFFF00"/>
                </a:solidFill>
              </a:rPr>
              <a:t>On the inside of your circle map, type what questions you have about your topic.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val 1"/>
          <p:cNvSpPr>
            <a:spLocks/>
          </p:cNvSpPr>
          <p:nvPr/>
        </p:nvSpPr>
        <p:spPr bwMode="auto">
          <a:xfrm>
            <a:off x="1562695" y="446485"/>
            <a:ext cx="6438305" cy="5965031"/>
          </a:xfrm>
          <a:prstGeom prst="ellipse">
            <a:avLst/>
          </a:prstGeom>
          <a:gradFill rotWithShape="0">
            <a:gsLst>
              <a:gs pos="0">
                <a:srgbClr val="074EB3"/>
              </a:gs>
              <a:gs pos="100000">
                <a:srgbClr val="0B3280"/>
              </a:gs>
            </a:gsLst>
            <a:lin ang="5400000" scaled="1"/>
          </a:gradFill>
          <a:ln w="12700" cap="flat">
            <a:noFill/>
            <a:miter lim="800000"/>
            <a:headEnd type="none" w="med" len="med"/>
            <a:tailEnd type="none" w="med" len="med"/>
          </a:ln>
          <a:effectLst>
            <a:outerShdw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en-US" sz="1700" dirty="0">
              <a:effectLst>
                <a:outerShdw blurRad="38100" dist="38100" dir="2700000" algn="tl">
                  <a:srgbClr val="000000"/>
                </a:outerShdw>
              </a:effectLst>
              <a:ea typeface="Gill Sans" charset="0"/>
              <a:cs typeface="Gill Sans" charset="0"/>
            </a:endParaRPr>
          </a:p>
        </p:txBody>
      </p:sp>
      <p:sp>
        <p:nvSpPr>
          <p:cNvPr id="16386" name="Oval 2"/>
          <p:cNvSpPr>
            <a:spLocks/>
          </p:cNvSpPr>
          <p:nvPr/>
        </p:nvSpPr>
        <p:spPr bwMode="auto">
          <a:xfrm>
            <a:off x="3768328" y="2723555"/>
            <a:ext cx="2357438" cy="1268016"/>
          </a:xfrm>
          <a:prstGeom prst="ellipse">
            <a:avLst/>
          </a:prstGeom>
          <a:gradFill rotWithShape="0">
            <a:gsLst>
              <a:gs pos="0">
                <a:srgbClr val="074EB3"/>
              </a:gs>
              <a:gs pos="100000">
                <a:srgbClr val="0B3280"/>
              </a:gs>
            </a:gsLst>
            <a:lin ang="5400000" scaled="1"/>
          </a:gradFill>
          <a:ln w="12700" cap="flat">
            <a:noFill/>
            <a:miter lim="800000"/>
            <a:headEnd type="none" w="med" len="med"/>
            <a:tailEnd type="none" w="med" len="med"/>
          </a:ln>
          <a:effectLst>
            <a:outerShdw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r>
              <a:rPr lang="en-US" sz="1700" dirty="0">
                <a:effectLst>
                  <a:outerShdw blurRad="38100" dist="38100" dir="2700000" algn="tl">
                    <a:srgbClr val="000000"/>
                  </a:outerShdw>
                </a:effectLst>
                <a:ea typeface="Gill Sans" charset="0"/>
                <a:cs typeface="Gill Sans" charset="0"/>
              </a:rPr>
              <a:t>Type the accomplishment you would like to learn about in the center.</a:t>
            </a:r>
          </a:p>
        </p:txBody>
      </p:sp>
      <p:sp>
        <p:nvSpPr>
          <p:cNvPr id="16388" name="Rectangle 3"/>
          <p:cNvSpPr>
            <a:spLocks/>
          </p:cNvSpPr>
          <p:nvPr/>
        </p:nvSpPr>
        <p:spPr bwMode="auto">
          <a:xfrm>
            <a:off x="3241476" y="1625113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89" name="Rectangle 4"/>
          <p:cNvSpPr>
            <a:spLocks/>
          </p:cNvSpPr>
          <p:nvPr/>
        </p:nvSpPr>
        <p:spPr bwMode="auto">
          <a:xfrm>
            <a:off x="5822156" y="1732270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0" name="Rectangle 5"/>
          <p:cNvSpPr>
            <a:spLocks/>
          </p:cNvSpPr>
          <p:nvPr/>
        </p:nvSpPr>
        <p:spPr bwMode="auto">
          <a:xfrm>
            <a:off x="6438305" y="3812887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1" name="Rectangle 6"/>
          <p:cNvSpPr>
            <a:spLocks/>
          </p:cNvSpPr>
          <p:nvPr/>
        </p:nvSpPr>
        <p:spPr bwMode="auto">
          <a:xfrm>
            <a:off x="2696765" y="3625363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2" name="Rectangle 7"/>
          <p:cNvSpPr>
            <a:spLocks/>
          </p:cNvSpPr>
          <p:nvPr/>
        </p:nvSpPr>
        <p:spPr bwMode="auto">
          <a:xfrm>
            <a:off x="4196953" y="4857660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3" name="Rectangle 8"/>
          <p:cNvSpPr>
            <a:spLocks/>
          </p:cNvSpPr>
          <p:nvPr/>
        </p:nvSpPr>
        <p:spPr bwMode="auto">
          <a:xfrm>
            <a:off x="1107281" y="928598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4" name="Rectangle 9"/>
          <p:cNvSpPr>
            <a:spLocks/>
          </p:cNvSpPr>
          <p:nvPr/>
        </p:nvSpPr>
        <p:spPr bwMode="auto">
          <a:xfrm>
            <a:off x="696515" y="5616684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5" name="Rectangle 10"/>
          <p:cNvSpPr>
            <a:spLocks/>
          </p:cNvSpPr>
          <p:nvPr/>
        </p:nvSpPr>
        <p:spPr bwMode="auto">
          <a:xfrm>
            <a:off x="7474148" y="723215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6" name="Rectangle 11"/>
          <p:cNvSpPr>
            <a:spLocks/>
          </p:cNvSpPr>
          <p:nvPr/>
        </p:nvSpPr>
        <p:spPr bwMode="auto">
          <a:xfrm>
            <a:off x="7724180" y="5616684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7" name="TextBox 12"/>
          <p:cNvSpPr txBox="1">
            <a:spLocks noChangeArrowheads="1"/>
          </p:cNvSpPr>
          <p:nvPr/>
        </p:nvSpPr>
        <p:spPr bwMode="auto">
          <a:xfrm>
            <a:off x="285750" y="160735"/>
            <a:ext cx="2089547" cy="465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/>
              <a:t>Press esc to complete your Circle Map.  </a:t>
            </a:r>
          </a:p>
        </p:txBody>
      </p:sp>
      <p:sp>
        <p:nvSpPr>
          <p:cNvPr id="16398" name="TextBox 13"/>
          <p:cNvSpPr txBox="1">
            <a:spLocks noChangeArrowheads="1"/>
          </p:cNvSpPr>
          <p:nvPr/>
        </p:nvSpPr>
        <p:spPr bwMode="auto">
          <a:xfrm>
            <a:off x="381000" y="5992861"/>
            <a:ext cx="2089547" cy="8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>
                <a:solidFill>
                  <a:srgbClr val="FFFF00"/>
                </a:solidFill>
              </a:rPr>
              <a:t>On the outside of your circle map, type what resources you would need.  </a:t>
            </a:r>
          </a:p>
        </p:txBody>
      </p:sp>
      <p:sp>
        <p:nvSpPr>
          <p:cNvPr id="16399" name="TextBox 14"/>
          <p:cNvSpPr txBox="1">
            <a:spLocks noChangeArrowheads="1"/>
          </p:cNvSpPr>
          <p:nvPr/>
        </p:nvSpPr>
        <p:spPr bwMode="auto">
          <a:xfrm>
            <a:off x="5375672" y="4607719"/>
            <a:ext cx="2089547" cy="8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>
                <a:solidFill>
                  <a:srgbClr val="FFFF00"/>
                </a:solidFill>
              </a:rPr>
              <a:t>On the inside of your circle map, type what questions you have about your topic.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val 1"/>
          <p:cNvSpPr>
            <a:spLocks/>
          </p:cNvSpPr>
          <p:nvPr/>
        </p:nvSpPr>
        <p:spPr bwMode="auto">
          <a:xfrm>
            <a:off x="1562695" y="446485"/>
            <a:ext cx="6438305" cy="5965031"/>
          </a:xfrm>
          <a:prstGeom prst="ellipse">
            <a:avLst/>
          </a:prstGeom>
          <a:gradFill rotWithShape="0">
            <a:gsLst>
              <a:gs pos="0">
                <a:srgbClr val="074EB3"/>
              </a:gs>
              <a:gs pos="100000">
                <a:srgbClr val="0B3280"/>
              </a:gs>
            </a:gsLst>
            <a:lin ang="5400000" scaled="1"/>
          </a:gradFill>
          <a:ln w="12700" cap="flat">
            <a:noFill/>
            <a:miter lim="800000"/>
            <a:headEnd type="none" w="med" len="med"/>
            <a:tailEnd type="none" w="med" len="med"/>
          </a:ln>
          <a:effectLst>
            <a:outerShdw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endParaRPr lang="en-US" sz="1700" dirty="0">
              <a:effectLst>
                <a:outerShdw blurRad="38100" dist="38100" dir="2700000" algn="tl">
                  <a:srgbClr val="000000"/>
                </a:outerShdw>
              </a:effectLst>
              <a:ea typeface="Gill Sans" charset="0"/>
              <a:cs typeface="Gill Sans" charset="0"/>
            </a:endParaRPr>
          </a:p>
        </p:txBody>
      </p:sp>
      <p:sp>
        <p:nvSpPr>
          <p:cNvPr id="16386" name="Oval 2"/>
          <p:cNvSpPr>
            <a:spLocks/>
          </p:cNvSpPr>
          <p:nvPr/>
        </p:nvSpPr>
        <p:spPr bwMode="auto">
          <a:xfrm>
            <a:off x="3768328" y="2723555"/>
            <a:ext cx="2357438" cy="1268016"/>
          </a:xfrm>
          <a:prstGeom prst="ellipse">
            <a:avLst/>
          </a:prstGeom>
          <a:gradFill rotWithShape="0">
            <a:gsLst>
              <a:gs pos="0">
                <a:srgbClr val="074EB3"/>
              </a:gs>
              <a:gs pos="100000">
                <a:srgbClr val="0B3280"/>
              </a:gs>
            </a:gsLst>
            <a:lin ang="5400000" scaled="1"/>
          </a:gradFill>
          <a:ln w="12700" cap="flat">
            <a:noFill/>
            <a:miter lim="800000"/>
            <a:headEnd type="none" w="med" len="med"/>
            <a:tailEnd type="none" w="med" len="med"/>
          </a:ln>
          <a:effectLst>
            <a:outerShdw algn="ctr" rotWithShape="0">
              <a:schemeClr val="bg2">
                <a:alpha val="79999"/>
              </a:schemeClr>
            </a:outerShdw>
          </a:effectLst>
        </p:spPr>
        <p:txBody>
          <a:bodyPr lIns="0" tIns="0" rIns="0" bIns="0" anchor="ctr"/>
          <a:lstStyle/>
          <a:p>
            <a:pPr>
              <a:defRPr/>
            </a:pPr>
            <a:r>
              <a:rPr lang="en-US" sz="1700" smtClean="0">
                <a:effectLst>
                  <a:outerShdw blurRad="38100" dist="38100" dir="2700000" algn="tl">
                    <a:srgbClr val="000000"/>
                  </a:outerShdw>
                </a:effectLst>
                <a:ea typeface="Gill Sans" charset="0"/>
                <a:cs typeface="Gill Sans" charset="0"/>
              </a:rPr>
              <a:t>Question 4:</a:t>
            </a:r>
            <a:endParaRPr lang="en-US" sz="1700" dirty="0">
              <a:effectLst>
                <a:outerShdw blurRad="38100" dist="38100" dir="2700000" algn="tl">
                  <a:srgbClr val="000000"/>
                </a:outerShdw>
              </a:effectLst>
              <a:ea typeface="Gill Sans" charset="0"/>
              <a:cs typeface="Gill Sans" charset="0"/>
            </a:endParaRPr>
          </a:p>
        </p:txBody>
      </p:sp>
      <p:sp>
        <p:nvSpPr>
          <p:cNvPr id="16388" name="Rectangle 3"/>
          <p:cNvSpPr>
            <a:spLocks/>
          </p:cNvSpPr>
          <p:nvPr/>
        </p:nvSpPr>
        <p:spPr bwMode="auto">
          <a:xfrm>
            <a:off x="3241476" y="1625113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89" name="Rectangle 4"/>
          <p:cNvSpPr>
            <a:spLocks/>
          </p:cNvSpPr>
          <p:nvPr/>
        </p:nvSpPr>
        <p:spPr bwMode="auto">
          <a:xfrm>
            <a:off x="5822156" y="1732270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0" name="Rectangle 5"/>
          <p:cNvSpPr>
            <a:spLocks/>
          </p:cNvSpPr>
          <p:nvPr/>
        </p:nvSpPr>
        <p:spPr bwMode="auto">
          <a:xfrm>
            <a:off x="6438305" y="3812887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1" name="Rectangle 6"/>
          <p:cNvSpPr>
            <a:spLocks/>
          </p:cNvSpPr>
          <p:nvPr/>
        </p:nvSpPr>
        <p:spPr bwMode="auto">
          <a:xfrm>
            <a:off x="2696765" y="3625363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2" name="Rectangle 7"/>
          <p:cNvSpPr>
            <a:spLocks/>
          </p:cNvSpPr>
          <p:nvPr/>
        </p:nvSpPr>
        <p:spPr bwMode="auto">
          <a:xfrm>
            <a:off x="4196953" y="4857660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3" name="Rectangle 8"/>
          <p:cNvSpPr>
            <a:spLocks/>
          </p:cNvSpPr>
          <p:nvPr/>
        </p:nvSpPr>
        <p:spPr bwMode="auto">
          <a:xfrm>
            <a:off x="1107281" y="928598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4" name="Rectangle 9"/>
          <p:cNvSpPr>
            <a:spLocks/>
          </p:cNvSpPr>
          <p:nvPr/>
        </p:nvSpPr>
        <p:spPr bwMode="auto">
          <a:xfrm>
            <a:off x="696515" y="5616684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5" name="Rectangle 10"/>
          <p:cNvSpPr>
            <a:spLocks/>
          </p:cNvSpPr>
          <p:nvPr/>
        </p:nvSpPr>
        <p:spPr bwMode="auto">
          <a:xfrm>
            <a:off x="7474148" y="723215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6" name="Rectangle 11"/>
          <p:cNvSpPr>
            <a:spLocks/>
          </p:cNvSpPr>
          <p:nvPr/>
        </p:nvSpPr>
        <p:spPr bwMode="auto">
          <a:xfrm>
            <a:off x="7724180" y="5616684"/>
            <a:ext cx="445635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>
                <a:solidFill>
                  <a:schemeClr val="tx1"/>
                </a:solidFill>
                <a:ea typeface="Gill Sans" charset="0"/>
                <a:cs typeface="Gill Sans" charset="0"/>
              </a:rPr>
              <a:t>Text</a:t>
            </a:r>
          </a:p>
        </p:txBody>
      </p:sp>
      <p:sp>
        <p:nvSpPr>
          <p:cNvPr id="16397" name="TextBox 12"/>
          <p:cNvSpPr txBox="1">
            <a:spLocks noChangeArrowheads="1"/>
          </p:cNvSpPr>
          <p:nvPr/>
        </p:nvSpPr>
        <p:spPr bwMode="auto">
          <a:xfrm>
            <a:off x="285750" y="160735"/>
            <a:ext cx="2089547" cy="465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/>
              <a:t>Press esc to complete your Circle Map.  </a:t>
            </a:r>
          </a:p>
        </p:txBody>
      </p:sp>
      <p:sp>
        <p:nvSpPr>
          <p:cNvPr id="16398" name="TextBox 13"/>
          <p:cNvSpPr txBox="1">
            <a:spLocks noChangeArrowheads="1"/>
          </p:cNvSpPr>
          <p:nvPr/>
        </p:nvSpPr>
        <p:spPr bwMode="auto">
          <a:xfrm>
            <a:off x="446484" y="6107906"/>
            <a:ext cx="2089547" cy="8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>
                <a:solidFill>
                  <a:srgbClr val="FFFF00"/>
                </a:solidFill>
              </a:rPr>
              <a:t>On the outside of your circle map, type what resources you would need.  </a:t>
            </a:r>
          </a:p>
        </p:txBody>
      </p:sp>
      <p:sp>
        <p:nvSpPr>
          <p:cNvPr id="16399" name="TextBox 14"/>
          <p:cNvSpPr txBox="1">
            <a:spLocks noChangeArrowheads="1"/>
          </p:cNvSpPr>
          <p:nvPr/>
        </p:nvSpPr>
        <p:spPr bwMode="auto">
          <a:xfrm>
            <a:off x="5375672" y="4607719"/>
            <a:ext cx="2089547" cy="86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sz="1300" dirty="0">
                <a:solidFill>
                  <a:srgbClr val="FFFF00"/>
                </a:solidFill>
              </a:rPr>
              <a:t>On the inside of your circle map, type what questions you have about your topic.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</TotalTime>
  <Words>218</Words>
  <Application>Microsoft Office PowerPoint</Application>
  <PresentationFormat>On-screen Show (4:3)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Slide 1</vt:lpstr>
      <vt:lpstr>Slide 2</vt:lpstr>
      <vt:lpstr>Slide 3</vt:lpstr>
      <vt:lpstr>Slide 4</vt:lpstr>
    </vt:vector>
  </TitlesOfParts>
  <Company>Anne Arundel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Installer</dc:creator>
  <cp:lastModifiedBy>Installer</cp:lastModifiedBy>
  <cp:revision>1</cp:revision>
  <dcterms:created xsi:type="dcterms:W3CDTF">2011-07-27T17:18:29Z</dcterms:created>
  <dcterms:modified xsi:type="dcterms:W3CDTF">2011-07-27T17:26:39Z</dcterms:modified>
</cp:coreProperties>
</file>