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722376" y="2688336"/>
            <a:ext cx="7772400" cy="3108960"/>
          </a:xfrm>
        </p:spPr>
        <p:txBody>
          <a:bodyPr anchor="t" anchorCtr="0">
            <a:noAutofit/>
          </a:bodyPr>
          <a:lstStyle>
            <a:lvl1pPr algn="ctr">
              <a:defRPr lang="en-US" sz="62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24" name="Rectangle 26"/>
          <p:cNvSpPr>
            <a:spLocks noGrp="1"/>
          </p:cNvSpPr>
          <p:nvPr>
            <p:ph type="subTitle" idx="1"/>
          </p:nvPr>
        </p:nvSpPr>
        <p:spPr>
          <a:xfrm>
            <a:off x="722376" y="1133856"/>
            <a:ext cx="77724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fld id="{2A769D04-534C-478D-9BA1-DF4BA73843FE}" type="datetimeFigureOut">
              <a:rPr lang="en-US" smtClean="0"/>
              <a:t>6/23/2015</a:t>
            </a:fld>
            <a:endParaRPr lang="en-US"/>
          </a:p>
        </p:txBody>
      </p:sp>
      <p:sp>
        <p:nvSpPr>
          <p:cNvPr id="9" name="Rectangle 14"/>
          <p:cNvSpPr>
            <a:spLocks noGrp="1"/>
          </p:cNvSpPr>
          <p:nvPr>
            <p:ph type="sldNum" sz="quarter" idx="11"/>
          </p:nvPr>
        </p:nvSpPr>
        <p:spPr/>
        <p:txBody>
          <a:bodyPr/>
          <a:lstStyle>
            <a:lvl1pPr>
              <a:defRPr lang="en-US" smtClean="0"/>
            </a:lvl1pPr>
          </a:lstStyle>
          <a:p>
            <a:fld id="{211CF612-5A9F-495A-9E6C-69889F53AC38}" type="slidenum">
              <a:rPr lang="en-US" smtClean="0"/>
              <a:t>‹#›</a:t>
            </a:fld>
            <a:endParaRPr lang="en-US"/>
          </a:p>
        </p:txBody>
      </p:sp>
      <p:sp>
        <p:nvSpPr>
          <p:cNvPr id="25" name="Rectangle 27"/>
          <p:cNvSpPr>
            <a:spLocks noGrp="1"/>
          </p:cNvSpPr>
          <p:nvPr>
            <p:ph type="ftr" sz="quarter" idx="12"/>
          </p:nvPr>
        </p:nvSpPr>
        <p:spPr/>
        <p:txBody>
          <a:bodyPr/>
          <a:lstStyle>
            <a:lvl1pPr>
              <a:defRPr lang="en-US" smtClean="0"/>
            </a:lvl1pPr>
          </a:lstStyle>
          <a:p>
            <a:endParaRPr lang="en-US"/>
          </a:p>
        </p:txBody>
      </p:sp>
    </p:spTree>
  </p:cSld>
  <p:clrMapOvr>
    <a:masterClrMapping/>
  </p:clrMapOvr>
  <p:transition spd="slow">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69D04-534C-478D-9BA1-DF4BA73843FE}" type="datetimeFigureOut">
              <a:rPr lang="en-US" smtClean="0"/>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1CF612-5A9F-495A-9E6C-69889F53AC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769D04-534C-478D-9BA1-DF4BA73843FE}" type="datetimeFigureOut">
              <a:rPr lang="en-US" smtClean="0"/>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1CF612-5A9F-495A-9E6C-69889F53AC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smtClean="0"/>
              <a:t>Click to edit Master title style</a:t>
            </a:r>
            <a:endParaRPr lang="en-US"/>
          </a:p>
        </p:txBody>
      </p:sp>
      <p:sp>
        <p:nvSpPr>
          <p:cNvPr id="3" name="Rectangle 3"/>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p:cNvSpPr>
          <p:nvPr>
            <p:ph type="dt" sz="half" idx="10"/>
          </p:nvPr>
        </p:nvSpPr>
        <p:spPr/>
        <p:txBody>
          <a:bodyPr/>
          <a:lstStyle/>
          <a:p>
            <a:fld id="{2A769D04-534C-478D-9BA1-DF4BA73843FE}" type="datetimeFigureOut">
              <a:rPr lang="en-US" smtClean="0"/>
              <a:t>6/23/2015</a:t>
            </a:fld>
            <a:endParaRPr lang="en-US"/>
          </a:p>
        </p:txBody>
      </p:sp>
      <p:sp>
        <p:nvSpPr>
          <p:cNvPr id="5" name="Rectangle 5"/>
          <p:cNvSpPr>
            <a:spLocks noGrp="1"/>
          </p:cNvSpPr>
          <p:nvPr>
            <p:ph type="ftr" sz="quarter" idx="11"/>
          </p:nvPr>
        </p:nvSpPr>
        <p:spPr/>
        <p:txBody>
          <a:bodyPr/>
          <a:lstStyle/>
          <a:p>
            <a:endParaRPr lang="en-US"/>
          </a:p>
        </p:txBody>
      </p:sp>
      <p:sp>
        <p:nvSpPr>
          <p:cNvPr id="6" name="Rectangle 6"/>
          <p:cNvSpPr>
            <a:spLocks noGrp="1"/>
          </p:cNvSpPr>
          <p:nvPr>
            <p:ph type="sldNum" sz="quarter" idx="12"/>
          </p:nvPr>
        </p:nvSpPr>
        <p:spPr/>
        <p:txBody>
          <a:bodyPr/>
          <a:lstStyle/>
          <a:p>
            <a:fld id="{211CF612-5A9F-495A-9E6C-69889F53AC38}" type="slidenum">
              <a:rPr lang="en-US" smtClean="0"/>
              <a:t>‹#›</a:t>
            </a:fld>
            <a:endParaRPr lang="en-US"/>
          </a:p>
        </p:txBody>
      </p:sp>
    </p:spTree>
  </p:cSld>
  <p:clrMapOvr>
    <a:masterClrMapping/>
  </p:clrMapOvr>
  <p:transition spd="slow">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fld id="{2A769D04-534C-478D-9BA1-DF4BA73843FE}" type="datetimeFigureOut">
              <a:rPr lang="en-US" smtClean="0"/>
              <a:t>6/23/2015</a:t>
            </a:fld>
            <a:endParaRPr lang="en-US"/>
          </a:p>
        </p:txBody>
      </p:sp>
      <p:sp>
        <p:nvSpPr>
          <p:cNvPr id="5" name="Rectangle 5"/>
          <p:cNvSpPr>
            <a:spLocks noGrp="1"/>
          </p:cNvSpPr>
          <p:nvPr>
            <p:ph type="ftr" sz="quarter" idx="11"/>
          </p:nvPr>
        </p:nvSpPr>
        <p:spPr>
          <a:xfrm>
            <a:off x="3124200" y="5958840"/>
            <a:ext cx="2895600" cy="365760"/>
          </a:xfrm>
        </p:spPr>
        <p:txBody>
          <a:bodyPr/>
          <a:lstStyle/>
          <a:p>
            <a:endParaRPr lang="en-US"/>
          </a:p>
        </p:txBody>
      </p:sp>
      <p:sp>
        <p:nvSpPr>
          <p:cNvPr id="6" name="Rectangle 6"/>
          <p:cNvSpPr>
            <a:spLocks noGrp="1"/>
          </p:cNvSpPr>
          <p:nvPr>
            <p:ph type="sldNum" sz="quarter" idx="12"/>
          </p:nvPr>
        </p:nvSpPr>
        <p:spPr>
          <a:xfrm>
            <a:off x="6248400" y="5958840"/>
            <a:ext cx="2133600" cy="365760"/>
          </a:xfrm>
        </p:spPr>
        <p:txBody>
          <a:bodyPr/>
          <a:lstStyle/>
          <a:p>
            <a:fld id="{211CF612-5A9F-495A-9E6C-69889F53AC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2A769D04-534C-478D-9BA1-DF4BA73843FE}" type="datetimeFigureOut">
              <a:rPr lang="en-US" smtClean="0"/>
              <a:t>6/23/2015</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211CF612-5A9F-495A-9E6C-69889F53AC38}" type="slidenum">
              <a:rPr lang="en-US" smtClean="0"/>
              <a:t>‹#›</a:t>
            </a:fld>
            <a:endParaRPr lang="en-US"/>
          </a:p>
        </p:txBody>
      </p:sp>
    </p:spTree>
  </p:cSld>
  <p:clrMapOvr>
    <a:masterClrMapping/>
  </p:clrMapOvr>
  <p:transition spd="slow">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fld id="{2A769D04-534C-478D-9BA1-DF4BA73843FE}" type="datetimeFigureOut">
              <a:rPr lang="en-US" smtClean="0"/>
              <a:t>6/23/2015</a:t>
            </a:fld>
            <a:endParaRPr lang="en-US"/>
          </a:p>
        </p:txBody>
      </p:sp>
      <p:sp>
        <p:nvSpPr>
          <p:cNvPr id="8" name="Rectangle 7"/>
          <p:cNvSpPr>
            <a:spLocks noGrp="1"/>
          </p:cNvSpPr>
          <p:nvPr>
            <p:ph type="ftr" sz="quarter" idx="11"/>
          </p:nvPr>
        </p:nvSpPr>
        <p:spPr/>
        <p:txBody>
          <a:bodyPr/>
          <a:lstStyle/>
          <a:p>
            <a:endParaRPr lang="en-US"/>
          </a:p>
        </p:txBody>
      </p:sp>
      <p:sp>
        <p:nvSpPr>
          <p:cNvPr id="9" name="Rectangle 8"/>
          <p:cNvSpPr>
            <a:spLocks noGrp="1"/>
          </p:cNvSpPr>
          <p:nvPr>
            <p:ph type="sldNum" sz="quarter" idx="12"/>
          </p:nvPr>
        </p:nvSpPr>
        <p:spPr>
          <a:xfrm>
            <a:off x="6553200" y="6214404"/>
            <a:ext cx="2133600" cy="365760"/>
          </a:xfrm>
        </p:spPr>
        <p:txBody>
          <a:bodyPr/>
          <a:lstStyle/>
          <a:p>
            <a:fld id="{211CF612-5A9F-495A-9E6C-69889F53AC38}" type="slidenum">
              <a:rPr lang="en-US" smtClean="0"/>
              <a:t>‹#›</a:t>
            </a:fld>
            <a:endParaRPr lang="en-US"/>
          </a:p>
        </p:txBody>
      </p:sp>
    </p:spTree>
  </p:cSld>
  <p:clrMapOvr>
    <a:masterClrMapping/>
  </p:clrMapOvr>
  <p:transition spd="slow">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fld id="{2A769D04-534C-478D-9BA1-DF4BA73843FE}" type="datetimeFigureOut">
              <a:rPr lang="en-US" smtClean="0"/>
              <a:t>6/23/2015</a:t>
            </a:fld>
            <a:endParaRPr lang="en-US"/>
          </a:p>
        </p:txBody>
      </p:sp>
      <p:sp>
        <p:nvSpPr>
          <p:cNvPr id="4" name="Rectangle 4"/>
          <p:cNvSpPr>
            <a:spLocks noGrp="1"/>
          </p:cNvSpPr>
          <p:nvPr>
            <p:ph type="ftr" sz="quarter" idx="11"/>
          </p:nvPr>
        </p:nvSpPr>
        <p:spPr/>
        <p:txBody>
          <a:bodyPr/>
          <a:lstStyle/>
          <a:p>
            <a:endParaRPr lang="en-US"/>
          </a:p>
        </p:txBody>
      </p:sp>
      <p:sp>
        <p:nvSpPr>
          <p:cNvPr id="5" name="Rectangle 5"/>
          <p:cNvSpPr>
            <a:spLocks noGrp="1"/>
          </p:cNvSpPr>
          <p:nvPr>
            <p:ph type="sldNum" sz="quarter" idx="12"/>
          </p:nvPr>
        </p:nvSpPr>
        <p:spPr/>
        <p:txBody>
          <a:bodyPr/>
          <a:lstStyle/>
          <a:p>
            <a:fld id="{211CF612-5A9F-495A-9E6C-69889F53AC38}" type="slidenum">
              <a:rPr lang="en-US" smtClean="0"/>
              <a:t>‹#›</a:t>
            </a:fld>
            <a:endParaRPr lang="en-US"/>
          </a:p>
        </p:txBody>
      </p:sp>
    </p:spTree>
  </p:cSld>
  <p:clrMapOvr>
    <a:masterClrMapping/>
  </p:clrMapOvr>
  <p:transition spd="slow">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fld id="{2A769D04-534C-478D-9BA1-DF4BA73843FE}" type="datetimeFigureOut">
              <a:rPr lang="en-US" smtClean="0"/>
              <a:t>6/23/2015</a:t>
            </a:fld>
            <a:endParaRPr lang="en-US"/>
          </a:p>
        </p:txBody>
      </p:sp>
      <p:sp>
        <p:nvSpPr>
          <p:cNvPr id="3" name="Rectangle 3"/>
          <p:cNvSpPr>
            <a:spLocks noGrp="1"/>
          </p:cNvSpPr>
          <p:nvPr>
            <p:ph type="ftr" sz="quarter" idx="11"/>
          </p:nvPr>
        </p:nvSpPr>
        <p:spPr/>
        <p:txBody>
          <a:bodyPr/>
          <a:lstStyle/>
          <a:p>
            <a:endParaRPr lang="en-US"/>
          </a:p>
        </p:txBody>
      </p:sp>
      <p:sp>
        <p:nvSpPr>
          <p:cNvPr id="4" name="Rectangle 4"/>
          <p:cNvSpPr>
            <a:spLocks noGrp="1"/>
          </p:cNvSpPr>
          <p:nvPr>
            <p:ph type="sldNum" sz="quarter" idx="12"/>
          </p:nvPr>
        </p:nvSpPr>
        <p:spPr/>
        <p:txBody>
          <a:bodyPr/>
          <a:lstStyle/>
          <a:p>
            <a:fld id="{211CF612-5A9F-495A-9E6C-69889F53AC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fld id="{2A769D04-534C-478D-9BA1-DF4BA73843FE}" type="datetimeFigureOut">
              <a:rPr lang="en-US" smtClean="0"/>
              <a:t>6/23/2015</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a:xfrm>
            <a:off x="6553200" y="6214404"/>
            <a:ext cx="2133600" cy="365760"/>
          </a:xfrm>
        </p:spPr>
        <p:txBody>
          <a:bodyPr/>
          <a:lstStyle/>
          <a:p>
            <a:fld id="{211CF612-5A9F-495A-9E6C-69889F53AC38}" type="slidenum">
              <a:rPr lang="en-US" smtClean="0"/>
              <a:t>‹#›</a:t>
            </a:fld>
            <a:endParaRPr lang="en-US"/>
          </a:p>
        </p:txBody>
      </p:sp>
    </p:spTree>
  </p:cSld>
  <p:clrMapOvr>
    <a:masterClrMapping/>
  </p:clrMapOvr>
  <p:transition spd="slow">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fld id="{2A769D04-534C-478D-9BA1-DF4BA73843FE}" type="datetimeFigureOut">
              <a:rPr lang="en-US" smtClean="0"/>
              <a:t>6/23/2015</a:t>
            </a:fld>
            <a:endParaRPr lang="en-US"/>
          </a:p>
        </p:txBody>
      </p:sp>
      <p:sp>
        <p:nvSpPr>
          <p:cNvPr id="6" name="Rectangle 6"/>
          <p:cNvSpPr>
            <a:spLocks noGrp="1"/>
          </p:cNvSpPr>
          <p:nvPr>
            <p:ph type="ftr" sz="quarter" idx="11"/>
          </p:nvPr>
        </p:nvSpPr>
        <p:spPr/>
        <p:txBody>
          <a:bodyPr/>
          <a:lstStyle/>
          <a:p>
            <a:endParaRPr lang="en-US"/>
          </a:p>
        </p:txBody>
      </p:sp>
      <p:sp>
        <p:nvSpPr>
          <p:cNvPr id="7" name="Rectangle 7"/>
          <p:cNvSpPr>
            <a:spLocks noGrp="1"/>
          </p:cNvSpPr>
          <p:nvPr>
            <p:ph type="sldNum" sz="quarter" idx="12"/>
          </p:nvPr>
        </p:nvSpPr>
        <p:spPr/>
        <p:txBody>
          <a:bodyPr/>
          <a:lstStyle/>
          <a:p>
            <a:fld id="{211CF612-5A9F-495A-9E6C-69889F53AC38}" type="slidenum">
              <a:rPr lang="en-US" smtClean="0"/>
              <a:t>‹#›</a:t>
            </a:fld>
            <a:endParaRPr lang="en-US"/>
          </a:p>
        </p:txBody>
      </p:sp>
    </p:spTree>
  </p:cSld>
  <p:clrMapOvr>
    <a:masterClrMapping/>
  </p:clrMapOvr>
  <p:transition spd="slow">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342900" y="228600"/>
            <a:ext cx="8458200" cy="64008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odyPr>
          <a:lstStyle/>
          <a:p>
            <a:r>
              <a:rPr lang="en-US" smtClean="0"/>
              <a:t>Click to edit Master title style</a:t>
            </a:r>
            <a:endParaRPr lang="en-US" dirty="0"/>
          </a:p>
        </p:txBody>
      </p:sp>
      <p:sp>
        <p:nvSpPr>
          <p:cNvPr id="5" name="Rectangle 11"/>
          <p:cNvSpPr>
            <a:spLocks noGrp="1"/>
          </p:cNvSpPr>
          <p:nvPr>
            <p:ph type="body" idx="1"/>
          </p:nvPr>
        </p:nvSpPr>
        <p:spPr>
          <a:xfrm>
            <a:off x="457200" y="1600200"/>
            <a:ext cx="8229600" cy="4525963"/>
          </a:xfrm>
          <a:prstGeom prst="rect">
            <a:avLst/>
          </a:prstGeom>
        </p:spPr>
        <p:txBody>
          <a:bodyPr lIns="45720" rIns="4572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fld id="{2A769D04-534C-478D-9BA1-DF4BA73843FE}" type="datetimeFigureOut">
              <a:rPr lang="en-US" smtClean="0"/>
              <a:t>6/23/2015</a:t>
            </a:fld>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211CF612-5A9F-495A-9E6C-69889F53AC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ransition spd="slow">
    <p:wipe dir="r"/>
  </p:transition>
  <p:timing>
    <p:tnLst>
      <p:par>
        <p:cTn id="1" dur="indefinite" restart="never" nodeType="tmRoot"/>
      </p:par>
    </p:tnLst>
  </p:timing>
  <p:txStyles>
    <p:titleStyle>
      <a:defPPr>
        <a:defRPr sz="4400">
          <a:solidFill>
            <a:schemeClr val="tx2">
              <a:shade val="80000"/>
              <a:satMod val="150000"/>
            </a:schemeClr>
          </a:solidFill>
          <a:latin typeface="+mj-lt"/>
          <a:ea typeface="+mj-ea"/>
          <a:cs typeface="+mj-cs"/>
        </a:defRPr>
      </a:defPPr>
      <a:lvl1pPr algn="ctr" eaLnBrk="1" hangingPunct="1">
        <a:buNone/>
        <a:defRPr lang="en-US" sz="53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How can I identify the theme of a story?</a:t>
            </a:r>
          </a:p>
        </p:txBody>
      </p:sp>
      <p:sp>
        <p:nvSpPr>
          <p:cNvPr id="3" name="Subtitle 2"/>
          <p:cNvSpPr>
            <a:spLocks noGrp="1"/>
          </p:cNvSpPr>
          <p:nvPr>
            <p:ph type="subTitle" idx="1"/>
          </p:nvPr>
        </p:nvSpPr>
        <p:spPr/>
        <p:txBody>
          <a:bodyPr>
            <a:normAutofit/>
          </a:bodyPr>
          <a:lstStyle/>
          <a:p>
            <a:r>
              <a:rPr lang="en-US" sz="8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Theme</a:t>
            </a:r>
            <a:endParaRPr lang="en-US" sz="8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483836240"/>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Theme</a:t>
            </a:r>
            <a:r>
              <a:rPr lang="en-US" dirty="0"/>
              <a:t> is an idea that is repeated throughout a story that is a life lesson or the author's message. </a:t>
            </a:r>
          </a:p>
          <a:p>
            <a:endParaRPr lang="en-US" dirty="0"/>
          </a:p>
          <a:p>
            <a:r>
              <a:rPr lang="en-US" dirty="0"/>
              <a:t>You must usually read between the lines, or make an inference, to discover the theme</a:t>
            </a:r>
          </a:p>
          <a:p>
            <a:endParaRPr lang="en-US" dirty="0"/>
          </a:p>
          <a:p>
            <a:r>
              <a:rPr lang="en-US" dirty="0"/>
              <a:t>One story can have multiple themes</a:t>
            </a:r>
          </a:p>
          <a:p>
            <a:endParaRPr lang="en-US" dirty="0"/>
          </a:p>
          <a:p>
            <a:pPr marL="182880" indent="0" algn="ctr">
              <a:buNone/>
            </a:pPr>
            <a:r>
              <a:rPr lang="en-US" dirty="0"/>
              <a:t>*The theme is not the events of the story*</a:t>
            </a:r>
          </a:p>
          <a:p>
            <a:endParaRPr lang="en-US" dirty="0"/>
          </a:p>
        </p:txBody>
      </p:sp>
    </p:spTree>
    <p:extLst>
      <p:ext uri="{BB962C8B-B14F-4D97-AF65-F5344CB8AC3E}">
        <p14:creationId xmlns:p14="http://schemas.microsoft.com/office/powerpoint/2010/main" val="934531250"/>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marL="182880" indent="0" algn="ctr">
              <a:buNone/>
            </a:pPr>
            <a:r>
              <a:rPr lang="en-US" u="sng" dirty="0" smtClean="0"/>
              <a:t>Alex's </a:t>
            </a:r>
            <a:r>
              <a:rPr lang="en-US" u="sng" dirty="0"/>
              <a:t>Mistake</a:t>
            </a:r>
          </a:p>
          <a:p>
            <a:pPr marL="182880" indent="0">
              <a:buNone/>
            </a:pPr>
            <a:r>
              <a:rPr lang="en-US" dirty="0"/>
              <a:t>	Alex was very frustrated when his parents said they would not buy him an iPod for the holidays.  They told him to save up his own money, but he only had ten bucks to his name.  He felt it wasn't fair that a boy in his class had both an iPod touch and an iPad at home, yet he had neither.  The next day at school Alex saw the boy's iPod sticking out of his backpack on the floor, and the other boy was out of the room.  Alex took it.  Another student saw this happened, and told the teacher.  Alex was punished and his parents were very disappointed, and Alex felt horrible. </a:t>
            </a:r>
          </a:p>
          <a:p>
            <a:endParaRPr lang="en-US" dirty="0"/>
          </a:p>
        </p:txBody>
      </p:sp>
    </p:spTree>
    <p:extLst>
      <p:ext uri="{BB962C8B-B14F-4D97-AF65-F5344CB8AC3E}">
        <p14:creationId xmlns:p14="http://schemas.microsoft.com/office/powerpoint/2010/main" val="1853845967"/>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Look at it Together</a:t>
            </a:r>
            <a:endParaRPr lang="en-US" dirty="0"/>
          </a:p>
        </p:txBody>
      </p:sp>
      <p:sp>
        <p:nvSpPr>
          <p:cNvPr id="3" name="Content Placeholder 2"/>
          <p:cNvSpPr>
            <a:spLocks noGrp="1"/>
          </p:cNvSpPr>
          <p:nvPr>
            <p:ph idx="1"/>
          </p:nvPr>
        </p:nvSpPr>
        <p:spPr>
          <a:xfrm>
            <a:off x="533400" y="1295400"/>
            <a:ext cx="8229600" cy="4525963"/>
          </a:xfrm>
        </p:spPr>
        <p:txBody>
          <a:bodyPr/>
          <a:lstStyle/>
          <a:p>
            <a:pPr marL="182880" indent="0">
              <a:buNone/>
            </a:pPr>
            <a:r>
              <a:rPr lang="en-US" dirty="0"/>
              <a:t>What might the author want us to realize, learn, or think about after reading this?</a:t>
            </a:r>
          </a:p>
          <a:p>
            <a:pPr marL="182880" indent="0">
              <a:buNone/>
            </a:pPr>
            <a:endParaRPr lang="en-US" dirty="0" smtClean="0"/>
          </a:p>
          <a:p>
            <a:pPr marL="182880" indent="0">
              <a:buNone/>
            </a:pPr>
            <a:endParaRPr lang="en-US" dirty="0"/>
          </a:p>
          <a:p>
            <a:pPr marL="182880" indent="0">
              <a:buNone/>
            </a:pPr>
            <a:r>
              <a:rPr lang="en-US" dirty="0" smtClean="0"/>
              <a:t>What happened in the story that would make you think this? (supporting details!)</a:t>
            </a:r>
          </a:p>
          <a:p>
            <a:pPr marL="182880" indent="0">
              <a:buNone/>
            </a:pPr>
            <a:endParaRPr lang="en-US" dirty="0"/>
          </a:p>
          <a:p>
            <a:pPr marL="182880" indent="0">
              <a:buNone/>
            </a:pPr>
            <a:endParaRPr lang="en-US" dirty="0"/>
          </a:p>
        </p:txBody>
      </p:sp>
    </p:spTree>
    <p:extLst>
      <p:ext uri="{BB962C8B-B14F-4D97-AF65-F5344CB8AC3E}">
        <p14:creationId xmlns:p14="http://schemas.microsoft.com/office/powerpoint/2010/main" val="3889508855"/>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Theme</a:t>
            </a:r>
            <a:br>
              <a:rPr lang="en-US" dirty="0" smtClean="0"/>
            </a:br>
            <a:r>
              <a:rPr lang="en-US" sz="4400" dirty="0" smtClean="0"/>
              <a:t>Alex’s </a:t>
            </a:r>
            <a:r>
              <a:rPr lang="en-US" sz="4400" dirty="0" err="1" smtClean="0"/>
              <a:t>Misake</a:t>
            </a:r>
            <a:endParaRPr lang="en-US" dirty="0"/>
          </a:p>
        </p:txBody>
      </p:sp>
      <p:sp>
        <p:nvSpPr>
          <p:cNvPr id="3" name="Content Placeholder 2"/>
          <p:cNvSpPr>
            <a:spLocks noGrp="1"/>
          </p:cNvSpPr>
          <p:nvPr>
            <p:ph idx="1"/>
          </p:nvPr>
        </p:nvSpPr>
        <p:spPr/>
        <p:txBody>
          <a:bodyPr/>
          <a:lstStyle/>
          <a:p>
            <a:r>
              <a:rPr lang="en-US" dirty="0"/>
              <a:t>You must work to earn what you want.  </a:t>
            </a:r>
          </a:p>
          <a:p>
            <a:endParaRPr lang="en-US" dirty="0"/>
          </a:p>
          <a:p>
            <a:r>
              <a:rPr lang="en-US" dirty="0"/>
              <a:t>Nothing in life is free.</a:t>
            </a:r>
          </a:p>
          <a:p>
            <a:endParaRPr lang="en-US" dirty="0"/>
          </a:p>
          <a:p>
            <a:r>
              <a:rPr lang="en-US" dirty="0"/>
              <a:t>You appreciate what you've worked hard for.  </a:t>
            </a:r>
          </a:p>
          <a:p>
            <a:endParaRPr lang="en-US" dirty="0"/>
          </a:p>
        </p:txBody>
      </p:sp>
    </p:spTree>
    <p:extLst>
      <p:ext uri="{BB962C8B-B14F-4D97-AF65-F5344CB8AC3E}">
        <p14:creationId xmlns:p14="http://schemas.microsoft.com/office/powerpoint/2010/main" val="737928624"/>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Theme?</a:t>
            </a:r>
            <a:endParaRPr lang="en-US" dirty="0"/>
          </a:p>
        </p:txBody>
      </p:sp>
      <p:sp>
        <p:nvSpPr>
          <p:cNvPr id="3" name="Content Placeholder 2"/>
          <p:cNvSpPr>
            <a:spLocks noGrp="1"/>
          </p:cNvSpPr>
          <p:nvPr>
            <p:ph idx="1"/>
          </p:nvPr>
        </p:nvSpPr>
        <p:spPr>
          <a:xfrm>
            <a:off x="457200" y="1219200"/>
            <a:ext cx="8229600" cy="4525963"/>
          </a:xfrm>
        </p:spPr>
        <p:txBody>
          <a:bodyPr>
            <a:normAutofit lnSpcReduction="10000"/>
          </a:bodyPr>
          <a:lstStyle/>
          <a:p>
            <a:pPr marL="182880" indent="0">
              <a:buNone/>
            </a:pPr>
            <a:r>
              <a:rPr lang="en-US" dirty="0"/>
              <a:t>	</a:t>
            </a:r>
            <a:r>
              <a:rPr lang="en-US" dirty="0" smtClean="0"/>
              <a:t>Jane </a:t>
            </a:r>
            <a:r>
              <a:rPr lang="en-US" dirty="0"/>
              <a:t>really wants to buy herself a new treadmill.  It would cost $700.  However, for that much money each of her children could take golf lessons all summer.  Her kids have never played golf before, and Jane feels it is important for her children to have new experiences and learn new skills.  Jane decided she can just exercise by walking around the nearby park.  The money will be used for the kids' golf lessons. </a:t>
            </a:r>
          </a:p>
        </p:txBody>
      </p:sp>
      <p:sp>
        <p:nvSpPr>
          <p:cNvPr id="4" name="Rectangle 3"/>
          <p:cNvSpPr/>
          <p:nvPr/>
        </p:nvSpPr>
        <p:spPr>
          <a:xfrm>
            <a:off x="1828800" y="5791200"/>
            <a:ext cx="5791200" cy="646331"/>
          </a:xfrm>
          <a:prstGeom prst="rect">
            <a:avLst/>
          </a:prstGeom>
        </p:spPr>
        <p:txBody>
          <a:bodyPr wrap="square">
            <a:spAutoFit/>
          </a:bodyPr>
          <a:lstStyle/>
          <a:p>
            <a:r>
              <a:rPr lang="en-US" dirty="0"/>
              <a:t>Sometimes you must sacrifice something you want to help someone else.</a:t>
            </a:r>
          </a:p>
        </p:txBody>
      </p:sp>
    </p:spTree>
    <p:extLst>
      <p:ext uri="{BB962C8B-B14F-4D97-AF65-F5344CB8AC3E}">
        <p14:creationId xmlns:p14="http://schemas.microsoft.com/office/powerpoint/2010/main" val="234072528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r>
              <a:rPr lang="en-US" dirty="0" smtClean="0"/>
              <a:t>What’s the Theme?</a:t>
            </a:r>
            <a:endParaRPr lang="en-US" dirty="0"/>
          </a:p>
        </p:txBody>
      </p:sp>
      <p:sp>
        <p:nvSpPr>
          <p:cNvPr id="3" name="Content Placeholder 2"/>
          <p:cNvSpPr>
            <a:spLocks noGrp="1"/>
          </p:cNvSpPr>
          <p:nvPr>
            <p:ph idx="1"/>
          </p:nvPr>
        </p:nvSpPr>
        <p:spPr>
          <a:xfrm>
            <a:off x="457200" y="1143001"/>
            <a:ext cx="8229600" cy="4572000"/>
          </a:xfrm>
        </p:spPr>
        <p:txBody>
          <a:bodyPr>
            <a:normAutofit fontScale="92500"/>
          </a:bodyPr>
          <a:lstStyle/>
          <a:p>
            <a:pPr marL="182880" indent="0">
              <a:buNone/>
            </a:pPr>
            <a:r>
              <a:rPr lang="en-US" dirty="0" smtClean="0"/>
              <a:t>	The </a:t>
            </a:r>
            <a:r>
              <a:rPr lang="en-US" dirty="0"/>
              <a:t>auditions for the school talent show were approaching.  Aaron wanted to audition.  He had been practicing break-dancing for a year, and really wanted to demonstrate his abilities.  However, the idea of standing up in front of all of his classmates and teachers in the talent show was pretty intimidating.  He thought about it and went back and forth.  He finally decided he would go to the audition.  Break dancing is something he loves to do, and as scary as the idea is, it's very exciting too.  </a:t>
            </a:r>
          </a:p>
        </p:txBody>
      </p:sp>
      <p:sp>
        <p:nvSpPr>
          <p:cNvPr id="4" name="Rectangle 3"/>
          <p:cNvSpPr/>
          <p:nvPr/>
        </p:nvSpPr>
        <p:spPr>
          <a:xfrm>
            <a:off x="609600" y="5410200"/>
            <a:ext cx="7848600" cy="1200329"/>
          </a:xfrm>
          <a:prstGeom prst="rect">
            <a:avLst/>
          </a:prstGeom>
        </p:spPr>
        <p:txBody>
          <a:bodyPr wrap="square">
            <a:spAutoFit/>
          </a:bodyPr>
          <a:lstStyle/>
          <a:p>
            <a:r>
              <a:rPr lang="en-US" dirty="0">
                <a:solidFill>
                  <a:srgbClr val="FF0000"/>
                </a:solidFill>
              </a:rPr>
              <a:t>Be confident in yourself.</a:t>
            </a:r>
          </a:p>
          <a:p>
            <a:endParaRPr lang="en-US" dirty="0">
              <a:solidFill>
                <a:srgbClr val="FF0000"/>
              </a:solidFill>
            </a:endParaRPr>
          </a:p>
          <a:p>
            <a:r>
              <a:rPr lang="en-US" dirty="0">
                <a:solidFill>
                  <a:srgbClr val="FF0000"/>
                </a:solidFill>
              </a:rPr>
              <a:t>Take risks and try new things, even if they are outside your comfort zone. </a:t>
            </a:r>
          </a:p>
        </p:txBody>
      </p:sp>
    </p:spTree>
    <p:extLst>
      <p:ext uri="{BB962C8B-B14F-4D97-AF65-F5344CB8AC3E}">
        <p14:creationId xmlns:p14="http://schemas.microsoft.com/office/powerpoint/2010/main" val="20229132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134</TotalTime>
  <Words>172</Words>
  <Application>Microsoft Office PowerPoint</Application>
  <PresentationFormat>On-screen Show (4:3)</PresentationFormat>
  <Paragraphs>30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Bodoni MT</vt:lpstr>
      <vt:lpstr>Corbel</vt:lpstr>
      <vt:lpstr>Verdana</vt:lpstr>
      <vt:lpstr>Wingdings 2</vt:lpstr>
      <vt:lpstr>Theme1</vt:lpstr>
      <vt:lpstr> How can I identify the theme of a story?</vt:lpstr>
      <vt:lpstr>PowerPoint Presentation</vt:lpstr>
      <vt:lpstr>PowerPoint Presentation</vt:lpstr>
      <vt:lpstr>Let’s Look at it Together</vt:lpstr>
      <vt:lpstr>Theme Alex’s Misake</vt:lpstr>
      <vt:lpstr>What’s the Theme?</vt:lpstr>
      <vt:lpstr>What’s the Theme?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identify the theme of a story?</dc:title>
  <dc:creator>Walczak, Stacey R</dc:creator>
  <cp:lastModifiedBy>Hayo, Catherine A</cp:lastModifiedBy>
  <cp:revision>5</cp:revision>
  <dcterms:created xsi:type="dcterms:W3CDTF">2014-01-06T18:47:28Z</dcterms:created>
  <dcterms:modified xsi:type="dcterms:W3CDTF">2015-06-23T17:35:13Z</dcterms:modified>
</cp:coreProperties>
</file>