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0016C-CC5E-403C-A09F-33FBCFDAF353}" type="datetimeFigureOut">
              <a:rPr lang="en-US" smtClean="0"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BFE7-8098-4704-8DFC-C7708A5CD2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C078-FF2A-4134-AF34-ABD4C3D726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Greco_View</a:t>
            </a:r>
            <a:r>
              <a:rPr lang="en-US" baseline="0" dirty="0" smtClean="0"/>
              <a:t> of Toledo_1547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 Escher  Relativity  1953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Feininger, L</a:t>
            </a:r>
            <a:r>
              <a:rPr lang="en-US" baseline="0" dirty="0" smtClean="0"/>
              <a:t>  The Bicycle Race  1912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Freidrich</a:t>
            </a:r>
            <a:r>
              <a:rPr lang="en-US" dirty="0" smtClean="0"/>
              <a:t>, Casper</a:t>
            </a:r>
            <a:r>
              <a:rPr lang="en-US" baseline="0" dirty="0" smtClean="0"/>
              <a:t>   Sea </a:t>
            </a:r>
            <a:r>
              <a:rPr lang="en-US" baseline="0" smtClean="0"/>
              <a:t>of 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Thomas Hart</a:t>
            </a:r>
            <a:r>
              <a:rPr lang="en-US" baseline="0" dirty="0" smtClean="0"/>
              <a:t> Benton  Spring on the Missouri 1945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Brueghel, Peter the</a:t>
            </a:r>
            <a:r>
              <a:rPr lang="en-US" baseline="0" dirty="0" smtClean="0"/>
              <a:t> Elder: </a:t>
            </a:r>
            <a:r>
              <a:rPr lang="en-US" i="1" baseline="0" dirty="0" smtClean="0"/>
              <a:t>The Harvesters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Caitlin,</a:t>
            </a:r>
            <a:r>
              <a:rPr lang="en-US" baseline="0" dirty="0" smtClean="0"/>
              <a:t> George:  Prairie Meadows Burning, 1832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7301"/>
            <a:r>
              <a:rPr lang="en-US" dirty="0" smtClean="0"/>
              <a:t>James McNeill Whistler, </a:t>
            </a:r>
            <a:r>
              <a:rPr lang="en-US" i="1" dirty="0" smtClean="0"/>
              <a:t>Arrangement in Grey and Black, No. 1:, </a:t>
            </a:r>
            <a:r>
              <a:rPr lang="en-US" dirty="0" smtClean="0"/>
              <a:t>1871, oil on canvas. </a:t>
            </a:r>
            <a:r>
              <a:rPr lang="en-US" dirty="0" err="1" smtClean="0"/>
              <a:t>Musée</a:t>
            </a:r>
            <a:r>
              <a:rPr lang="en-US" dirty="0" smtClean="0"/>
              <a:t> d'Orsay, Paris.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50F2-4970-4E05-86C8-61F62BAE42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Henry </a:t>
            </a:r>
            <a:r>
              <a:rPr lang="en-US" dirty="0" err="1" smtClean="0"/>
              <a:t>Rouseau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/>
              <a:t>Eruption of </a:t>
            </a:r>
            <a:r>
              <a:rPr lang="en-US" sz="1200" i="1" dirty="0" err="1" smtClean="0"/>
              <a:t>Paracutín</a:t>
            </a:r>
            <a:r>
              <a:rPr lang="en-US" sz="1200" i="1" dirty="0" smtClean="0"/>
              <a:t>  Dr. </a:t>
            </a:r>
            <a:r>
              <a:rPr lang="en-US" sz="1200" i="1" dirty="0" err="1" smtClean="0"/>
              <a:t>Atl</a:t>
            </a:r>
            <a:r>
              <a:rPr lang="en-US" sz="1200" i="1" dirty="0" smtClean="0"/>
              <a:t> (Mexico)  1943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Crite</a:t>
            </a:r>
            <a:r>
              <a:rPr lang="en-US" dirty="0" smtClean="0"/>
              <a:t>, Alan   Sunlight and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Curry   The Fire</a:t>
            </a:r>
            <a:r>
              <a:rPr lang="en-US" baseline="0" dirty="0" smtClean="0"/>
              <a:t> Diver  1934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ABFE7-8098-4704-8DFC-C7708A5CD22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F1E5-F09A-4DEE-BDED-F2D43EAA7618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3E7D-F1E5-4B32-BE2A-5ECBA170BC9D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21C8-771A-4B17-A486-77639E2C5A4A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E2DD-06E6-411A-BF70-3944A5869636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DD93-D288-4A75-978B-A891BFD6A48C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CFD3-1A93-479B-AB75-36AFAE480A54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782B-8162-4568-8FD6-0F71F1F5B571}" type="datetime1">
              <a:rPr lang="en-US" smtClean="0"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808E-7421-46C3-AA47-5B47B663BD51}" type="datetime1">
              <a:rPr lang="en-US" smtClean="0"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21165-CD04-4B35-A70A-C487376ADB7A}" type="datetime1">
              <a:rPr lang="en-US" smtClean="0"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3FE2-1446-4490-9143-948543C3824E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8D0E1-5F1D-4B18-A1D2-159A95BCFDF3}" type="datetime1">
              <a:rPr lang="en-US" smtClean="0"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87DF-FF23-4819-8736-1BEB079D23AA}" type="datetime1">
              <a:rPr lang="en-US" smtClean="0"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Arts Integration Office AACPS pklos@aacps.org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7D6B-776F-4753-8487-151509EA0E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rts%20Integration/Drama/Tableau%20Lesson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5/Henri_Rousseau_-_Exotic_Landscap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Finding Context Clues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4267200" cy="1752600"/>
          </a:xfrm>
        </p:spPr>
        <p:txBody>
          <a:bodyPr/>
          <a:lstStyle/>
          <a:p>
            <a:r>
              <a:rPr lang="en-US" dirty="0" smtClean="0"/>
              <a:t>Practicing with </a:t>
            </a:r>
            <a:r>
              <a:rPr lang="en-US" dirty="0" smtClean="0">
                <a:latin typeface="AbottOldStyle" pitchFamily="2" charset="0"/>
              </a:rPr>
              <a:t>Artful Thinking </a:t>
            </a:r>
            <a:r>
              <a:rPr lang="en-US" dirty="0" smtClean="0"/>
              <a:t>and Artwork</a:t>
            </a:r>
            <a:endParaRPr lang="en-US" dirty="0"/>
          </a:p>
        </p:txBody>
      </p:sp>
      <p:pic>
        <p:nvPicPr>
          <p:cNvPr id="1026" name="Picture 2" descr="C:\Documents and Settings\pklos\Local Settings\Temporary Internet Files\Content.IE5\KRQ5P01W\MP91021635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76400"/>
            <a:ext cx="4362450" cy="3800475"/>
          </a:xfrm>
          <a:prstGeom prst="rect">
            <a:avLst/>
          </a:prstGeom>
          <a:noFill/>
        </p:spPr>
      </p:pic>
      <p:pic>
        <p:nvPicPr>
          <p:cNvPr id="1028" name="Picture 4" descr="C:\Documents and Settings\pklos\Local Settings\Temporary Internet Files\Content.IE5\TG8928QK\MC9002406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105400"/>
            <a:ext cx="1447800" cy="1289304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Crite, Allan_Sunlight and Shadow, 1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752600"/>
            <a:ext cx="31242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Examine this artwork by American artist, </a:t>
            </a:r>
            <a:r>
              <a:rPr lang="en-US" dirty="0" smtClean="0"/>
              <a:t>Alan </a:t>
            </a:r>
            <a:r>
              <a:rPr lang="en-US" dirty="0" err="1" smtClean="0"/>
              <a:t>Crite</a:t>
            </a:r>
            <a:r>
              <a:rPr lang="en-US" dirty="0" smtClean="0"/>
              <a:t>….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you were him, what would you title this painting? Think of a title that would capture the </a:t>
            </a:r>
            <a:r>
              <a:rPr lang="en-US" dirty="0" smtClean="0"/>
              <a:t>ideas (context clues) you see in the painting 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does your title compare to the Artist’s title?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172200"/>
            <a:ext cx="2895600" cy="365125"/>
          </a:xfrm>
        </p:spPr>
        <p:txBody>
          <a:bodyPr/>
          <a:lstStyle/>
          <a:p>
            <a:r>
              <a:rPr lang="en-US" dirty="0" smtClean="0"/>
              <a:t>Arts Integration Office AACPS pklos@aacps.org</a:t>
            </a:r>
            <a:endParaRPr lang="en-US" dirty="0"/>
          </a:p>
        </p:txBody>
      </p:sp>
      <p:pic>
        <p:nvPicPr>
          <p:cNvPr id="3" name="Picture 2" descr="Curry, John_ Fire Diver, 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23612"/>
            <a:ext cx="4191000" cy="635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El Greco_ View of Toledo_1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99" y="381000"/>
            <a:ext cx="530544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Escher, MC _Relativity, 19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04800"/>
            <a:ext cx="6093786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Feininger, Lyonel_ The Bicycle Race, 1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3200" y="952500"/>
            <a:ext cx="6197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Friedrich, Caspar David_ Sea of Ice, 1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685800"/>
            <a:ext cx="7185212" cy="5453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5638800"/>
          <a:ext cx="7772400" cy="1051560"/>
        </p:xfrm>
        <a:graphic>
          <a:graphicData uri="http://schemas.openxmlformats.org/drawingml/2006/table">
            <a:tbl>
              <a:tblPr/>
              <a:tblGrid>
                <a:gridCol w="2383340"/>
                <a:gridCol w="297917"/>
                <a:gridCol w="2482646"/>
                <a:gridCol w="297917"/>
                <a:gridCol w="2310580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lin Sans FB Demi"/>
                          <a:ea typeface="Calibri"/>
                          <a:cs typeface="Times New Roman"/>
                        </a:rPr>
                        <a:t>PERCEIVE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can the person or thing 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perceive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 Step inside the role of the person or thing.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erlin Sans FB Dem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lin Sans FB Demi"/>
                          <a:ea typeface="Calibri"/>
                          <a:cs typeface="Times New Roman"/>
                        </a:rPr>
                        <a:t>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might the person or thing 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 about or believe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erlin Sans FB Dem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lin Sans FB Demi"/>
                          <a:ea typeface="Calibri"/>
                          <a:cs typeface="Times New Roman"/>
                        </a:rPr>
                        <a:t>CARE ABOUT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might the person or thing </a:t>
                      </a:r>
                      <a:r>
                        <a:rPr lang="en-US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about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95" marR="47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99" y="228599"/>
            <a:ext cx="6263771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53340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What’s going </a:t>
            </a:r>
            <a:r>
              <a:rPr lang="en-US" b="1" dirty="0" smtClean="0">
                <a:solidFill>
                  <a:schemeClr val="bg1"/>
                </a:solidFill>
              </a:rPr>
              <a:t>on in this picture?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What makes you say that?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2362200"/>
            <a:ext cx="1676400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BEGINNING</a:t>
            </a:r>
          </a:p>
          <a:p>
            <a:r>
              <a:rPr lang="en-US" b="1" dirty="0" smtClean="0"/>
              <a:t>MIDDLE or </a:t>
            </a:r>
            <a:br>
              <a:rPr lang="en-US" b="1" dirty="0" smtClean="0"/>
            </a:br>
            <a:r>
              <a:rPr lang="en-US" b="1" dirty="0" smtClean="0"/>
              <a:t>END</a:t>
            </a:r>
          </a:p>
          <a:p>
            <a:endParaRPr lang="en-US" dirty="0" smtClean="0"/>
          </a:p>
          <a:p>
            <a:r>
              <a:rPr lang="en-US" dirty="0" smtClean="0"/>
              <a:t>Is this painting the</a:t>
            </a:r>
          </a:p>
          <a:p>
            <a:r>
              <a:rPr lang="en-US" dirty="0" smtClean="0"/>
              <a:t>Beginning</a:t>
            </a:r>
          </a:p>
          <a:p>
            <a:r>
              <a:rPr lang="en-US" dirty="0" smtClean="0"/>
              <a:t>Middle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Ending  of the story?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ton, Thomas Hart_Spring on the Missouri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5484" y="914400"/>
            <a:ext cx="6733032" cy="5029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ueghel, Pieter the Elder_Harve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6785767" cy="49743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lin, George _Prarie Meadows Burning, 18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6172200" cy="47577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 descr="http://lh4.ggpht.com/-2jbEKRxZAyk/S6fTlUWrxFI/AAAAAAAAAyo/J0LPEIwFuCs/s640/1942-60-1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228601" y="152400"/>
            <a:ext cx="8568779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6096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Breaking Home Ties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Thomas </a:t>
            </a:r>
            <a:r>
              <a:rPr lang="en-US" sz="1200" dirty="0" err="1" smtClean="0">
                <a:solidFill>
                  <a:schemeClr val="bg1"/>
                </a:solidFill>
              </a:rPr>
              <a:t>Hoveden</a:t>
            </a:r>
            <a:r>
              <a:rPr lang="en-US" sz="1200" dirty="0" smtClean="0">
                <a:solidFill>
                  <a:schemeClr val="bg1"/>
                </a:solidFill>
              </a:rPr>
              <a:t>, 1890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SAILSS Supporting Arts Integrated Learning for Student Success   P.Klos &amp; D. McNeely</a:t>
            </a:r>
            <a:endParaRPr lang="en-US"/>
          </a:p>
        </p:txBody>
      </p:sp>
      <p:pic>
        <p:nvPicPr>
          <p:cNvPr id="31746" name="Picture 2" descr="http://www.dia.org/exhibitions/whistlersite/images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568811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8" descr="File:Henri Rousseau - Exotic Landscap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81000"/>
            <a:ext cx="4800600" cy="6333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Arts Integration Office AACPS pklos@aacps.org</a:t>
            </a:r>
            <a:endParaRPr lang="en-US"/>
          </a:p>
        </p:txBody>
      </p:sp>
      <p:pic>
        <p:nvPicPr>
          <p:cNvPr id="3" name="Picture 2" descr="http://conservapedia.com/images/5/54/Dr._Atl_Paricut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5105400" cy="5584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310</Words>
  <Application>Microsoft Office PowerPoint</Application>
  <PresentationFormat>On-screen Show (4:3)</PresentationFormat>
  <Paragraphs>63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Finding Context Clues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Anne Arundel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Context Clues </dc:title>
  <dc:creator>pklos</dc:creator>
  <cp:lastModifiedBy>pklos</cp:lastModifiedBy>
  <cp:revision>7</cp:revision>
  <dcterms:created xsi:type="dcterms:W3CDTF">2013-02-21T13:47:36Z</dcterms:created>
  <dcterms:modified xsi:type="dcterms:W3CDTF">2013-02-21T14:48:23Z</dcterms:modified>
</cp:coreProperties>
</file>